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314" r:id="rId2"/>
    <p:sldId id="326" r:id="rId3"/>
    <p:sldId id="258" r:id="rId4"/>
    <p:sldId id="337" r:id="rId5"/>
    <p:sldId id="338" r:id="rId6"/>
    <p:sldId id="339" r:id="rId7"/>
    <p:sldId id="340" r:id="rId8"/>
    <p:sldId id="342" r:id="rId9"/>
    <p:sldId id="355" r:id="rId10"/>
    <p:sldId id="333" r:id="rId11"/>
    <p:sldId id="320" r:id="rId12"/>
    <p:sldId id="294" r:id="rId13"/>
    <p:sldId id="293" r:id="rId14"/>
    <p:sldId id="261" r:id="rId15"/>
    <p:sldId id="296" r:id="rId16"/>
    <p:sldId id="298" r:id="rId17"/>
    <p:sldId id="334" r:id="rId18"/>
    <p:sldId id="343" r:id="rId19"/>
    <p:sldId id="345" r:id="rId20"/>
    <p:sldId id="297" r:id="rId21"/>
    <p:sldId id="336" r:id="rId22"/>
    <p:sldId id="302" r:id="rId23"/>
    <p:sldId id="346" r:id="rId24"/>
    <p:sldId id="262" r:id="rId25"/>
    <p:sldId id="263" r:id="rId26"/>
    <p:sldId id="266" r:id="rId27"/>
    <p:sldId id="267" r:id="rId28"/>
    <p:sldId id="264" r:id="rId29"/>
    <p:sldId id="348" r:id="rId30"/>
    <p:sldId id="318" r:id="rId31"/>
    <p:sldId id="265" r:id="rId32"/>
    <p:sldId id="268" r:id="rId33"/>
    <p:sldId id="269" r:id="rId34"/>
    <p:sldId id="349" r:id="rId35"/>
    <p:sldId id="319" r:id="rId36"/>
    <p:sldId id="270" r:id="rId37"/>
    <p:sldId id="272" r:id="rId38"/>
    <p:sldId id="322" r:id="rId39"/>
    <p:sldId id="273" r:id="rId40"/>
    <p:sldId id="280" r:id="rId41"/>
    <p:sldId id="274" r:id="rId42"/>
    <p:sldId id="285" r:id="rId43"/>
    <p:sldId id="275" r:id="rId44"/>
    <p:sldId id="276" r:id="rId45"/>
    <p:sldId id="277" r:id="rId46"/>
    <p:sldId id="278" r:id="rId47"/>
    <p:sldId id="279" r:id="rId48"/>
    <p:sldId id="357" r:id="rId49"/>
    <p:sldId id="358" r:id="rId50"/>
    <p:sldId id="359" r:id="rId51"/>
    <p:sldId id="360" r:id="rId52"/>
    <p:sldId id="327" r:id="rId53"/>
    <p:sldId id="281" r:id="rId54"/>
    <p:sldId id="271" r:id="rId55"/>
    <p:sldId id="365" r:id="rId56"/>
    <p:sldId id="366" r:id="rId57"/>
    <p:sldId id="282" r:id="rId58"/>
    <p:sldId id="283" r:id="rId59"/>
    <p:sldId id="284" r:id="rId60"/>
    <p:sldId id="286" r:id="rId61"/>
    <p:sldId id="307" r:id="rId62"/>
    <p:sldId id="308" r:id="rId63"/>
    <p:sldId id="321" r:id="rId64"/>
    <p:sldId id="310" r:id="rId65"/>
    <p:sldId id="309" r:id="rId66"/>
    <p:sldId id="312" r:id="rId67"/>
    <p:sldId id="313" r:id="rId68"/>
    <p:sldId id="362" r:id="rId69"/>
    <p:sldId id="363" r:id="rId70"/>
    <p:sldId id="311" r:id="rId71"/>
    <p:sldId id="330" r:id="rId72"/>
    <p:sldId id="331" r:id="rId73"/>
    <p:sldId id="332" r:id="rId74"/>
    <p:sldId id="324" r:id="rId75"/>
    <p:sldId id="325" r:id="rId76"/>
    <p:sldId id="335" r:id="rId77"/>
  </p:sldIdLst>
  <p:sldSz cx="9144000" cy="6858000" type="screen4x3"/>
  <p:notesSz cx="6858000" cy="9144000"/>
  <p:defaultTextStyle>
    <a:defPPr>
      <a:defRPr lang="sv-SE"/>
    </a:defPPr>
    <a:lvl1pPr algn="l" rtl="0" fontAlgn="base">
      <a:spcBef>
        <a:spcPct val="2000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2000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2000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2000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2000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79" autoAdjust="0"/>
  </p:normalViewPr>
  <p:slideViewPr>
    <p:cSldViewPr>
      <p:cViewPr varScale="1">
        <p:scale>
          <a:sx n="39" d="100"/>
          <a:sy n="39" d="100"/>
        </p:scale>
        <p:origin x="1734" y="54"/>
      </p:cViewPr>
      <p:guideLst>
        <p:guide orient="horz"/>
        <p:guide/>
      </p:guideLst>
    </p:cSldViewPr>
  </p:slideViewPr>
  <p:outlineViewPr>
    <p:cViewPr>
      <p:scale>
        <a:sx n="33" d="100"/>
        <a:sy n="33" d="100"/>
      </p:scale>
      <p:origin x="0" y="609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214836F-1E91-E842-BF67-5E8B0C7DBF20}" type="datetimeFigureOut">
              <a:rPr lang="sv-SE"/>
              <a:pPr>
                <a:defRPr/>
              </a:pPr>
              <a:t>2017-03-01</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D16A2B5-80C1-5B42-88FE-FCECBDE56B40}" type="slidenum">
              <a:rPr lang="sv-SE"/>
              <a:pPr>
                <a:defRPr/>
              </a:pPr>
              <a:t>‹#›</a:t>
            </a:fld>
            <a:endParaRPr lang="sv-SE"/>
          </a:p>
        </p:txBody>
      </p:sp>
    </p:spTree>
    <p:extLst>
      <p:ext uri="{BB962C8B-B14F-4D97-AF65-F5344CB8AC3E}">
        <p14:creationId xmlns:p14="http://schemas.microsoft.com/office/powerpoint/2010/main" val="244422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9A05EDF-4015-544A-BA23-86F680C5919E}" type="datetimeFigureOut">
              <a:rPr lang="sv-SE"/>
              <a:pPr>
                <a:defRPr/>
              </a:pPr>
              <a:t>2017-03-01</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7C36992-2929-3344-8E6C-5411C32333D4}" type="slidenum">
              <a:rPr lang="sv-SE"/>
              <a:pPr>
                <a:defRPr/>
              </a:pPr>
              <a:t>‹#›</a:t>
            </a:fld>
            <a:endParaRPr lang="sv-SE"/>
          </a:p>
        </p:txBody>
      </p:sp>
    </p:spTree>
    <p:extLst>
      <p:ext uri="{BB962C8B-B14F-4D97-AF65-F5344CB8AC3E}">
        <p14:creationId xmlns:p14="http://schemas.microsoft.com/office/powerpoint/2010/main" val="768505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1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151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4E93F9F6-46A5-5546-99EE-7F904056C8FF}" type="slidenum">
              <a:rPr lang="sv-SE" sz="1200"/>
              <a:pPr eaLnBrk="1" hangingPunct="1"/>
              <a:t>1</a:t>
            </a:fld>
            <a:endParaRPr lang="sv-S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AD8D5F94-A640-264B-8D38-C3397DE2D016}" type="slidenum">
              <a:rPr lang="sv-SE" sz="1200"/>
              <a:pPr eaLnBrk="1" hangingPunct="1"/>
              <a:t>11</a:t>
            </a:fld>
            <a:endParaRPr lang="sv-S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E8FA23BA-C97B-F046-80B2-4869D3E4190A}" type="slidenum">
              <a:rPr lang="sv-SE" sz="1200"/>
              <a:pPr eaLnBrk="1" hangingPunct="1"/>
              <a:t>12</a:t>
            </a:fld>
            <a:endParaRPr lang="sv-S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s-IS" dirty="0">
              <a:latin typeface="Calibri" charset="0"/>
            </a:endParaRPr>
          </a:p>
          <a:p>
            <a:endParaRPr lang="is-IS" dirty="0">
              <a:latin typeface="Calibri" charset="0"/>
            </a:endParaRPr>
          </a:p>
          <a:p>
            <a:endParaRPr lang="is-IS" dirty="0">
              <a:latin typeface="Calibri" charset="0"/>
            </a:endParaRPr>
          </a:p>
          <a:p>
            <a:endParaRPr lang="en-US" dirty="0">
              <a:latin typeface="Calibri" charset="0"/>
            </a:endParaRPr>
          </a:p>
          <a:p>
            <a:endParaRPr lang="en-US" dirty="0">
              <a:latin typeface="Calibri" charset="0"/>
            </a:endParaRPr>
          </a:p>
          <a:p>
            <a:r>
              <a:rPr lang="en-US" dirty="0">
                <a:latin typeface="Calibri" charset="0"/>
              </a:rPr>
              <a:t>I</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95C0896C-6E65-E94F-AC8B-3F565197F607}" type="slidenum">
              <a:rPr lang="sv-SE" sz="1200"/>
              <a:pPr eaLnBrk="1" hangingPunct="1"/>
              <a:t>13</a:t>
            </a:fld>
            <a:endParaRPr lang="sv-S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D23F63B1-2BAD-C348-AEE6-5B396D4F25F6}" type="slidenum">
              <a:rPr lang="sv-SE" sz="1200"/>
              <a:pPr eaLnBrk="1" hangingPunct="1"/>
              <a:t>14</a:t>
            </a:fld>
            <a:endParaRPr lang="sv-S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latin typeface="Calibri" charset="0"/>
              </a:rPr>
              <a:t>Historisk</a:t>
            </a:r>
            <a:r>
              <a:rPr lang="en-US" dirty="0">
                <a:latin typeface="Calibri" charset="0"/>
              </a:rPr>
              <a:t> </a:t>
            </a:r>
            <a:r>
              <a:rPr lang="en-US" dirty="0" err="1">
                <a:latin typeface="Calibri" charset="0"/>
              </a:rPr>
              <a:t>bakgrund</a:t>
            </a:r>
            <a:r>
              <a:rPr lang="en-US" dirty="0">
                <a:latin typeface="Calibri" charset="0"/>
              </a:rPr>
              <a:t> – </a:t>
            </a:r>
            <a:r>
              <a:rPr lang="en-US" dirty="0" err="1">
                <a:latin typeface="Calibri" charset="0"/>
              </a:rPr>
              <a:t>teorin</a:t>
            </a:r>
            <a:r>
              <a:rPr lang="en-US" dirty="0">
                <a:latin typeface="Calibri" charset="0"/>
              </a:rPr>
              <a:t> </a:t>
            </a:r>
            <a:r>
              <a:rPr lang="en-US" dirty="0" err="1">
                <a:latin typeface="Calibri" charset="0"/>
              </a:rPr>
              <a:t>bakom.Ulmsten</a:t>
            </a:r>
            <a:r>
              <a:rPr lang="en-US" dirty="0">
                <a:latin typeface="Calibri" charset="0"/>
              </a:rPr>
              <a:t> UAS </a:t>
            </a:r>
            <a:r>
              <a:rPr lang="en-US" dirty="0" err="1">
                <a:latin typeface="Calibri" charset="0"/>
              </a:rPr>
              <a:t>integralteorin</a:t>
            </a:r>
            <a:r>
              <a:rPr lang="en-US" dirty="0">
                <a:latin typeface="Calibri" charset="0"/>
              </a:rPr>
              <a:t> </a:t>
            </a:r>
          </a:p>
          <a:p>
            <a:endParaRPr lang="en-US" dirty="0">
              <a:latin typeface="Calibri" charset="0"/>
            </a:endParaRPr>
          </a:p>
          <a:p>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F9A8AB83-7143-4D4B-83D9-24E889CFA652}" type="slidenum">
              <a:rPr lang="sv-SE" sz="1200"/>
              <a:pPr eaLnBrk="1" hangingPunct="1"/>
              <a:t>15</a:t>
            </a:fld>
            <a:endParaRPr lang="sv-S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s-IS" dirty="0">
              <a:latin typeface="Calibri" charset="0"/>
            </a:endParaRPr>
          </a:p>
          <a:p>
            <a:endParaRPr lang="en-US" dirty="0">
              <a:latin typeface="Calibri" charset="0"/>
            </a:endParaRPr>
          </a:p>
          <a:p>
            <a:endParaRPr lang="en-US" dirty="0">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82AFA8BB-9CCE-C743-84CF-A79DD0D1EFF2}" type="slidenum">
              <a:rPr lang="sv-SE" sz="1200"/>
              <a:pPr eaLnBrk="1" hangingPunct="1"/>
              <a:t>17</a:t>
            </a:fld>
            <a:endParaRPr lang="sv-S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Platshållare för anteckninga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a:p>
            <a:r>
              <a:rPr lang="en-US">
                <a:latin typeface="Calibri" charset="0"/>
              </a:rPr>
              <a:t>Här sjukdomen urinblåsa (tidigare I uretramekanik)</a:t>
            </a:r>
          </a:p>
          <a:p>
            <a:endParaRPr lang="en-US">
              <a:latin typeface="Calibri" charset="0"/>
            </a:endParaRPr>
          </a:p>
          <a:p>
            <a:r>
              <a:rPr lang="en-US">
                <a:latin typeface="Calibri" charset="0"/>
              </a:rPr>
              <a:t>Behov bild perifera orsaker (sep slide)</a:t>
            </a:r>
          </a:p>
          <a:p>
            <a:r>
              <a:rPr lang="en-US">
                <a:latin typeface="Calibri" charset="0"/>
              </a:rPr>
              <a:t>Centrala orsaker (bilden med hjärnan igen)   /Mats</a:t>
            </a:r>
          </a:p>
          <a:p>
            <a:endParaRPr lang="en-US">
              <a:latin typeface="Calibri" charset="0"/>
            </a:endParaRPr>
          </a:p>
          <a:p>
            <a:r>
              <a:rPr lang="en-US">
                <a:latin typeface="Calibri" charset="0"/>
              </a:rPr>
              <a:t>Dvs två slides. (Separera på två slides ta samma som tidigare och lägg texten bredvid)  / MATS Klart</a:t>
            </a:r>
          </a:p>
          <a:p>
            <a:endParaRPr lang="is-IS">
              <a:latin typeface="Calibri" charset="0"/>
            </a:endParaRPr>
          </a:p>
          <a:p>
            <a:endParaRPr lang="sv-SE">
              <a:latin typeface="Calibri" charset="0"/>
            </a:endParaRPr>
          </a:p>
        </p:txBody>
      </p:sp>
      <p:sp>
        <p:nvSpPr>
          <p:cNvPr id="48131" name="Platshållare för bild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C34A7269-9B0E-C143-88AB-4F6612B11B28}" type="slidenum">
              <a:rPr lang="sv-SE" sz="1200"/>
              <a:pPr eaLnBrk="1" hangingPunct="1"/>
              <a:t>18</a:t>
            </a:fld>
            <a:endParaRPr lang="sv-SE"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s-IS" dirty="0">
              <a:latin typeface="Calibri" charset="0"/>
            </a:endParaRPr>
          </a:p>
          <a:p>
            <a:endParaRPr lang="is-IS" dirty="0">
              <a:latin typeface="Calibri" charset="0"/>
            </a:endParaRPr>
          </a:p>
          <a:p>
            <a:endParaRPr lang="is-IS" dirty="0">
              <a:latin typeface="Calibri" charset="0"/>
            </a:endParaRPr>
          </a:p>
          <a:p>
            <a:endParaRPr lang="is-IS" dirty="0">
              <a:latin typeface="Calibri" charset="0"/>
            </a:endParaRPr>
          </a:p>
          <a:p>
            <a:endParaRPr lang="en-US" dirty="0">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88DBD516-5824-F845-92AD-CF240A9478B6}" type="slidenum">
              <a:rPr lang="sv-SE" sz="1200"/>
              <a:pPr eaLnBrk="1" hangingPunct="1"/>
              <a:t>20</a:t>
            </a:fld>
            <a:endParaRPr lang="sv-SE"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a:p>
            <a:endParaRPr lang="en-US" dirty="0">
              <a:latin typeface="Calibri" charset="0"/>
            </a:endParaRPr>
          </a:p>
          <a:p>
            <a:endParaRPr lang="en-US" dirty="0">
              <a:latin typeface="Calibri"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119777C2-0C04-FF44-ABA9-0C4B2376A139}" type="slidenum">
              <a:rPr lang="sv-SE" sz="1200"/>
              <a:pPr eaLnBrk="1" hangingPunct="1"/>
              <a:t>21</a:t>
            </a:fld>
            <a:endParaRPr lang="sv-SE"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latin typeface="Calibri" charset="0"/>
              </a:rPr>
              <a:t>Ålder</a:t>
            </a:r>
            <a:r>
              <a:rPr lang="en-US" dirty="0">
                <a:latin typeface="Calibri" charset="0"/>
              </a:rPr>
              <a:t> </a:t>
            </a:r>
            <a:r>
              <a:rPr lang="en-US" dirty="0" err="1">
                <a:latin typeface="Calibri" charset="0"/>
              </a:rPr>
              <a:t>tyngsta</a:t>
            </a:r>
            <a:r>
              <a:rPr lang="en-US" dirty="0">
                <a:latin typeface="Calibri" charset="0"/>
              </a:rPr>
              <a:t> </a:t>
            </a:r>
            <a:r>
              <a:rPr lang="en-US" dirty="0" err="1">
                <a:latin typeface="Calibri" charset="0"/>
              </a:rPr>
              <a:t>faktor</a:t>
            </a:r>
            <a:endParaRPr lang="en-US" dirty="0">
              <a:latin typeface="Calibri" charset="0"/>
            </a:endParaRPr>
          </a:p>
          <a:p>
            <a:endParaRPr lang="en-US" dirty="0">
              <a:latin typeface="Calibri" charset="0"/>
            </a:endParaRPr>
          </a:p>
          <a:p>
            <a:endParaRPr lang="en-US" dirty="0">
              <a:latin typeface="Calibri"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21EA9557-7CAD-BD46-BF0A-A7A834B7A23E}" type="slidenum">
              <a:rPr lang="sv-SE" sz="1200"/>
              <a:pPr eaLnBrk="1" hangingPunct="1"/>
              <a:t>22</a:t>
            </a:fld>
            <a:endParaRPr lang="sv-S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latin typeface="Calibri" charset="0"/>
              </a:rPr>
              <a:t>Visar</a:t>
            </a:r>
            <a:r>
              <a:rPr lang="en-US" dirty="0">
                <a:latin typeface="Calibri" charset="0"/>
              </a:rPr>
              <a:t> den </a:t>
            </a:r>
            <a:r>
              <a:rPr lang="en-US" dirty="0" err="1">
                <a:latin typeface="Calibri" charset="0"/>
              </a:rPr>
              <a:t>evidens</a:t>
            </a:r>
            <a:r>
              <a:rPr lang="en-US" dirty="0">
                <a:latin typeface="Calibri" charset="0"/>
              </a:rPr>
              <a:t> </a:t>
            </a:r>
            <a:r>
              <a:rPr lang="en-US" dirty="0" err="1">
                <a:latin typeface="Calibri" charset="0"/>
              </a:rPr>
              <a:t>som</a:t>
            </a:r>
            <a:r>
              <a:rPr lang="en-US" dirty="0">
                <a:latin typeface="Calibri" charset="0"/>
              </a:rPr>
              <a:t> </a:t>
            </a:r>
            <a:r>
              <a:rPr lang="en-US" dirty="0" err="1">
                <a:latin typeface="Calibri" charset="0"/>
              </a:rPr>
              <a:t>utb</a:t>
            </a:r>
            <a:r>
              <a:rPr lang="en-US" dirty="0">
                <a:latin typeface="Calibri" charset="0"/>
              </a:rPr>
              <a:t> </a:t>
            </a:r>
            <a:r>
              <a:rPr lang="en-US" dirty="0" err="1">
                <a:latin typeface="Calibri" charset="0"/>
              </a:rPr>
              <a:t>bygger</a:t>
            </a:r>
            <a:r>
              <a:rPr lang="en-US" dirty="0">
                <a:latin typeface="Calibri" charset="0"/>
              </a:rPr>
              <a:t> </a:t>
            </a:r>
            <a:r>
              <a:rPr lang="en-US" dirty="0" err="1">
                <a:latin typeface="Calibri" charset="0"/>
              </a:rPr>
              <a:t>på</a:t>
            </a:r>
            <a:endParaRPr lang="en-US" dirty="0">
              <a:latin typeface="Calibri" charset="0"/>
            </a:endParaRPr>
          </a:p>
          <a:p>
            <a:endParaRPr lang="en-US" dirty="0">
              <a:latin typeface="Calibri" charset="0"/>
            </a:endParaRPr>
          </a:p>
          <a:p>
            <a:r>
              <a:rPr lang="en-US" dirty="0" err="1">
                <a:latin typeface="Calibri" charset="0"/>
              </a:rPr>
              <a:t>Även</a:t>
            </a:r>
            <a:r>
              <a:rPr lang="en-US" baseline="0" dirty="0">
                <a:latin typeface="Calibri" charset="0"/>
              </a:rPr>
              <a:t> </a:t>
            </a:r>
            <a:r>
              <a:rPr lang="en-US" dirty="0">
                <a:latin typeface="Calibri" charset="0"/>
              </a:rPr>
              <a:t>ARG-rapport </a:t>
            </a:r>
            <a:r>
              <a:rPr lang="en-US" dirty="0" err="1">
                <a:latin typeface="Calibri" charset="0"/>
              </a:rPr>
              <a:t>Inkontinens</a:t>
            </a:r>
            <a:endParaRPr lang="en-US" dirty="0">
              <a:latin typeface="Calibri" charset="0"/>
            </a:endParaRPr>
          </a:p>
          <a:p>
            <a:endParaRPr lang="en-US"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E7A659B4-ED6D-6247-8AD9-52130A5E8035}" type="slidenum">
              <a:rPr lang="sv-SE" sz="1200"/>
              <a:pPr eaLnBrk="1" hangingPunct="1"/>
              <a:t>2</a:t>
            </a:fld>
            <a:endParaRPr lang="sv-SE"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Platshållare för anteckninga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p:txBody>
      </p:sp>
      <p:sp>
        <p:nvSpPr>
          <p:cNvPr id="59395" name="Platshållare för bild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D770540C-B092-7C45-B352-34BD869B58E0}" type="slidenum">
              <a:rPr lang="sv-SE" sz="1200"/>
              <a:pPr eaLnBrk="1" hangingPunct="1"/>
              <a:t>23</a:t>
            </a:fld>
            <a:endParaRPr lang="sv-SE"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a:p>
            <a:endParaRPr lang="en-US" dirty="0">
              <a:latin typeface="Calibri"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B8CE0746-1C74-4C4B-9FB5-C5438E5EAD3A}" type="slidenum">
              <a:rPr lang="sv-SE" sz="1200"/>
              <a:pPr eaLnBrk="1" hangingPunct="1"/>
              <a:t>24</a:t>
            </a:fld>
            <a:endParaRPr lang="sv-SE"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5CD5F470-394E-6944-85B4-50BC123ED047}" type="slidenum">
              <a:rPr lang="sv-SE" sz="1200"/>
              <a:pPr eaLnBrk="1" hangingPunct="1"/>
              <a:t>25</a:t>
            </a:fld>
            <a:endParaRPr lang="sv-SE"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a:p>
            <a:endParaRPr lang="en-US" dirty="0">
              <a:latin typeface="Calibri"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3A7863FC-1808-4541-B7FF-9B2F6DE42819}" type="slidenum">
              <a:rPr lang="sv-SE" sz="1200"/>
              <a:pPr eaLnBrk="1" hangingPunct="1"/>
              <a:t>28</a:t>
            </a:fld>
            <a:endParaRPr lang="sv-SE"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2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rPr>
              <a:t>Exempel länkar för att hämta urinmätningslista</a:t>
            </a:r>
          </a:p>
        </p:txBody>
      </p:sp>
      <p:sp>
        <p:nvSpPr>
          <p:cNvPr id="152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24D4EF50-85BE-E140-9106-717C3CDA27C4}" type="slidenum">
              <a:rPr lang="sv-SE" sz="1200"/>
              <a:pPr eaLnBrk="1" hangingPunct="1"/>
              <a:t>29</a:t>
            </a:fld>
            <a:endParaRPr lang="sv-SE"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rPr>
              <a:t> </a:t>
            </a:r>
          </a:p>
          <a:p>
            <a:endParaRPr lang="en-US" dirty="0">
              <a:latin typeface="Calibri" charset="0"/>
            </a:endParaRPr>
          </a:p>
          <a:p>
            <a:endParaRPr lang="en-US" dirty="0">
              <a:latin typeface="Calibri"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64F0F968-C6A4-7948-B957-F96A7BECFB65}" type="slidenum">
              <a:rPr lang="sv-SE" sz="1200"/>
              <a:pPr eaLnBrk="1" hangingPunct="1"/>
              <a:t>31</a:t>
            </a:fld>
            <a:endParaRPr lang="sv-SE"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latin typeface="Calibri" charset="0"/>
              </a:rPr>
              <a:t>Behöver</a:t>
            </a:r>
            <a:r>
              <a:rPr lang="en-US" dirty="0">
                <a:latin typeface="Calibri" charset="0"/>
              </a:rPr>
              <a:t> </a:t>
            </a:r>
            <a:r>
              <a:rPr lang="en-US" dirty="0" err="1">
                <a:latin typeface="Calibri" charset="0"/>
              </a:rPr>
              <a:t>inte</a:t>
            </a:r>
            <a:r>
              <a:rPr lang="en-US" dirty="0">
                <a:latin typeface="Calibri" charset="0"/>
              </a:rPr>
              <a:t> </a:t>
            </a:r>
            <a:r>
              <a:rPr lang="en-US" dirty="0" err="1">
                <a:latin typeface="Calibri" charset="0"/>
              </a:rPr>
              <a:t>kvantifiera</a:t>
            </a:r>
            <a:r>
              <a:rPr lang="en-US" dirty="0">
                <a:latin typeface="Calibri" charset="0"/>
              </a:rPr>
              <a:t>.</a:t>
            </a:r>
          </a:p>
          <a:p>
            <a:r>
              <a:rPr lang="en-US" dirty="0">
                <a:latin typeface="Calibri" charset="0"/>
              </a:rPr>
              <a:t>“”</a:t>
            </a:r>
            <a:r>
              <a:rPr lang="en-US" altLang="ja-JP" dirty="0" err="1">
                <a:latin typeface="Calibri" charset="0"/>
              </a:rPr>
              <a:t>Yngre</a:t>
            </a:r>
            <a:r>
              <a:rPr lang="en-US" dirty="0">
                <a:latin typeface="Calibri" charset="0"/>
              </a:rPr>
              <a:t>”</a:t>
            </a:r>
            <a:r>
              <a:rPr lang="en-US" altLang="ja-JP" dirty="0">
                <a:latin typeface="Calibri" charset="0"/>
              </a:rPr>
              <a:t> med </a:t>
            </a:r>
            <a:r>
              <a:rPr lang="en-US" altLang="ja-JP" dirty="0" err="1">
                <a:latin typeface="Calibri" charset="0"/>
              </a:rPr>
              <a:t>tydlig</a:t>
            </a:r>
            <a:r>
              <a:rPr lang="en-US" altLang="ja-JP" dirty="0">
                <a:latin typeface="Calibri" charset="0"/>
              </a:rPr>
              <a:t> </a:t>
            </a:r>
            <a:r>
              <a:rPr lang="en-US" altLang="ja-JP" dirty="0" err="1">
                <a:latin typeface="Calibri" charset="0"/>
              </a:rPr>
              <a:t>anamnes</a:t>
            </a:r>
            <a:r>
              <a:rPr lang="en-US" altLang="ja-JP" dirty="0">
                <a:latin typeface="Calibri" charset="0"/>
              </a:rPr>
              <a:t>. </a:t>
            </a:r>
            <a:r>
              <a:rPr lang="en-US" altLang="ja-JP" dirty="0" err="1">
                <a:latin typeface="Calibri" charset="0"/>
              </a:rPr>
              <a:t>Låga</a:t>
            </a:r>
            <a:r>
              <a:rPr lang="en-US" altLang="ja-JP" dirty="0">
                <a:latin typeface="Calibri" charset="0"/>
              </a:rPr>
              <a:t> </a:t>
            </a:r>
            <a:r>
              <a:rPr lang="en-US" altLang="ja-JP" dirty="0" err="1">
                <a:latin typeface="Calibri" charset="0"/>
              </a:rPr>
              <a:t>krav</a:t>
            </a:r>
            <a:r>
              <a:rPr lang="en-US" altLang="ja-JP" dirty="0">
                <a:latin typeface="Calibri" charset="0"/>
              </a:rPr>
              <a:t> </a:t>
            </a:r>
            <a:r>
              <a:rPr lang="en-US" altLang="ja-JP" dirty="0" err="1">
                <a:latin typeface="Calibri" charset="0"/>
              </a:rPr>
              <a:t>på</a:t>
            </a:r>
            <a:r>
              <a:rPr lang="en-US" altLang="ja-JP" dirty="0">
                <a:latin typeface="Calibri" charset="0"/>
              </a:rPr>
              <a:t> </a:t>
            </a:r>
            <a:r>
              <a:rPr lang="en-US" altLang="ja-JP" dirty="0" err="1">
                <a:latin typeface="Calibri" charset="0"/>
              </a:rPr>
              <a:t>kvantifiering</a:t>
            </a:r>
            <a:r>
              <a:rPr lang="en-US" altLang="ja-JP" dirty="0">
                <a:latin typeface="Calibri" charset="0"/>
              </a:rPr>
              <a:t>  men </a:t>
            </a:r>
            <a:r>
              <a:rPr lang="en-US" altLang="ja-JP" dirty="0" err="1">
                <a:latin typeface="Calibri" charset="0"/>
              </a:rPr>
              <a:t>enl</a:t>
            </a:r>
            <a:r>
              <a:rPr lang="en-US" altLang="ja-JP" dirty="0">
                <a:latin typeface="Calibri" charset="0"/>
              </a:rPr>
              <a:t> </a:t>
            </a:r>
            <a:r>
              <a:rPr lang="en-US" altLang="ja-JP" dirty="0" err="1">
                <a:latin typeface="Calibri" charset="0"/>
              </a:rPr>
              <a:t>gynop</a:t>
            </a:r>
            <a:r>
              <a:rPr lang="en-US" altLang="ja-JP" dirty="0">
                <a:latin typeface="Calibri" charset="0"/>
              </a:rPr>
              <a:t> </a:t>
            </a:r>
            <a:r>
              <a:rPr lang="en-US" altLang="ja-JP" dirty="0" err="1">
                <a:latin typeface="Calibri" charset="0"/>
              </a:rPr>
              <a:t>reg</a:t>
            </a:r>
            <a:r>
              <a:rPr lang="en-US" altLang="ja-JP" dirty="0">
                <a:latin typeface="Calibri" charset="0"/>
              </a:rPr>
              <a:t> </a:t>
            </a:r>
            <a:r>
              <a:rPr lang="en-US" altLang="ja-JP" dirty="0" err="1">
                <a:latin typeface="Calibri" charset="0"/>
              </a:rPr>
              <a:t>hostporovkationstest</a:t>
            </a:r>
            <a:r>
              <a:rPr lang="en-US" altLang="ja-JP" dirty="0">
                <a:latin typeface="Calibri" charset="0"/>
              </a:rPr>
              <a:t> </a:t>
            </a:r>
            <a:r>
              <a:rPr lang="en-US" altLang="ja-JP" dirty="0" err="1">
                <a:latin typeface="Calibri" charset="0"/>
              </a:rPr>
              <a:t>preop</a:t>
            </a:r>
            <a:r>
              <a:rPr lang="en-US" altLang="ja-JP" dirty="0">
                <a:latin typeface="Calibri" charset="0"/>
              </a:rPr>
              <a:t>. (</a:t>
            </a:r>
            <a:r>
              <a:rPr lang="en-US" altLang="ja-JP" dirty="0" err="1">
                <a:latin typeface="Calibri" charset="0"/>
              </a:rPr>
              <a:t>nytta</a:t>
            </a:r>
            <a:r>
              <a:rPr lang="en-US" altLang="ja-JP" dirty="0">
                <a:latin typeface="Calibri" charset="0"/>
              </a:rPr>
              <a:t> </a:t>
            </a:r>
            <a:r>
              <a:rPr lang="en-US" altLang="ja-JP" dirty="0" err="1">
                <a:latin typeface="Calibri" charset="0"/>
              </a:rPr>
              <a:t>även</a:t>
            </a:r>
            <a:r>
              <a:rPr lang="en-US" altLang="ja-JP" dirty="0">
                <a:latin typeface="Calibri" charset="0"/>
              </a:rPr>
              <a:t> </a:t>
            </a:r>
            <a:r>
              <a:rPr lang="en-US" altLang="ja-JP" dirty="0" err="1">
                <a:latin typeface="Calibri" charset="0"/>
              </a:rPr>
              <a:t>om</a:t>
            </a:r>
            <a:r>
              <a:rPr lang="en-US" altLang="ja-JP" dirty="0">
                <a:latin typeface="Calibri" charset="0"/>
              </a:rPr>
              <a:t> </a:t>
            </a:r>
            <a:r>
              <a:rPr lang="en-US" altLang="ja-JP" dirty="0" err="1">
                <a:latin typeface="Calibri" charset="0"/>
              </a:rPr>
              <a:t>ej</a:t>
            </a:r>
            <a:r>
              <a:rPr lang="en-US" altLang="ja-JP" dirty="0">
                <a:latin typeface="Calibri" charset="0"/>
              </a:rPr>
              <a:t> </a:t>
            </a:r>
            <a:r>
              <a:rPr lang="en-US" altLang="ja-JP" dirty="0" err="1">
                <a:latin typeface="Calibri" charset="0"/>
              </a:rPr>
              <a:t>urinläckage</a:t>
            </a:r>
            <a:r>
              <a:rPr lang="en-US" altLang="ja-JP" dirty="0">
                <a:latin typeface="Calibri" charset="0"/>
              </a:rPr>
              <a:t> </a:t>
            </a:r>
            <a:r>
              <a:rPr lang="en-US" altLang="ja-JP" dirty="0" err="1">
                <a:latin typeface="Calibri" charset="0"/>
              </a:rPr>
              <a:t>framprovoceras</a:t>
            </a:r>
            <a:r>
              <a:rPr lang="en-US" altLang="ja-JP" dirty="0">
                <a:latin typeface="Calibri" charset="0"/>
              </a:rPr>
              <a:t> </a:t>
            </a:r>
            <a:r>
              <a:rPr lang="en-US" altLang="ja-JP" dirty="0" err="1">
                <a:latin typeface="Calibri" charset="0"/>
              </a:rPr>
              <a:t>fram</a:t>
            </a:r>
            <a:r>
              <a:rPr lang="en-US" altLang="ja-JP" dirty="0">
                <a:latin typeface="Calibri" charset="0"/>
              </a:rPr>
              <a:t>).</a:t>
            </a:r>
          </a:p>
          <a:p>
            <a:r>
              <a:rPr lang="en-US" dirty="0" err="1">
                <a:latin typeface="Calibri" charset="0"/>
              </a:rPr>
              <a:t>Viktigt</a:t>
            </a:r>
            <a:r>
              <a:rPr lang="en-US" dirty="0">
                <a:latin typeface="Calibri" charset="0"/>
              </a:rPr>
              <a:t> </a:t>
            </a:r>
            <a:r>
              <a:rPr lang="en-US" dirty="0" err="1">
                <a:latin typeface="Calibri" charset="0"/>
              </a:rPr>
              <a:t>att</a:t>
            </a:r>
            <a:r>
              <a:rPr lang="en-US" dirty="0">
                <a:latin typeface="Calibri" charset="0"/>
              </a:rPr>
              <a:t> </a:t>
            </a:r>
            <a:r>
              <a:rPr lang="en-US" dirty="0" err="1">
                <a:latin typeface="Calibri" charset="0"/>
              </a:rPr>
              <a:t>betona</a:t>
            </a:r>
            <a:r>
              <a:rPr lang="en-US" dirty="0">
                <a:latin typeface="Calibri" charset="0"/>
              </a:rPr>
              <a:t> </a:t>
            </a:r>
            <a:r>
              <a:rPr lang="en-US" dirty="0" err="1">
                <a:latin typeface="Calibri" charset="0"/>
              </a:rPr>
              <a:t>att</a:t>
            </a:r>
            <a:r>
              <a:rPr lang="en-US" dirty="0">
                <a:latin typeface="Calibri" charset="0"/>
              </a:rPr>
              <a:t> </a:t>
            </a:r>
            <a:r>
              <a:rPr lang="en-US" dirty="0" err="1">
                <a:latin typeface="Calibri" charset="0"/>
              </a:rPr>
              <a:t>utredning</a:t>
            </a:r>
            <a:r>
              <a:rPr lang="en-US" dirty="0">
                <a:latin typeface="Calibri" charset="0"/>
              </a:rPr>
              <a:t> </a:t>
            </a:r>
            <a:r>
              <a:rPr lang="en-US" dirty="0" err="1">
                <a:latin typeface="Calibri" charset="0"/>
              </a:rPr>
              <a:t>viktigare</a:t>
            </a:r>
            <a:r>
              <a:rPr lang="en-US" dirty="0">
                <a:latin typeface="Calibri" charset="0"/>
              </a:rPr>
              <a:t> </a:t>
            </a:r>
            <a:r>
              <a:rPr lang="en-US" dirty="0" err="1">
                <a:latin typeface="Calibri" charset="0"/>
              </a:rPr>
              <a:t>ju</a:t>
            </a:r>
            <a:r>
              <a:rPr lang="en-US" dirty="0">
                <a:latin typeface="Calibri" charset="0"/>
              </a:rPr>
              <a:t> </a:t>
            </a:r>
            <a:r>
              <a:rPr lang="en-US" dirty="0" err="1">
                <a:latin typeface="Calibri" charset="0"/>
              </a:rPr>
              <a:t>äldre</a:t>
            </a:r>
            <a:r>
              <a:rPr lang="en-US" dirty="0">
                <a:latin typeface="Calibri" charset="0"/>
              </a:rPr>
              <a:t> pat </a:t>
            </a:r>
            <a:r>
              <a:rPr lang="en-US" dirty="0" err="1">
                <a:latin typeface="Calibri" charset="0"/>
              </a:rPr>
              <a:t>blir</a:t>
            </a:r>
            <a:r>
              <a:rPr lang="en-US" dirty="0">
                <a:latin typeface="Calibri" charset="0"/>
              </a:rPr>
              <a:t> </a:t>
            </a:r>
          </a:p>
          <a:p>
            <a:endParaRPr lang="en-US" dirty="0">
              <a:latin typeface="Calibri"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325B79F8-A8B2-C842-9670-CE12062E8E8E}" type="slidenum">
              <a:rPr lang="sv-SE" sz="1200"/>
              <a:pPr eaLnBrk="1" hangingPunct="1"/>
              <a:t>32</a:t>
            </a:fld>
            <a:endParaRPr lang="sv-SE"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9C9D952E-8978-1E41-9CD1-5CC80EF423FA}" type="slidenum">
              <a:rPr lang="sv-SE" sz="1200"/>
              <a:pPr eaLnBrk="1" hangingPunct="1"/>
              <a:t>33</a:t>
            </a:fld>
            <a:endParaRPr lang="sv-SE"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992D2639-E5ED-F44B-B9C5-D695B8B56BF1}" type="slidenum">
              <a:rPr lang="sv-SE" sz="1200"/>
              <a:pPr eaLnBrk="1" hangingPunct="1"/>
              <a:t>35</a:t>
            </a:fld>
            <a:endParaRPr lang="sv-SE"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latin typeface="Calibri" charset="0"/>
              </a:rPr>
              <a:t>Pos</a:t>
            </a:r>
            <a:r>
              <a:rPr lang="en-US" dirty="0">
                <a:latin typeface="Calibri" charset="0"/>
              </a:rPr>
              <a:t> </a:t>
            </a:r>
            <a:r>
              <a:rPr lang="en-US" dirty="0" err="1">
                <a:latin typeface="Calibri" charset="0"/>
              </a:rPr>
              <a:t>provokation</a:t>
            </a:r>
            <a:r>
              <a:rPr lang="en-US" dirty="0">
                <a:latin typeface="Calibri" charset="0"/>
              </a:rPr>
              <a:t> </a:t>
            </a:r>
            <a:r>
              <a:rPr lang="en-US" dirty="0" err="1">
                <a:latin typeface="Calibri" charset="0"/>
              </a:rPr>
              <a:t>borgar</a:t>
            </a:r>
            <a:r>
              <a:rPr lang="en-US" dirty="0">
                <a:latin typeface="Calibri" charset="0"/>
              </a:rPr>
              <a:t> </a:t>
            </a:r>
            <a:r>
              <a:rPr lang="en-US" dirty="0" err="1">
                <a:latin typeface="Calibri" charset="0"/>
              </a:rPr>
              <a:t>ej</a:t>
            </a:r>
            <a:r>
              <a:rPr lang="en-US" dirty="0">
                <a:latin typeface="Calibri" charset="0"/>
              </a:rPr>
              <a:t> </a:t>
            </a:r>
            <a:r>
              <a:rPr lang="en-US" dirty="0" err="1">
                <a:latin typeface="Calibri" charset="0"/>
              </a:rPr>
              <a:t>för</a:t>
            </a:r>
            <a:r>
              <a:rPr lang="en-US" dirty="0">
                <a:latin typeface="Calibri" charset="0"/>
              </a:rPr>
              <a:t> </a:t>
            </a:r>
            <a:r>
              <a:rPr lang="en-US" dirty="0" err="1">
                <a:latin typeface="Calibri" charset="0"/>
              </a:rPr>
              <a:t>nöjd</a:t>
            </a:r>
            <a:r>
              <a:rPr lang="en-US" dirty="0">
                <a:latin typeface="Calibri" charset="0"/>
              </a:rPr>
              <a:t> pat </a:t>
            </a:r>
            <a:r>
              <a:rPr lang="en-US" dirty="0" err="1">
                <a:latin typeface="Calibri" charset="0"/>
              </a:rPr>
              <a:t>om</a:t>
            </a:r>
            <a:r>
              <a:rPr lang="en-US" dirty="0">
                <a:latin typeface="Calibri" charset="0"/>
              </a:rPr>
              <a:t> </a:t>
            </a:r>
            <a:r>
              <a:rPr lang="en-US" dirty="0" err="1">
                <a:latin typeface="Calibri" charset="0"/>
              </a:rPr>
              <a:t>blandinkontinens</a:t>
            </a:r>
            <a:r>
              <a:rPr lang="en-US" dirty="0">
                <a:latin typeface="Calibri" charset="0"/>
              </a:rPr>
              <a:t>. </a:t>
            </a:r>
          </a:p>
          <a:p>
            <a:endParaRPr lang="en-US" dirty="0">
              <a:latin typeface="Calibri" charset="0"/>
            </a:endParaRPr>
          </a:p>
          <a:p>
            <a:r>
              <a:rPr lang="en-US" dirty="0" err="1">
                <a:latin typeface="Calibri" charset="0"/>
              </a:rPr>
              <a:t>Alltså</a:t>
            </a:r>
            <a:r>
              <a:rPr lang="en-US" dirty="0">
                <a:latin typeface="Calibri" charset="0"/>
              </a:rPr>
              <a:t> </a:t>
            </a:r>
            <a:r>
              <a:rPr lang="en-US" dirty="0" err="1">
                <a:latin typeface="Calibri" charset="0"/>
              </a:rPr>
              <a:t>gör</a:t>
            </a:r>
            <a:r>
              <a:rPr lang="en-US" dirty="0">
                <a:latin typeface="Calibri" charset="0"/>
              </a:rPr>
              <a:t> </a:t>
            </a:r>
            <a:r>
              <a:rPr lang="en-US" dirty="0" err="1">
                <a:latin typeface="Calibri" charset="0"/>
              </a:rPr>
              <a:t>miktionslista</a:t>
            </a:r>
            <a:r>
              <a:rPr lang="en-US" dirty="0">
                <a:latin typeface="Calibri" charset="0"/>
              </a:rPr>
              <a:t>, </a:t>
            </a:r>
            <a:r>
              <a:rPr lang="en-US" dirty="0" err="1">
                <a:latin typeface="Calibri" charset="0"/>
              </a:rPr>
              <a:t>mät</a:t>
            </a:r>
            <a:r>
              <a:rPr lang="en-US" dirty="0">
                <a:latin typeface="Calibri" charset="0"/>
              </a:rPr>
              <a:t> </a:t>
            </a:r>
            <a:r>
              <a:rPr lang="en-US" dirty="0" err="1">
                <a:latin typeface="Calibri" charset="0"/>
              </a:rPr>
              <a:t>resturin</a:t>
            </a:r>
            <a:r>
              <a:rPr lang="en-US" dirty="0">
                <a:latin typeface="Calibri" charset="0"/>
              </a:rPr>
              <a:t>, </a:t>
            </a:r>
            <a:r>
              <a:rPr lang="en-US" dirty="0" err="1">
                <a:latin typeface="Calibri" charset="0"/>
              </a:rPr>
              <a:t>gör</a:t>
            </a:r>
            <a:r>
              <a:rPr lang="en-US" dirty="0">
                <a:latin typeface="Calibri" charset="0"/>
              </a:rPr>
              <a:t> </a:t>
            </a:r>
            <a:r>
              <a:rPr lang="en-US" dirty="0" err="1">
                <a:latin typeface="Calibri" charset="0"/>
              </a:rPr>
              <a:t>provokationstest</a:t>
            </a:r>
            <a:endParaRPr lang="en-US" dirty="0">
              <a:latin typeface="Calibri" charset="0"/>
            </a:endParaRPr>
          </a:p>
          <a:p>
            <a:endParaRPr lang="en-US" dirty="0">
              <a:latin typeface="Calibri" charset="0"/>
            </a:endParaRPr>
          </a:p>
          <a:p>
            <a:r>
              <a:rPr lang="en-US" dirty="0">
                <a:latin typeface="Calibri" charset="0"/>
              </a:rPr>
              <a:t>Outcome: </a:t>
            </a:r>
            <a:r>
              <a:rPr lang="en-US" dirty="0" err="1">
                <a:latin typeface="Calibri" charset="0"/>
              </a:rPr>
              <a:t>nöjdhet</a:t>
            </a:r>
            <a:endParaRPr lang="en-US" dirty="0">
              <a:latin typeface="Calibri" charset="0"/>
            </a:endParaRPr>
          </a:p>
          <a:p>
            <a:endParaRPr lang="en-US" dirty="0">
              <a:latin typeface="Calibri"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F9FA2131-77D4-E148-BB59-E4E5740531C8}" type="slidenum">
              <a:rPr lang="sv-SE" sz="1200"/>
              <a:pPr eaLnBrk="1" hangingPunct="1"/>
              <a:t>36</a:t>
            </a:fld>
            <a:endParaRPr lang="sv-S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2BD77294-7B79-A142-8318-5243E2031F9F}" type="slidenum">
              <a:rPr lang="sv-SE" sz="1200"/>
              <a:pPr eaLnBrk="1" hangingPunct="1"/>
              <a:t>3</a:t>
            </a:fld>
            <a:endParaRPr lang="sv-SE"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a:p>
            <a:endParaRPr lang="en-US" dirty="0">
              <a:latin typeface="Calibri" charset="0"/>
            </a:endParaRP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0FE47CD4-40E4-B545-9517-180FFE058D08}" type="slidenum">
              <a:rPr lang="sv-SE" sz="1200"/>
              <a:pPr eaLnBrk="1" hangingPunct="1"/>
              <a:t>37</a:t>
            </a:fld>
            <a:endParaRPr lang="sv-SE"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latin typeface="Calibri" charset="0"/>
              </a:rPr>
              <a:t>När</a:t>
            </a:r>
            <a:r>
              <a:rPr lang="en-US" dirty="0">
                <a:latin typeface="Calibri" charset="0"/>
              </a:rPr>
              <a:t> </a:t>
            </a:r>
            <a:r>
              <a:rPr lang="en-US" dirty="0" err="1">
                <a:latin typeface="Calibri" charset="0"/>
              </a:rPr>
              <a:t>skall</a:t>
            </a:r>
            <a:r>
              <a:rPr lang="en-US" dirty="0">
                <a:latin typeface="Calibri" charset="0"/>
              </a:rPr>
              <a:t> man </a:t>
            </a:r>
            <a:r>
              <a:rPr lang="en-US" dirty="0" err="1">
                <a:latin typeface="Calibri" charset="0"/>
              </a:rPr>
              <a:t>skicka</a:t>
            </a:r>
            <a:r>
              <a:rPr lang="en-US" dirty="0">
                <a:latin typeface="Calibri" charset="0"/>
              </a:rPr>
              <a:t> </a:t>
            </a:r>
            <a:r>
              <a:rPr lang="en-US" dirty="0" err="1">
                <a:latin typeface="Calibri" charset="0"/>
              </a:rPr>
              <a:t>vidare</a:t>
            </a:r>
            <a:r>
              <a:rPr lang="en-US" dirty="0">
                <a:latin typeface="Calibri" charset="0"/>
              </a:rPr>
              <a:t>?</a:t>
            </a:r>
          </a:p>
          <a:p>
            <a:r>
              <a:rPr lang="en-US" dirty="0" err="1">
                <a:latin typeface="Calibri" charset="0"/>
              </a:rPr>
              <a:t>När</a:t>
            </a:r>
            <a:r>
              <a:rPr lang="en-US" dirty="0">
                <a:latin typeface="Calibri" charset="0"/>
              </a:rPr>
              <a:t> man </a:t>
            </a:r>
            <a:r>
              <a:rPr lang="en-US" dirty="0" err="1">
                <a:latin typeface="Calibri" charset="0"/>
              </a:rPr>
              <a:t>skall</a:t>
            </a:r>
            <a:r>
              <a:rPr lang="en-US" dirty="0">
                <a:latin typeface="Calibri" charset="0"/>
              </a:rPr>
              <a:t> </a:t>
            </a:r>
            <a:r>
              <a:rPr lang="en-US" dirty="0" err="1">
                <a:latin typeface="Calibri" charset="0"/>
              </a:rPr>
              <a:t>utreda</a:t>
            </a:r>
            <a:r>
              <a:rPr lang="en-US" dirty="0">
                <a:latin typeface="Calibri" charset="0"/>
              </a:rPr>
              <a:t> </a:t>
            </a:r>
            <a:r>
              <a:rPr lang="en-US" dirty="0" err="1">
                <a:latin typeface="Calibri" charset="0"/>
              </a:rPr>
              <a:t>vidare</a:t>
            </a:r>
            <a:r>
              <a:rPr lang="en-US" dirty="0">
                <a:latin typeface="Calibri" charset="0"/>
              </a:rPr>
              <a:t>?</a:t>
            </a:r>
          </a:p>
          <a:p>
            <a:endParaRPr lang="en-US" dirty="0">
              <a:latin typeface="Calibri" charset="0"/>
            </a:endParaRPr>
          </a:p>
          <a:p>
            <a:endParaRPr lang="en-US" dirty="0">
              <a:latin typeface="Calibri" charset="0"/>
            </a:endParaRPr>
          </a:p>
          <a:p>
            <a:endParaRPr lang="en-US" dirty="0">
              <a:latin typeface="Calibri"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5AF33510-BA1C-8043-A19F-11F923239966}" type="slidenum">
              <a:rPr lang="sv-SE" sz="1200"/>
              <a:pPr eaLnBrk="1" hangingPunct="1"/>
              <a:t>38</a:t>
            </a:fld>
            <a:endParaRPr lang="sv-SE"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rPr>
              <a:t>Anm Injektionsbehandling och duloxetine (med för fullständighetens skull)</a:t>
            </a:r>
          </a:p>
          <a:p>
            <a:endParaRPr lang="en-US">
              <a:latin typeface="Calibri" charset="0"/>
            </a:endParaRPr>
          </a:p>
          <a:p>
            <a:endParaRPr lang="en-US">
              <a:latin typeface="Calibri" charset="0"/>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8DD18681-1448-E548-A0C5-0A3A16075B77}" type="slidenum">
              <a:rPr lang="sv-SE" sz="1200"/>
              <a:pPr eaLnBrk="1" hangingPunct="1"/>
              <a:t>39</a:t>
            </a:fld>
            <a:endParaRPr lang="sv-SE"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6DA8D49A-BDF6-F341-AC43-6B52458ADB36}" type="slidenum">
              <a:rPr lang="sv-SE" sz="1200"/>
              <a:pPr eaLnBrk="1" hangingPunct="1"/>
              <a:t>40</a:t>
            </a:fld>
            <a:endParaRPr lang="sv-SE"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9A13D13D-85DB-AF4B-BD3D-2EA4FAAEE6A5}" type="slidenum">
              <a:rPr lang="sv-SE" sz="1200"/>
              <a:pPr eaLnBrk="1" hangingPunct="1"/>
              <a:t>41</a:t>
            </a:fld>
            <a:endParaRPr lang="sv-SE"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a:p>
            <a:endParaRPr lang="en-US" dirty="0">
              <a:latin typeface="Calibri" charset="0"/>
            </a:endParaRP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AC66752A-FB3A-E548-B2E1-B7A9A195FB26}" type="slidenum">
              <a:rPr lang="sv-SE" sz="1200"/>
              <a:pPr eaLnBrk="1" hangingPunct="1"/>
              <a:t>42</a:t>
            </a:fld>
            <a:endParaRPr lang="sv-SE"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ED346F9F-1436-DA4B-B098-41C1ABCB2EB2}" type="slidenum">
              <a:rPr lang="sv-SE" sz="1200"/>
              <a:pPr eaLnBrk="1" hangingPunct="1"/>
              <a:t>43</a:t>
            </a:fld>
            <a:endParaRPr lang="sv-SE"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latin typeface="Calibri" charset="0"/>
              </a:rPr>
              <a:t>Sjukskrivning</a:t>
            </a:r>
            <a:r>
              <a:rPr lang="en-US" dirty="0">
                <a:latin typeface="Calibri" charset="0"/>
              </a:rPr>
              <a:t>  postop </a:t>
            </a:r>
            <a:r>
              <a:rPr lang="en-US" dirty="0" err="1">
                <a:latin typeface="Calibri" charset="0"/>
              </a:rPr>
              <a:t>råd</a:t>
            </a:r>
            <a:r>
              <a:rPr lang="en-US" dirty="0">
                <a:latin typeface="Calibri" charset="0"/>
              </a:rPr>
              <a:t>   </a:t>
            </a:r>
            <a:r>
              <a:rPr lang="en-US" dirty="0" err="1">
                <a:latin typeface="Calibri" charset="0"/>
              </a:rPr>
              <a:t>väldigt</a:t>
            </a:r>
            <a:r>
              <a:rPr lang="en-US" dirty="0">
                <a:latin typeface="Calibri" charset="0"/>
              </a:rPr>
              <a:t> </a:t>
            </a:r>
            <a:r>
              <a:rPr lang="en-US" dirty="0" err="1">
                <a:latin typeface="Calibri" charset="0"/>
              </a:rPr>
              <a:t>olika</a:t>
            </a:r>
            <a:r>
              <a:rPr lang="en-US" dirty="0">
                <a:latin typeface="Calibri" charset="0"/>
              </a:rPr>
              <a:t> </a:t>
            </a:r>
            <a:r>
              <a:rPr lang="en-US" dirty="0" err="1">
                <a:latin typeface="Calibri" charset="0"/>
              </a:rPr>
              <a:t>ej</a:t>
            </a:r>
            <a:r>
              <a:rPr lang="en-US" dirty="0">
                <a:latin typeface="Calibri" charset="0"/>
              </a:rPr>
              <a:t> </a:t>
            </a:r>
            <a:r>
              <a:rPr lang="en-US" dirty="0" err="1">
                <a:latin typeface="Calibri" charset="0"/>
              </a:rPr>
              <a:t>evidens</a:t>
            </a:r>
            <a:r>
              <a:rPr lang="en-US" dirty="0">
                <a:latin typeface="Calibri" charset="0"/>
              </a:rPr>
              <a:t>.</a:t>
            </a:r>
          </a:p>
          <a:p>
            <a:endParaRPr lang="en-US" dirty="0">
              <a:latin typeface="Calibri" charset="0"/>
            </a:endParaRPr>
          </a:p>
          <a:p>
            <a:endParaRPr lang="en-US" dirty="0">
              <a:latin typeface="Calibri" charset="0"/>
            </a:endParaRP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1DCAE03D-3389-8B4A-BCCF-FA60657E5E28}" type="slidenum">
              <a:rPr lang="sv-SE" sz="1200"/>
              <a:pPr eaLnBrk="1" hangingPunct="1"/>
              <a:t>44</a:t>
            </a:fld>
            <a:endParaRPr lang="sv-SE"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rPr>
              <a:t>Bra </a:t>
            </a:r>
            <a:r>
              <a:rPr lang="en-US" dirty="0" err="1">
                <a:latin typeface="Calibri" charset="0"/>
              </a:rPr>
              <a:t>metod</a:t>
            </a:r>
            <a:r>
              <a:rPr lang="en-US" baseline="0" dirty="0">
                <a:latin typeface="Calibri" charset="0"/>
              </a:rPr>
              <a:t> </a:t>
            </a:r>
            <a:r>
              <a:rPr lang="en-US" baseline="0" dirty="0" err="1">
                <a:latin typeface="Calibri" charset="0"/>
              </a:rPr>
              <a:t>och</a:t>
            </a:r>
            <a:r>
              <a:rPr lang="en-US" baseline="0" dirty="0">
                <a:latin typeface="Calibri" charset="0"/>
              </a:rPr>
              <a:t> </a:t>
            </a:r>
            <a:r>
              <a:rPr lang="en-US" dirty="0">
                <a:latin typeface="Calibri" charset="0"/>
              </a:rPr>
              <a:t>Golden standard 60-90tal</a:t>
            </a:r>
            <a:r>
              <a:rPr lang="en-US" baseline="0" dirty="0">
                <a:latin typeface="Calibri" charset="0"/>
              </a:rPr>
              <a:t> men </a:t>
            </a:r>
            <a:r>
              <a:rPr lang="en-US" baseline="0" dirty="0" err="1">
                <a:latin typeface="Calibri" charset="0"/>
              </a:rPr>
              <a:t>sen</a:t>
            </a:r>
            <a:endParaRPr lang="en-US" dirty="0">
              <a:latin typeface="Calibri" charset="0"/>
            </a:endParaRPr>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F5E5CBC8-7F35-3948-8705-F4945D7DDCFD}" type="slidenum">
              <a:rPr lang="sv-SE" sz="1200"/>
              <a:pPr eaLnBrk="1" hangingPunct="1"/>
              <a:t>46</a:t>
            </a:fld>
            <a:endParaRPr lang="sv-SE"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C268D67D-6CD6-C64B-81C6-D1B87C0FAB9A}" type="slidenum">
              <a:rPr lang="sv-SE" sz="1200"/>
              <a:pPr eaLnBrk="1" hangingPunct="1"/>
              <a:t>47</a:t>
            </a:fld>
            <a:endParaRPr lang="sv-S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Platshållare för anteckninga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a:p>
            <a:endParaRPr lang="sv-SE" dirty="0">
              <a:latin typeface="Calibri" charset="0"/>
            </a:endParaRPr>
          </a:p>
        </p:txBody>
      </p:sp>
      <p:sp>
        <p:nvSpPr>
          <p:cNvPr id="23555" name="Platshållare för bild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CF61D2C4-669E-8844-82A6-71BA485964C3}" type="slidenum">
              <a:rPr lang="sv-SE" sz="1200"/>
              <a:pPr eaLnBrk="1" hangingPunct="1"/>
              <a:t>4</a:t>
            </a:fld>
            <a:endParaRPr lang="sv-SE"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latin typeface="Calibri" charset="0"/>
              </a:rPr>
              <a:t>Såvitt</a:t>
            </a:r>
            <a:r>
              <a:rPr lang="en-US" dirty="0">
                <a:latin typeface="Calibri" charset="0"/>
              </a:rPr>
              <a:t> </a:t>
            </a:r>
            <a:r>
              <a:rPr lang="en-US" dirty="0" err="1">
                <a:latin typeface="Calibri" charset="0"/>
              </a:rPr>
              <a:t>känt</a:t>
            </a:r>
            <a:r>
              <a:rPr lang="en-US" dirty="0">
                <a:latin typeface="Calibri" charset="0"/>
              </a:rPr>
              <a:t> </a:t>
            </a:r>
            <a:r>
              <a:rPr lang="en-US" dirty="0" err="1">
                <a:latin typeface="Calibri" charset="0"/>
              </a:rPr>
              <a:t>finns</a:t>
            </a:r>
            <a:r>
              <a:rPr lang="en-US" dirty="0">
                <a:latin typeface="Calibri" charset="0"/>
              </a:rPr>
              <a:t> </a:t>
            </a:r>
            <a:r>
              <a:rPr lang="en-US" dirty="0" err="1">
                <a:latin typeface="Calibri" charset="0"/>
              </a:rPr>
              <a:t>ingen</a:t>
            </a:r>
            <a:r>
              <a:rPr lang="en-US" dirty="0">
                <a:latin typeface="Calibri" charset="0"/>
              </a:rPr>
              <a:t> </a:t>
            </a:r>
            <a:r>
              <a:rPr lang="en-US" dirty="0" err="1">
                <a:latin typeface="Calibri" charset="0"/>
              </a:rPr>
              <a:t>evidens</a:t>
            </a:r>
            <a:r>
              <a:rPr lang="en-US" dirty="0">
                <a:latin typeface="Calibri" charset="0"/>
              </a:rPr>
              <a:t> </a:t>
            </a:r>
            <a:r>
              <a:rPr lang="en-US" dirty="0" err="1">
                <a:latin typeface="Calibri" charset="0"/>
              </a:rPr>
              <a:t>för</a:t>
            </a:r>
            <a:r>
              <a:rPr lang="en-US" dirty="0">
                <a:latin typeface="Calibri" charset="0"/>
              </a:rPr>
              <a:t> </a:t>
            </a:r>
            <a:r>
              <a:rPr lang="en-US" dirty="0" err="1">
                <a:latin typeface="Calibri" charset="0"/>
              </a:rPr>
              <a:t>minislyngor</a:t>
            </a:r>
            <a:r>
              <a:rPr lang="en-US" dirty="0">
                <a:latin typeface="Calibri" charset="0"/>
              </a:rPr>
              <a:t>!</a:t>
            </a:r>
          </a:p>
          <a:p>
            <a:endParaRPr lang="en-US" dirty="0">
              <a:latin typeface="Calibri" charset="0"/>
            </a:endParaRPr>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DF34A01E-D1B3-DE46-AEFD-D5D63A504EE2}" type="slidenum">
              <a:rPr lang="sv-SE" sz="1200"/>
              <a:pPr eaLnBrk="1" hangingPunct="1"/>
              <a:t>52</a:t>
            </a:fld>
            <a:endParaRPr lang="sv-SE"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latin typeface="Calibri" charset="0"/>
              </a:rPr>
              <a:t>Rubriken</a:t>
            </a:r>
            <a:r>
              <a:rPr lang="en-US" dirty="0">
                <a:latin typeface="Calibri" charset="0"/>
              </a:rPr>
              <a:t> </a:t>
            </a:r>
            <a:r>
              <a:rPr lang="en-US" dirty="0" err="1">
                <a:latin typeface="Calibri" charset="0"/>
              </a:rPr>
              <a:t>kommer</a:t>
            </a:r>
            <a:r>
              <a:rPr lang="en-US" baseline="0" dirty="0">
                <a:latin typeface="Calibri" charset="0"/>
              </a:rPr>
              <a:t> sig </a:t>
            </a:r>
            <a:r>
              <a:rPr lang="en-US" baseline="0" dirty="0" err="1">
                <a:latin typeface="Calibri" charset="0"/>
              </a:rPr>
              <a:t>av</a:t>
            </a:r>
            <a:r>
              <a:rPr lang="en-US" baseline="0" dirty="0">
                <a:latin typeface="Calibri" charset="0"/>
              </a:rPr>
              <a:t> </a:t>
            </a:r>
            <a:r>
              <a:rPr lang="en-US" baseline="0" dirty="0" err="1">
                <a:latin typeface="Calibri" charset="0"/>
              </a:rPr>
              <a:t>att</a:t>
            </a:r>
            <a:r>
              <a:rPr lang="en-US" baseline="0" dirty="0">
                <a:latin typeface="Calibri" charset="0"/>
              </a:rPr>
              <a:t> man </a:t>
            </a:r>
            <a:r>
              <a:rPr lang="en-US" baseline="0" dirty="0" err="1">
                <a:latin typeface="Calibri" charset="0"/>
              </a:rPr>
              <a:t>såg</a:t>
            </a:r>
            <a:r>
              <a:rPr lang="en-US" baseline="0" dirty="0">
                <a:latin typeface="Calibri" charset="0"/>
              </a:rPr>
              <a:t> </a:t>
            </a:r>
            <a:r>
              <a:rPr lang="en-US" baseline="0" dirty="0" err="1">
                <a:latin typeface="Calibri" charset="0"/>
              </a:rPr>
              <a:t>sämre</a:t>
            </a:r>
            <a:r>
              <a:rPr lang="en-US" baseline="0" dirty="0">
                <a:latin typeface="Calibri" charset="0"/>
              </a:rPr>
              <a:t> </a:t>
            </a:r>
            <a:r>
              <a:rPr lang="en-US" baseline="0" dirty="0" err="1">
                <a:latin typeface="Calibri" charset="0"/>
              </a:rPr>
              <a:t>resultat</a:t>
            </a:r>
            <a:r>
              <a:rPr lang="en-US" baseline="0" dirty="0">
                <a:latin typeface="Calibri" charset="0"/>
              </a:rPr>
              <a:t> I TVT-O </a:t>
            </a:r>
            <a:r>
              <a:rPr lang="en-US" baseline="0" dirty="0" err="1">
                <a:latin typeface="Calibri" charset="0"/>
              </a:rPr>
              <a:t>gruppen</a:t>
            </a:r>
            <a:r>
              <a:rPr lang="en-US" baseline="0" dirty="0">
                <a:latin typeface="Calibri" charset="0"/>
              </a:rPr>
              <a:t> </a:t>
            </a:r>
            <a:r>
              <a:rPr lang="en-US" baseline="0" dirty="0" err="1">
                <a:latin typeface="Calibri" charset="0"/>
              </a:rPr>
              <a:t>initialt</a:t>
            </a:r>
            <a:r>
              <a:rPr lang="en-US" baseline="0" dirty="0">
                <a:latin typeface="Calibri" charset="0"/>
              </a:rPr>
              <a:t> men </a:t>
            </a:r>
            <a:r>
              <a:rPr lang="en-US" baseline="0" dirty="0" err="1">
                <a:latin typeface="Calibri" charset="0"/>
              </a:rPr>
              <a:t>sen</a:t>
            </a:r>
            <a:r>
              <a:rPr lang="en-US" baseline="0" dirty="0">
                <a:latin typeface="Calibri" charset="0"/>
              </a:rPr>
              <a:t> </a:t>
            </a:r>
            <a:r>
              <a:rPr lang="en-US" baseline="0" dirty="0" err="1">
                <a:latin typeface="Calibri" charset="0"/>
              </a:rPr>
              <a:t>såg</a:t>
            </a:r>
            <a:r>
              <a:rPr lang="en-US" baseline="0" dirty="0">
                <a:latin typeface="Calibri" charset="0"/>
              </a:rPr>
              <a:t> man </a:t>
            </a:r>
            <a:r>
              <a:rPr lang="en-US" baseline="0" dirty="0" err="1">
                <a:latin typeface="Calibri" charset="0"/>
              </a:rPr>
              <a:t>att</a:t>
            </a:r>
            <a:r>
              <a:rPr lang="en-US" baseline="0" dirty="0">
                <a:latin typeface="Calibri" charset="0"/>
              </a:rPr>
              <a:t> </a:t>
            </a:r>
            <a:r>
              <a:rPr lang="en-US" baseline="0" dirty="0" err="1">
                <a:latin typeface="Calibri" charset="0"/>
              </a:rPr>
              <a:t>urvalet</a:t>
            </a:r>
            <a:r>
              <a:rPr lang="en-US" baseline="0" dirty="0">
                <a:latin typeface="Calibri" charset="0"/>
              </a:rPr>
              <a:t> till TVT-O </a:t>
            </a:r>
            <a:r>
              <a:rPr lang="en-US" baseline="0" dirty="0" err="1">
                <a:latin typeface="Calibri" charset="0"/>
              </a:rPr>
              <a:t>var</a:t>
            </a:r>
            <a:r>
              <a:rPr lang="en-US" baseline="0" dirty="0">
                <a:latin typeface="Calibri" charset="0"/>
              </a:rPr>
              <a:t> </a:t>
            </a:r>
            <a:r>
              <a:rPr lang="en-US" baseline="0" dirty="0" err="1">
                <a:latin typeface="Calibri" charset="0"/>
              </a:rPr>
              <a:t>det</a:t>
            </a:r>
            <a:r>
              <a:rPr lang="en-US" baseline="0" dirty="0">
                <a:latin typeface="Calibri" charset="0"/>
              </a:rPr>
              <a:t> </a:t>
            </a:r>
            <a:r>
              <a:rPr lang="en-US" baseline="0" dirty="0" err="1">
                <a:latin typeface="Calibri" charset="0"/>
              </a:rPr>
              <a:t>som</a:t>
            </a:r>
            <a:r>
              <a:rPr lang="en-US" baseline="0" dirty="0">
                <a:latin typeface="Calibri" charset="0"/>
              </a:rPr>
              <a:t> </a:t>
            </a:r>
            <a:r>
              <a:rPr lang="en-US" baseline="0" dirty="0" err="1">
                <a:latin typeface="Calibri" charset="0"/>
              </a:rPr>
              <a:t>påverkade</a:t>
            </a:r>
            <a:r>
              <a:rPr lang="en-US" baseline="0" dirty="0">
                <a:latin typeface="Calibri" charset="0"/>
              </a:rPr>
              <a:t> I </a:t>
            </a:r>
            <a:r>
              <a:rPr lang="en-US" baseline="0" dirty="0" err="1">
                <a:latin typeface="Calibri" charset="0"/>
              </a:rPr>
              <a:t>huvudsak</a:t>
            </a:r>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E51A805A-A15E-9646-B766-B202BC5B7C82}" type="slidenum">
              <a:rPr lang="sv-SE" sz="1200"/>
              <a:pPr eaLnBrk="1" hangingPunct="1"/>
              <a:t>53</a:t>
            </a:fld>
            <a:endParaRPr lang="sv-SE"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6F29AC15-BA4D-7F4A-99CF-FCB898F81A08}" type="slidenum">
              <a:rPr lang="sv-SE" sz="1200"/>
              <a:pPr eaLnBrk="1" hangingPunct="1"/>
              <a:t>54</a:t>
            </a:fld>
            <a:endParaRPr lang="sv-SE"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a:p>
            <a:endParaRPr lang="en-US" dirty="0">
              <a:latin typeface="Calibri" charset="0"/>
            </a:endParaRPr>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911267F9-9EFD-AC4D-A9AF-96072154B384}" type="slidenum">
              <a:rPr lang="sv-SE" sz="1200"/>
              <a:pPr eaLnBrk="1" hangingPunct="1"/>
              <a:t>57</a:t>
            </a:fld>
            <a:endParaRPr lang="sv-SE"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aseline="0" dirty="0">
                <a:latin typeface="Calibri" charset="0"/>
              </a:rPr>
              <a:t>Man vet </a:t>
            </a:r>
            <a:r>
              <a:rPr lang="en-US" baseline="0" dirty="0" err="1">
                <a:latin typeface="Calibri" charset="0"/>
              </a:rPr>
              <a:t>inte</a:t>
            </a:r>
            <a:r>
              <a:rPr lang="en-US" baseline="0" dirty="0">
                <a:latin typeface="Calibri" charset="0"/>
              </a:rPr>
              <a:t> </a:t>
            </a:r>
            <a:r>
              <a:rPr lang="en-US" baseline="0" dirty="0" err="1">
                <a:latin typeface="Calibri" charset="0"/>
              </a:rPr>
              <a:t>om</a:t>
            </a:r>
            <a:r>
              <a:rPr lang="en-US" baseline="0" dirty="0">
                <a:latin typeface="Calibri" charset="0"/>
              </a:rPr>
              <a:t> man </a:t>
            </a:r>
            <a:r>
              <a:rPr lang="en-US" baseline="0" dirty="0" err="1">
                <a:latin typeface="Calibri" charset="0"/>
              </a:rPr>
              <a:t>skyddar</a:t>
            </a:r>
            <a:r>
              <a:rPr lang="en-US" baseline="0" dirty="0">
                <a:latin typeface="Calibri" charset="0"/>
              </a:rPr>
              <a:t> </a:t>
            </a:r>
            <a:r>
              <a:rPr lang="en-US" baseline="0" dirty="0" err="1">
                <a:latin typeface="Calibri" charset="0"/>
              </a:rPr>
              <a:t>något</a:t>
            </a:r>
            <a:r>
              <a:rPr lang="en-US" baseline="0" dirty="0">
                <a:latin typeface="Calibri" charset="0"/>
              </a:rPr>
              <a:t> </a:t>
            </a:r>
            <a:r>
              <a:rPr lang="en-US" baseline="0" dirty="0" err="1">
                <a:latin typeface="Calibri" charset="0"/>
              </a:rPr>
              <a:t>genom</a:t>
            </a:r>
            <a:r>
              <a:rPr lang="en-US" baseline="0" dirty="0">
                <a:latin typeface="Calibri" charset="0"/>
              </a:rPr>
              <a:t> </a:t>
            </a:r>
            <a:r>
              <a:rPr lang="en-US" baseline="0" dirty="0" err="1">
                <a:latin typeface="Calibri" charset="0"/>
              </a:rPr>
              <a:t>att</a:t>
            </a:r>
            <a:r>
              <a:rPr lang="en-US" baseline="0" dirty="0">
                <a:latin typeface="Calibri" charset="0"/>
              </a:rPr>
              <a:t> </a:t>
            </a:r>
            <a:r>
              <a:rPr lang="en-US" baseline="0" dirty="0" err="1">
                <a:latin typeface="Calibri" charset="0"/>
              </a:rPr>
              <a:t>förlösas</a:t>
            </a:r>
            <a:r>
              <a:rPr lang="en-US" baseline="0" dirty="0">
                <a:latin typeface="Calibri" charset="0"/>
              </a:rPr>
              <a:t> med </a:t>
            </a:r>
            <a:r>
              <a:rPr lang="en-US" baseline="0" dirty="0" err="1">
                <a:latin typeface="Calibri" charset="0"/>
              </a:rPr>
              <a:t>kejsarsnitt</a:t>
            </a:r>
            <a:endParaRPr lang="en-US" baseline="0" dirty="0">
              <a:latin typeface="Calibri" charset="0"/>
            </a:endParaRPr>
          </a:p>
          <a:p>
            <a:r>
              <a:rPr lang="en-US" baseline="0" dirty="0" err="1">
                <a:latin typeface="Calibri" charset="0"/>
              </a:rPr>
              <a:t>Smärta</a:t>
            </a:r>
            <a:r>
              <a:rPr lang="en-US" baseline="0" dirty="0">
                <a:latin typeface="Calibri" charset="0"/>
              </a:rPr>
              <a:t> </a:t>
            </a:r>
            <a:r>
              <a:rPr lang="en-US" baseline="0" dirty="0" err="1">
                <a:latin typeface="Calibri" charset="0"/>
              </a:rPr>
              <a:t>och</a:t>
            </a:r>
            <a:r>
              <a:rPr lang="en-US" baseline="0" dirty="0">
                <a:latin typeface="Calibri" charset="0"/>
              </a:rPr>
              <a:t> </a:t>
            </a:r>
            <a:r>
              <a:rPr lang="en-US" baseline="0" dirty="0" err="1">
                <a:latin typeface="Calibri" charset="0"/>
              </a:rPr>
              <a:t>blåstömningssvårigheter</a:t>
            </a:r>
            <a:r>
              <a:rPr lang="en-US" baseline="0" dirty="0">
                <a:latin typeface="Calibri" charset="0"/>
              </a:rPr>
              <a:t> under </a:t>
            </a:r>
            <a:r>
              <a:rPr lang="en-US" baseline="0" dirty="0" err="1">
                <a:latin typeface="Calibri" charset="0"/>
              </a:rPr>
              <a:t>grav</a:t>
            </a:r>
            <a:r>
              <a:rPr lang="en-US" baseline="0" dirty="0">
                <a:latin typeface="Calibri" charset="0"/>
              </a:rPr>
              <a:t> </a:t>
            </a:r>
            <a:r>
              <a:rPr lang="en-US" baseline="0" dirty="0" err="1">
                <a:latin typeface="Calibri" charset="0"/>
              </a:rPr>
              <a:t>starkaste</a:t>
            </a:r>
            <a:r>
              <a:rPr lang="en-US" baseline="0" dirty="0">
                <a:latin typeface="Calibri" charset="0"/>
              </a:rPr>
              <a:t> </a:t>
            </a:r>
            <a:r>
              <a:rPr lang="en-US" baseline="0" dirty="0" err="1">
                <a:latin typeface="Calibri" charset="0"/>
              </a:rPr>
              <a:t>skäl</a:t>
            </a:r>
            <a:r>
              <a:rPr lang="en-US" baseline="0" dirty="0">
                <a:latin typeface="Calibri" charset="0"/>
              </a:rPr>
              <a:t> </a:t>
            </a:r>
            <a:r>
              <a:rPr lang="en-US" baseline="0" dirty="0" err="1">
                <a:latin typeface="Calibri" charset="0"/>
              </a:rPr>
              <a:t>att</a:t>
            </a:r>
            <a:r>
              <a:rPr lang="en-US" baseline="0" dirty="0">
                <a:latin typeface="Calibri" charset="0"/>
              </a:rPr>
              <a:t> </a:t>
            </a:r>
            <a:r>
              <a:rPr lang="en-US" baseline="0" dirty="0" err="1">
                <a:latin typeface="Calibri" charset="0"/>
              </a:rPr>
              <a:t>avråda</a:t>
            </a:r>
            <a:r>
              <a:rPr lang="en-US" baseline="0" dirty="0">
                <a:latin typeface="Calibri" charset="0"/>
              </a:rPr>
              <a:t> </a:t>
            </a:r>
            <a:r>
              <a:rPr lang="en-US" baseline="0" dirty="0" err="1">
                <a:latin typeface="Calibri" charset="0"/>
              </a:rPr>
              <a:t>från</a:t>
            </a:r>
            <a:r>
              <a:rPr lang="en-US" baseline="0" dirty="0">
                <a:latin typeface="Calibri" charset="0"/>
              </a:rPr>
              <a:t> TVT </a:t>
            </a:r>
            <a:r>
              <a:rPr lang="en-US" baseline="0" dirty="0" err="1">
                <a:latin typeface="Calibri" charset="0"/>
              </a:rPr>
              <a:t>innan</a:t>
            </a:r>
            <a:r>
              <a:rPr lang="en-US" baseline="0" dirty="0">
                <a:latin typeface="Calibri" charset="0"/>
              </a:rPr>
              <a:t> </a:t>
            </a:r>
            <a:r>
              <a:rPr lang="en-US" baseline="0" dirty="0" err="1">
                <a:latin typeface="Calibri" charset="0"/>
              </a:rPr>
              <a:t>avslutat</a:t>
            </a:r>
            <a:r>
              <a:rPr lang="en-US" baseline="0" dirty="0">
                <a:latin typeface="Calibri" charset="0"/>
              </a:rPr>
              <a:t> </a:t>
            </a:r>
            <a:r>
              <a:rPr lang="en-US" baseline="0" dirty="0" err="1">
                <a:latin typeface="Calibri" charset="0"/>
              </a:rPr>
              <a:t>barnafödande</a:t>
            </a:r>
            <a:r>
              <a:rPr lang="en-US" baseline="0" dirty="0">
                <a:latin typeface="Calibri" charset="0"/>
              </a:rPr>
              <a:t>.</a:t>
            </a:r>
            <a:endParaRPr lang="en-US" dirty="0">
              <a:latin typeface="Calibri" charset="0"/>
            </a:endParaRPr>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DA972D50-8331-9A48-85A9-4F8C1BC6BFF1}" type="slidenum">
              <a:rPr lang="sv-SE" sz="1200"/>
              <a:pPr eaLnBrk="1" hangingPunct="1"/>
              <a:t>60</a:t>
            </a:fld>
            <a:endParaRPr lang="sv-SE"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latin typeface="Calibri" charset="0"/>
              </a:rPr>
              <a:t>Anm</a:t>
            </a:r>
            <a:r>
              <a:rPr lang="en-US" dirty="0">
                <a:latin typeface="Calibri" charset="0"/>
              </a:rPr>
              <a:t> sacral </a:t>
            </a:r>
            <a:r>
              <a:rPr lang="en-US" dirty="0" err="1">
                <a:latin typeface="Calibri" charset="0"/>
              </a:rPr>
              <a:t>nervrotsstimuelring</a:t>
            </a:r>
            <a:r>
              <a:rPr lang="en-US" dirty="0">
                <a:latin typeface="Calibri" charset="0"/>
              </a:rPr>
              <a:t> </a:t>
            </a:r>
            <a:r>
              <a:rPr lang="en-US" dirty="0" err="1">
                <a:latin typeface="Calibri" charset="0"/>
              </a:rPr>
              <a:t>beroende</a:t>
            </a:r>
            <a:r>
              <a:rPr lang="en-US" dirty="0">
                <a:latin typeface="Calibri" charset="0"/>
              </a:rPr>
              <a:t> </a:t>
            </a:r>
            <a:r>
              <a:rPr lang="en-US" dirty="0" err="1">
                <a:latin typeface="Calibri" charset="0"/>
              </a:rPr>
              <a:t>på</a:t>
            </a:r>
            <a:r>
              <a:rPr lang="en-US" dirty="0">
                <a:latin typeface="Calibri" charset="0"/>
              </a:rPr>
              <a:t> </a:t>
            </a:r>
            <a:r>
              <a:rPr lang="en-US" dirty="0" err="1">
                <a:latin typeface="Calibri" charset="0"/>
              </a:rPr>
              <a:t>tillgång</a:t>
            </a:r>
            <a:r>
              <a:rPr lang="en-US" dirty="0">
                <a:latin typeface="Calibri" charset="0"/>
              </a:rPr>
              <a:t> till </a:t>
            </a:r>
            <a:r>
              <a:rPr lang="en-US" dirty="0" err="1">
                <a:latin typeface="Calibri" charset="0"/>
              </a:rPr>
              <a:t>metoden</a:t>
            </a:r>
            <a:r>
              <a:rPr lang="en-US" dirty="0">
                <a:latin typeface="Calibri" charset="0"/>
              </a:rPr>
              <a:t>. </a:t>
            </a: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7DF68003-2244-7B40-9296-F82F4BD4166A}" type="slidenum">
              <a:rPr lang="sv-SE" sz="1200"/>
              <a:pPr eaLnBrk="1" hangingPunct="1"/>
              <a:t>61</a:t>
            </a:fld>
            <a:endParaRPr lang="sv-SE"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7F9CF0F1-D4CA-5A4E-B67E-7D982483463D}" type="slidenum">
              <a:rPr lang="sv-SE" sz="1200"/>
              <a:pPr eaLnBrk="1" hangingPunct="1"/>
              <a:t>63</a:t>
            </a:fld>
            <a:endParaRPr lang="sv-SE"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latin typeface="Calibri" charset="0"/>
              </a:rPr>
              <a:t>Betmiga</a:t>
            </a:r>
            <a:r>
              <a:rPr lang="en-US" dirty="0">
                <a:latin typeface="Calibri" charset="0"/>
              </a:rPr>
              <a:t> </a:t>
            </a:r>
            <a:r>
              <a:rPr lang="en-US" dirty="0" err="1">
                <a:latin typeface="Calibri" charset="0"/>
              </a:rPr>
              <a:t>bltr</a:t>
            </a:r>
            <a:r>
              <a:rPr lang="en-US" dirty="0">
                <a:latin typeface="Calibri" charset="0"/>
              </a:rPr>
              <a:t> </a:t>
            </a:r>
            <a:r>
              <a:rPr lang="en-US" dirty="0" err="1">
                <a:latin typeface="Calibri" charset="0"/>
              </a:rPr>
              <a:t>och</a:t>
            </a:r>
            <a:r>
              <a:rPr lang="en-US" dirty="0">
                <a:latin typeface="Calibri" charset="0"/>
              </a:rPr>
              <a:t> </a:t>
            </a:r>
            <a:r>
              <a:rPr lang="en-US" dirty="0" err="1">
                <a:latin typeface="Calibri" charset="0"/>
              </a:rPr>
              <a:t>ansiktssvullnad</a:t>
            </a:r>
            <a:endParaRPr lang="en-US" dirty="0">
              <a:latin typeface="Calibri" charset="0"/>
            </a:endParaRPr>
          </a:p>
          <a:p>
            <a:endParaRPr lang="en-US" dirty="0">
              <a:latin typeface="Calibri" charset="0"/>
            </a:endParaRPr>
          </a:p>
          <a:p>
            <a:endParaRPr lang="en-US" dirty="0">
              <a:latin typeface="Calibri" charset="0"/>
            </a:endParaRPr>
          </a:p>
        </p:txBody>
      </p:sp>
      <p:sp>
        <p:nvSpPr>
          <p:cNvPr id="1290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EA638743-53E4-844F-840B-37FADEB219FE}" type="slidenum">
              <a:rPr lang="sv-SE" sz="1200"/>
              <a:pPr eaLnBrk="1" hangingPunct="1"/>
              <a:t>64</a:t>
            </a:fld>
            <a:endParaRPr lang="sv-SE"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022F0924-7B03-E442-9A87-1815971ABC7A}" type="slidenum">
              <a:rPr lang="sv-SE" sz="1200"/>
              <a:pPr eaLnBrk="1" hangingPunct="1"/>
              <a:t>65</a:t>
            </a:fld>
            <a:endParaRPr lang="sv-SE"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a:p>
            <a:endParaRPr lang="en-US" dirty="0">
              <a:latin typeface="Calibri" charset="0"/>
            </a:endParaRPr>
          </a:p>
        </p:txBody>
      </p:sp>
      <p:sp>
        <p:nvSpPr>
          <p:cNvPr id="133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68A5144F-7C47-2144-A32C-A6178D38C97D}" type="slidenum">
              <a:rPr lang="sv-SE" sz="1200"/>
              <a:pPr eaLnBrk="1" hangingPunct="1"/>
              <a:t>66</a:t>
            </a:fld>
            <a:endParaRPr lang="sv-S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C36992-2929-3344-8E6C-5411C32333D4}" type="slidenum">
              <a:rPr lang="sv-SE" smtClean="0"/>
              <a:pPr>
                <a:defRPr/>
              </a:pPr>
              <a:t>5</a:t>
            </a:fld>
            <a:endParaRPr lang="sv-SE"/>
          </a:p>
        </p:txBody>
      </p:sp>
    </p:spTree>
    <p:extLst>
      <p:ext uri="{BB962C8B-B14F-4D97-AF65-F5344CB8AC3E}">
        <p14:creationId xmlns:p14="http://schemas.microsoft.com/office/powerpoint/2010/main" val="1612606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7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p:txBody>
      </p:sp>
      <p:sp>
        <p:nvSpPr>
          <p:cNvPr id="137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32269644-CD44-E443-826A-B981D8FAB91F}" type="slidenum">
              <a:rPr lang="sv-SE" sz="1200"/>
              <a:pPr eaLnBrk="1" hangingPunct="1"/>
              <a:t>67</a:t>
            </a:fld>
            <a:endParaRPr lang="sv-SE"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51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a:p>
            <a:r>
              <a:rPr lang="en-US" dirty="0" err="1">
                <a:latin typeface="Calibri" charset="0"/>
              </a:rPr>
              <a:t>Mest</a:t>
            </a:r>
            <a:r>
              <a:rPr lang="en-US" dirty="0">
                <a:latin typeface="Calibri" charset="0"/>
              </a:rPr>
              <a:t> vid </a:t>
            </a:r>
            <a:r>
              <a:rPr lang="en-US" dirty="0" err="1">
                <a:latin typeface="Calibri" charset="0"/>
              </a:rPr>
              <a:t>analinikontinens</a:t>
            </a:r>
            <a:endParaRPr lang="en-US" dirty="0">
              <a:latin typeface="Calibri" charset="0"/>
            </a:endParaRPr>
          </a:p>
          <a:p>
            <a:endParaRPr lang="en-US" dirty="0">
              <a:latin typeface="Calibri" charset="0"/>
            </a:endParaRPr>
          </a:p>
        </p:txBody>
      </p:sp>
      <p:sp>
        <p:nvSpPr>
          <p:cNvPr id="1351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418AB389-7A8F-9245-B894-F6E46AF9386C}" type="slidenum">
              <a:rPr lang="sv-SE" sz="1200"/>
              <a:pPr eaLnBrk="1" hangingPunct="1"/>
              <a:t>70</a:t>
            </a:fld>
            <a:endParaRPr lang="sv-SE"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p:txBody>
      </p:sp>
      <p:sp>
        <p:nvSpPr>
          <p:cNvPr id="139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F5F499A4-37B9-5D48-9557-6C9A54C1A82E}" type="slidenum">
              <a:rPr lang="sv-SE" sz="1200"/>
              <a:pPr eaLnBrk="1" hangingPunct="1"/>
              <a:t>71</a:t>
            </a:fld>
            <a:endParaRPr lang="sv-SE"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1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1413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63A9C0C5-479E-B449-8D4D-9C937E2776F8}" type="slidenum">
              <a:rPr lang="sv-SE" sz="1200"/>
              <a:pPr eaLnBrk="1" hangingPunct="1"/>
              <a:t>72</a:t>
            </a:fld>
            <a:endParaRPr lang="sv-SE"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a:p>
            <a:endParaRPr lang="en-US" dirty="0">
              <a:latin typeface="Calibri" charset="0"/>
            </a:endParaRPr>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DA976104-80CE-854D-A3C4-BC79FF777866}" type="slidenum">
              <a:rPr lang="sv-SE" sz="1200"/>
              <a:pPr eaLnBrk="1" hangingPunct="1"/>
              <a:t>73</a:t>
            </a:fld>
            <a:endParaRPr lang="sv-SE"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7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147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A9B34615-7364-534F-9D34-0DD10A11E40F}" type="slidenum">
              <a:rPr lang="sv-SE" sz="1200"/>
              <a:pPr eaLnBrk="1" hangingPunct="1"/>
              <a:t>76</a:t>
            </a:fld>
            <a:endParaRPr lang="sv-S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C36992-2929-3344-8E6C-5411C32333D4}" type="slidenum">
              <a:rPr lang="sv-SE" smtClean="0"/>
              <a:pPr>
                <a:defRPr/>
              </a:pPr>
              <a:t>6</a:t>
            </a:fld>
            <a:endParaRPr lang="sv-SE"/>
          </a:p>
        </p:txBody>
      </p:sp>
    </p:spTree>
    <p:extLst>
      <p:ext uri="{BB962C8B-B14F-4D97-AF65-F5344CB8AC3E}">
        <p14:creationId xmlns:p14="http://schemas.microsoft.com/office/powerpoint/2010/main" val="300723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Platshållare för anteckninga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ndParaRPr>
          </a:p>
          <a:p>
            <a:r>
              <a:rPr lang="en-US" dirty="0" err="1">
                <a:latin typeface="Calibri" charset="0"/>
              </a:rPr>
              <a:t>Obs</a:t>
            </a:r>
            <a:r>
              <a:rPr lang="en-US" dirty="0">
                <a:latin typeface="Calibri" charset="0"/>
              </a:rPr>
              <a:t>! </a:t>
            </a:r>
            <a:r>
              <a:rPr lang="en-US" dirty="0" err="1">
                <a:latin typeface="Calibri" charset="0"/>
              </a:rPr>
              <a:t>att</a:t>
            </a:r>
            <a:r>
              <a:rPr lang="en-US" dirty="0">
                <a:latin typeface="Calibri" charset="0"/>
              </a:rPr>
              <a:t> man </a:t>
            </a:r>
            <a:r>
              <a:rPr lang="en-US" dirty="0" err="1">
                <a:latin typeface="Calibri" charset="0"/>
              </a:rPr>
              <a:t>kan</a:t>
            </a:r>
            <a:r>
              <a:rPr lang="en-US" dirty="0">
                <a:latin typeface="Calibri" charset="0"/>
              </a:rPr>
              <a:t> </a:t>
            </a:r>
            <a:r>
              <a:rPr lang="en-US" dirty="0" err="1">
                <a:latin typeface="Calibri" charset="0"/>
              </a:rPr>
              <a:t>missa</a:t>
            </a:r>
            <a:r>
              <a:rPr lang="en-US" dirty="0">
                <a:latin typeface="Calibri" charset="0"/>
              </a:rPr>
              <a:t> </a:t>
            </a:r>
            <a:r>
              <a:rPr lang="en-US" dirty="0" err="1">
                <a:latin typeface="Calibri" charset="0"/>
              </a:rPr>
              <a:t>detta</a:t>
            </a:r>
            <a:r>
              <a:rPr lang="en-US" dirty="0">
                <a:latin typeface="Calibri" charset="0"/>
              </a:rPr>
              <a:t> </a:t>
            </a:r>
            <a:r>
              <a:rPr lang="en-US" dirty="0" err="1">
                <a:latin typeface="Calibri" charset="0"/>
              </a:rPr>
              <a:t>och</a:t>
            </a:r>
            <a:r>
              <a:rPr lang="en-US" dirty="0">
                <a:latin typeface="Calibri" charset="0"/>
              </a:rPr>
              <a:t> </a:t>
            </a:r>
            <a:r>
              <a:rPr lang="en-US" dirty="0" err="1">
                <a:latin typeface="Calibri" charset="0"/>
              </a:rPr>
              <a:t>därför</a:t>
            </a:r>
            <a:r>
              <a:rPr lang="en-US" dirty="0">
                <a:latin typeface="Calibri" charset="0"/>
              </a:rPr>
              <a:t> </a:t>
            </a:r>
            <a:r>
              <a:rPr lang="en-US" dirty="0" err="1">
                <a:latin typeface="Calibri" charset="0"/>
              </a:rPr>
              <a:t>viktigt</a:t>
            </a:r>
            <a:r>
              <a:rPr lang="en-US" dirty="0">
                <a:latin typeface="Calibri" charset="0"/>
              </a:rPr>
              <a:t> med </a:t>
            </a:r>
            <a:r>
              <a:rPr lang="en-US" dirty="0" err="1">
                <a:latin typeface="Calibri" charset="0"/>
              </a:rPr>
              <a:t>miktionslista</a:t>
            </a:r>
            <a:r>
              <a:rPr lang="en-US" dirty="0">
                <a:latin typeface="Calibri" charset="0"/>
              </a:rPr>
              <a:t>. </a:t>
            </a:r>
          </a:p>
          <a:p>
            <a:endParaRPr lang="en-US" dirty="0">
              <a:latin typeface="Calibri" charset="0"/>
            </a:endParaRPr>
          </a:p>
          <a:p>
            <a:endParaRPr lang="en-US" dirty="0">
              <a:latin typeface="Calibri" charset="0"/>
            </a:endParaRPr>
          </a:p>
          <a:p>
            <a:endParaRPr lang="en-US" dirty="0">
              <a:latin typeface="Calibri" charset="0"/>
            </a:endParaRPr>
          </a:p>
          <a:p>
            <a:endParaRPr lang="sv-SE" dirty="0">
              <a:latin typeface="Calibri" charset="0"/>
            </a:endParaRPr>
          </a:p>
        </p:txBody>
      </p:sp>
      <p:sp>
        <p:nvSpPr>
          <p:cNvPr id="28675" name="Platshållare för bild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BC0D34DC-BA0E-3D40-84C1-13AE5E5EB5B7}" type="slidenum">
              <a:rPr lang="sv-SE" sz="1200"/>
              <a:pPr eaLnBrk="1" hangingPunct="1"/>
              <a:t>8</a:t>
            </a:fld>
            <a:endParaRPr lang="sv-S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Platshållare för anteckninga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sv-SE" dirty="0">
              <a:latin typeface="Calibri" charset="0"/>
            </a:endParaRPr>
          </a:p>
          <a:p>
            <a:endParaRPr lang="sv-SE" dirty="0">
              <a:latin typeface="Calibri" charset="0"/>
            </a:endParaRPr>
          </a:p>
          <a:p>
            <a:endParaRPr lang="sv-SE" dirty="0">
              <a:latin typeface="Calibri" charset="0"/>
            </a:endParaRPr>
          </a:p>
        </p:txBody>
      </p:sp>
      <p:sp>
        <p:nvSpPr>
          <p:cNvPr id="30723" name="Platshållare för bild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474D8381-6E77-7848-A89E-35D13EF723B0}" type="slidenum">
              <a:rPr lang="sv-SE" sz="1200"/>
              <a:pPr eaLnBrk="1" hangingPunct="1"/>
              <a:t>9</a:t>
            </a:fld>
            <a:endParaRPr lang="sv-S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s-IS" dirty="0">
              <a:latin typeface="Calibri" charset="0"/>
            </a:endParaRPr>
          </a:p>
          <a:p>
            <a:endParaRPr lang="is-IS" dirty="0">
              <a:latin typeface="Calibri" charset="0"/>
            </a:endParaRPr>
          </a:p>
          <a:p>
            <a:endParaRPr lang="is-IS" dirty="0">
              <a:latin typeface="Calibri" charset="0"/>
            </a:endParaRPr>
          </a:p>
          <a:p>
            <a:endParaRPr lang="en-US" dirty="0">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236E495C-4976-E545-B220-8EF06C5494D2}" type="slidenum">
              <a:rPr lang="sv-SE" sz="1200"/>
              <a:pPr eaLnBrk="1" hangingPunct="1"/>
              <a:t>10</a:t>
            </a:fld>
            <a:endParaRPr lang="sv-S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C556E108-FF38-054F-9FE3-613EF86BB57C}" type="slidenum">
              <a:rPr lang="sv-SE"/>
              <a:pPr>
                <a:defRPr/>
              </a:pPr>
              <a:t>‹#›</a:t>
            </a:fld>
            <a:endParaRPr lang="sv-SE"/>
          </a:p>
        </p:txBody>
      </p:sp>
    </p:spTree>
    <p:extLst>
      <p:ext uri="{BB962C8B-B14F-4D97-AF65-F5344CB8AC3E}">
        <p14:creationId xmlns:p14="http://schemas.microsoft.com/office/powerpoint/2010/main" val="265699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76296C79-E8B7-A94F-A38F-F013F0DC2448}" type="slidenum">
              <a:rPr lang="sv-SE"/>
              <a:pPr>
                <a:defRPr/>
              </a:pPr>
              <a:t>‹#›</a:t>
            </a:fld>
            <a:endParaRPr lang="sv-SE"/>
          </a:p>
        </p:txBody>
      </p:sp>
    </p:spTree>
    <p:extLst>
      <p:ext uri="{BB962C8B-B14F-4D97-AF65-F5344CB8AC3E}">
        <p14:creationId xmlns:p14="http://schemas.microsoft.com/office/powerpoint/2010/main" val="396884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91317" y="274640"/>
            <a:ext cx="2078037" cy="5780087"/>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4" y="274640"/>
            <a:ext cx="6081713" cy="578008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9C9F8BDC-8C6A-A245-94EB-1E54935F8DD7}" type="slidenum">
              <a:rPr lang="sv-SE"/>
              <a:pPr>
                <a:defRPr/>
              </a:pPr>
              <a:t>‹#›</a:t>
            </a:fld>
            <a:endParaRPr lang="sv-SE"/>
          </a:p>
        </p:txBody>
      </p:sp>
    </p:spTree>
    <p:extLst>
      <p:ext uri="{BB962C8B-B14F-4D97-AF65-F5344CB8AC3E}">
        <p14:creationId xmlns:p14="http://schemas.microsoft.com/office/powerpoint/2010/main" val="102594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a:t>Klicka här för att ändra format</a:t>
            </a:r>
          </a:p>
        </p:txBody>
      </p:sp>
      <p:sp>
        <p:nvSpPr>
          <p:cNvPr id="3" name="Platshållare för text 2"/>
          <p:cNvSpPr>
            <a:spLocks noGrp="1"/>
          </p:cNvSpPr>
          <p:nvPr>
            <p:ph type="body" sz="half" idx="1"/>
          </p:nvPr>
        </p:nvSpPr>
        <p:spPr>
          <a:xfrm>
            <a:off x="539750" y="2133600"/>
            <a:ext cx="4038600" cy="392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730750" y="2133600"/>
            <a:ext cx="4038600" cy="392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05895474-86BB-1248-BFC9-F8AC50F0F566}" type="slidenum">
              <a:rPr lang="sv-SE"/>
              <a:pPr>
                <a:defRPr/>
              </a:pPr>
              <a:t>‹#›</a:t>
            </a:fld>
            <a:endParaRPr lang="sv-SE"/>
          </a:p>
        </p:txBody>
      </p:sp>
    </p:spTree>
    <p:extLst>
      <p:ext uri="{BB962C8B-B14F-4D97-AF65-F5344CB8AC3E}">
        <p14:creationId xmlns:p14="http://schemas.microsoft.com/office/powerpoint/2010/main" val="1744929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Content Placeholder 2"/>
          <p:cNvSpPr>
            <a:spLocks noGrp="1"/>
          </p:cNvSpPr>
          <p:nvPr>
            <p:ph sz="half" idx="1"/>
          </p:nvPr>
        </p:nvSpPr>
        <p:spPr>
          <a:xfrm>
            <a:off x="456481" y="1604329"/>
            <a:ext cx="822672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4"/>
            <a:ext cx="822672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p:txBody>
          <a:bodyPr/>
          <a:lstStyle>
            <a:lvl1pPr>
              <a:defRPr/>
            </a:lvl1pPr>
          </a:lstStyle>
          <a:p>
            <a:pPr>
              <a:defRPr/>
            </a:pPr>
            <a:endParaRPr lang="en-US"/>
          </a:p>
        </p:txBody>
      </p:sp>
      <p:sp>
        <p:nvSpPr>
          <p:cNvPr id="6" name="Rectangle 4"/>
          <p:cNvSpPr>
            <a:spLocks noGrp="1" noChangeArrowheads="1"/>
          </p:cNvSpPr>
          <p:nvPr>
            <p:ph type="ftr" idx="11"/>
          </p:nvPr>
        </p:nvSpPr>
        <p:spPr/>
        <p:txBody>
          <a:bodyPr/>
          <a:lstStyle>
            <a:lvl1pPr>
              <a:defRPr/>
            </a:lvl1pPr>
          </a:lstStyle>
          <a:p>
            <a:pPr>
              <a:defRPr/>
            </a:pPr>
            <a:endParaRPr lang="en-US"/>
          </a:p>
        </p:txBody>
      </p:sp>
      <p:sp>
        <p:nvSpPr>
          <p:cNvPr id="7" name="Rectangle 5"/>
          <p:cNvSpPr>
            <a:spLocks noGrp="1" noChangeArrowheads="1"/>
          </p:cNvSpPr>
          <p:nvPr>
            <p:ph type="sldNum" idx="12"/>
          </p:nvPr>
        </p:nvSpPr>
        <p:spPr/>
        <p:txBody>
          <a:bodyPr/>
          <a:lstStyle>
            <a:lvl1pPr>
              <a:defRPr/>
            </a:lvl1pPr>
          </a:lstStyle>
          <a:p>
            <a:pPr>
              <a:defRPr/>
            </a:pPr>
            <a:fld id="{F143664B-6B91-6147-9C86-EA748A894D9E}" type="slidenum">
              <a:rPr lang="en-GB"/>
              <a:pPr>
                <a:defRPr/>
              </a:pPr>
              <a:t>‹#›</a:t>
            </a:fld>
            <a:endParaRPr lang="en-GB"/>
          </a:p>
        </p:txBody>
      </p:sp>
    </p:spTree>
    <p:extLst>
      <p:ext uri="{BB962C8B-B14F-4D97-AF65-F5344CB8AC3E}">
        <p14:creationId xmlns:p14="http://schemas.microsoft.com/office/powerpoint/2010/main" val="133020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31E65B28-5C7D-A044-B5B9-1DD7F8306E3B}" type="slidenum">
              <a:rPr lang="sv-SE"/>
              <a:pPr>
                <a:defRPr/>
              </a:pPr>
              <a:t>‹#›</a:t>
            </a:fld>
            <a:endParaRPr lang="sv-SE"/>
          </a:p>
        </p:txBody>
      </p:sp>
    </p:spTree>
    <p:extLst>
      <p:ext uri="{BB962C8B-B14F-4D97-AF65-F5344CB8AC3E}">
        <p14:creationId xmlns:p14="http://schemas.microsoft.com/office/powerpoint/2010/main" val="225806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765C5240-EC37-934A-A28C-9EB1EF086AC6}" type="slidenum">
              <a:rPr lang="sv-SE"/>
              <a:pPr>
                <a:defRPr/>
              </a:pPr>
              <a:t>‹#›</a:t>
            </a:fld>
            <a:endParaRPr lang="sv-SE"/>
          </a:p>
        </p:txBody>
      </p:sp>
    </p:spTree>
    <p:extLst>
      <p:ext uri="{BB962C8B-B14F-4D97-AF65-F5344CB8AC3E}">
        <p14:creationId xmlns:p14="http://schemas.microsoft.com/office/powerpoint/2010/main" val="160236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2133601"/>
            <a:ext cx="4038600"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730750" y="2133601"/>
            <a:ext cx="4038600"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D16DD82C-B9A5-1F48-9239-59C4462E7FEA}" type="slidenum">
              <a:rPr lang="sv-SE"/>
              <a:pPr>
                <a:defRPr/>
              </a:pPr>
              <a:t>‹#›</a:t>
            </a:fld>
            <a:endParaRPr lang="sv-SE"/>
          </a:p>
        </p:txBody>
      </p:sp>
    </p:spTree>
    <p:extLst>
      <p:ext uri="{BB962C8B-B14F-4D97-AF65-F5344CB8AC3E}">
        <p14:creationId xmlns:p14="http://schemas.microsoft.com/office/powerpoint/2010/main" val="314153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5623A60B-6037-AC4D-B131-4EEE467271B1}" type="slidenum">
              <a:rPr lang="sv-SE"/>
              <a:pPr>
                <a:defRPr/>
              </a:pPr>
              <a:t>‹#›</a:t>
            </a:fld>
            <a:endParaRPr lang="sv-SE"/>
          </a:p>
        </p:txBody>
      </p:sp>
    </p:spTree>
    <p:extLst>
      <p:ext uri="{BB962C8B-B14F-4D97-AF65-F5344CB8AC3E}">
        <p14:creationId xmlns:p14="http://schemas.microsoft.com/office/powerpoint/2010/main" val="34952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2E146FA0-B205-194F-B976-3449802D23D5}" type="slidenum">
              <a:rPr lang="sv-SE"/>
              <a:pPr>
                <a:defRPr/>
              </a:pPr>
              <a:t>‹#›</a:t>
            </a:fld>
            <a:endParaRPr lang="sv-SE"/>
          </a:p>
        </p:txBody>
      </p:sp>
    </p:spTree>
    <p:extLst>
      <p:ext uri="{BB962C8B-B14F-4D97-AF65-F5344CB8AC3E}">
        <p14:creationId xmlns:p14="http://schemas.microsoft.com/office/powerpoint/2010/main" val="172469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B87AA3D0-5906-7B4A-B0EF-DC613E59C877}" type="slidenum">
              <a:rPr lang="sv-SE"/>
              <a:pPr>
                <a:defRPr/>
              </a:pPr>
              <a:t>‹#›</a:t>
            </a:fld>
            <a:endParaRPr lang="sv-SE"/>
          </a:p>
        </p:txBody>
      </p:sp>
    </p:spTree>
    <p:extLst>
      <p:ext uri="{BB962C8B-B14F-4D97-AF65-F5344CB8AC3E}">
        <p14:creationId xmlns:p14="http://schemas.microsoft.com/office/powerpoint/2010/main" val="400029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4" y="273049"/>
            <a:ext cx="3008313" cy="1162051"/>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4CF5ED38-22A8-0E46-9960-7658720EA041}" type="slidenum">
              <a:rPr lang="sv-SE"/>
              <a:pPr>
                <a:defRPr/>
              </a:pPr>
              <a:t>‹#›</a:t>
            </a:fld>
            <a:endParaRPr lang="sv-SE"/>
          </a:p>
        </p:txBody>
      </p:sp>
    </p:spTree>
    <p:extLst>
      <p:ext uri="{BB962C8B-B14F-4D97-AF65-F5344CB8AC3E}">
        <p14:creationId xmlns:p14="http://schemas.microsoft.com/office/powerpoint/2010/main" val="71251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40"/>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B571262-4209-E849-95A0-096F91C0BB03}" type="slidenum">
              <a:rPr lang="sv-SE"/>
              <a:pPr>
                <a:defRPr/>
              </a:pPr>
              <a:t>‹#›</a:t>
            </a:fld>
            <a:endParaRPr lang="sv-SE"/>
          </a:p>
        </p:txBody>
      </p:sp>
    </p:spTree>
    <p:extLst>
      <p:ext uri="{BB962C8B-B14F-4D97-AF65-F5344CB8AC3E}">
        <p14:creationId xmlns:p14="http://schemas.microsoft.com/office/powerpoint/2010/main" val="77176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539750" y="2133600"/>
            <a:ext cx="8229600" cy="392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ea typeface="+mn-ea"/>
                <a:cs typeface="+mn-cs"/>
              </a:defRPr>
            </a:lvl1pPr>
          </a:lstStyle>
          <a:p>
            <a:pPr>
              <a:defRPr/>
            </a:pPr>
            <a:endParaRPr lang="sv-S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ea typeface="+mn-ea"/>
                <a:cs typeface="+mn-cs"/>
              </a:defRPr>
            </a:lvl1pPr>
          </a:lstStyle>
          <a:p>
            <a:pPr>
              <a:defRPr/>
            </a:pPr>
            <a:endParaRPr 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91BEFD01-AD2F-0B4B-BDA7-BD4E29304DE9}" type="slidenum">
              <a:rPr lang="sv-SE"/>
              <a:pPr>
                <a:defRPr/>
              </a:pPr>
              <a:t>‹#›</a:t>
            </a:fld>
            <a:endParaRPr lang="sv-SE"/>
          </a:p>
        </p:txBody>
      </p:sp>
      <p:sp>
        <p:nvSpPr>
          <p:cNvPr id="1031" name="Rectangle 11"/>
          <p:cNvSpPr>
            <a:spLocks noChangeArrowheads="1"/>
          </p:cNvSpPr>
          <p:nvPr userDrawn="1"/>
        </p:nvSpPr>
        <p:spPr bwMode="auto">
          <a:xfrm>
            <a:off x="0" y="4652963"/>
            <a:ext cx="1547813" cy="220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2" name="Rectangle 12"/>
          <p:cNvSpPr>
            <a:spLocks noChangeArrowheads="1"/>
          </p:cNvSpPr>
          <p:nvPr userDrawn="1"/>
        </p:nvSpPr>
        <p:spPr bwMode="auto">
          <a:xfrm>
            <a:off x="7416800" y="6092825"/>
            <a:ext cx="1692275"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Lst>
  <p:hf hdr="0" ftr="0" dt="0"/>
  <p:txStyles>
    <p:titleStyle>
      <a:lvl1pPr algn="ctr"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oktorerna.com/wp-content/uploads/miktionslista.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janusinfo.se/Documents/Expertgruppsdokument/miktions_lista.pdf" TargetMode="External"/><Relationship Id="rId4" Type="http://schemas.openxmlformats.org/officeDocument/2006/relationships/hyperlink" Target="http://www.regionorebrolan.se/files-sv/uso/kliniker_enheter/kvinnokliniken/inkontinens/miktionslista.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varsam.se/shop/varsam/images/shop/BLOJA01.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guideline.gov/content.aspx?id=13389"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png"/></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noChangeArrowheads="1"/>
          </p:cNvSpPr>
          <p:nvPr>
            <p:ph type="ctrTitle"/>
          </p:nvPr>
        </p:nvSpPr>
        <p:spPr>
          <a:xfrm>
            <a:off x="685800" y="549275"/>
            <a:ext cx="7772400" cy="1470025"/>
          </a:xfrm>
        </p:spPr>
        <p:txBody>
          <a:bodyPr/>
          <a:lstStyle/>
          <a:p>
            <a:pPr eaLnBrk="1" hangingPunct="1"/>
            <a:endParaRPr lang="en-US">
              <a:latin typeface="Arial" charset="0"/>
            </a:endParaRPr>
          </a:p>
        </p:txBody>
      </p:sp>
      <p:sp>
        <p:nvSpPr>
          <p:cNvPr id="17410" name="Platshållare för bildnummer 9"/>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B8DF09FA-160B-FB42-8880-211797B8F0E2}" type="slidenum">
              <a:rPr lang="sv-SE" sz="1400"/>
              <a:pPr eaLnBrk="1" hangingPunct="1"/>
              <a:t>1</a:t>
            </a:fld>
            <a:endParaRPr lang="sv-SE" sz="1400"/>
          </a:p>
        </p:txBody>
      </p:sp>
      <p:sp>
        <p:nvSpPr>
          <p:cNvPr id="17411" name="Rectangle 5"/>
          <p:cNvSpPr>
            <a:spLocks noChangeArrowheads="1"/>
          </p:cNvSpPr>
          <p:nvPr/>
        </p:nvSpPr>
        <p:spPr bwMode="auto">
          <a:xfrm>
            <a:off x="0" y="0"/>
            <a:ext cx="9144000" cy="24209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12" name="Text Box 7"/>
          <p:cNvSpPr txBox="1">
            <a:spLocks noChangeArrowheads="1"/>
          </p:cNvSpPr>
          <p:nvPr/>
        </p:nvSpPr>
        <p:spPr bwMode="auto">
          <a:xfrm>
            <a:off x="323850" y="549275"/>
            <a:ext cx="82089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7413" name="Text Box 8"/>
          <p:cNvSpPr txBox="1">
            <a:spLocks noChangeArrowheads="1"/>
          </p:cNvSpPr>
          <p:nvPr/>
        </p:nvSpPr>
        <p:spPr bwMode="auto">
          <a:xfrm>
            <a:off x="647700" y="476250"/>
            <a:ext cx="78486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sv-SE" sz="4400">
                <a:solidFill>
                  <a:schemeClr val="bg2"/>
                </a:solidFill>
              </a:rPr>
              <a:t>Urininkontinens hos kvinnor</a:t>
            </a:r>
          </a:p>
        </p:txBody>
      </p:sp>
      <p:sp>
        <p:nvSpPr>
          <p:cNvPr id="17414" name="Subtitle 1"/>
          <p:cNvSpPr>
            <a:spLocks noGrp="1"/>
          </p:cNvSpPr>
          <p:nvPr>
            <p:ph type="subTitle" idx="1"/>
          </p:nvPr>
        </p:nvSpPr>
        <p:spPr/>
        <p:txBody>
          <a:bodyPr/>
          <a:lstStyle/>
          <a:p>
            <a:endParaRPr lang="en-US">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ubrik 1"/>
          <p:cNvSpPr>
            <a:spLocks noGrp="1"/>
          </p:cNvSpPr>
          <p:nvPr>
            <p:ph type="title"/>
          </p:nvPr>
        </p:nvSpPr>
        <p:spPr/>
        <p:txBody>
          <a:bodyPr/>
          <a:lstStyle/>
          <a:p>
            <a:r>
              <a:rPr lang="sv-SE">
                <a:latin typeface="Arial" charset="0"/>
              </a:rPr>
              <a:t>Miktionsfysiologi</a:t>
            </a:r>
            <a:br>
              <a:rPr lang="sv-SE">
                <a:latin typeface="Arial" charset="0"/>
              </a:rPr>
            </a:br>
            <a:r>
              <a:rPr lang="sv-SE">
                <a:latin typeface="Arial" charset="0"/>
              </a:rPr>
              <a:t>Samordning av fyllnad och tömning. Hämning av miktonsreflex</a:t>
            </a:r>
          </a:p>
        </p:txBody>
      </p:sp>
      <p:sp>
        <p:nvSpPr>
          <p:cNvPr id="31746" name="Platshållare för bildnummer 9"/>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A9A7391D-6B88-4D41-8341-4B361DAC5AF1}" type="slidenum">
              <a:rPr lang="sv-SE" sz="1400"/>
              <a:pPr eaLnBrk="1" hangingPunct="1"/>
              <a:t>10</a:t>
            </a:fld>
            <a:endParaRPr lang="sv-SE" sz="1400"/>
          </a:p>
        </p:txBody>
      </p:sp>
      <p:pic>
        <p:nvPicPr>
          <p:cNvPr id="3174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1875" y="1916113"/>
            <a:ext cx="2387600" cy="414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1748" name="Grupp 8"/>
          <p:cNvGrpSpPr>
            <a:grpSpLocks/>
          </p:cNvGrpSpPr>
          <p:nvPr/>
        </p:nvGrpSpPr>
        <p:grpSpPr bwMode="auto">
          <a:xfrm>
            <a:off x="-36513" y="1844675"/>
            <a:ext cx="4248151" cy="4443413"/>
            <a:chOff x="-36512" y="1844824"/>
            <a:chExt cx="4248472" cy="4443010"/>
          </a:xfrm>
        </p:grpSpPr>
        <p:sp>
          <p:nvSpPr>
            <p:cNvPr id="31751" name="Rektangel 3"/>
            <p:cNvSpPr>
              <a:spLocks noChangeArrowheads="1"/>
            </p:cNvSpPr>
            <p:nvPr/>
          </p:nvSpPr>
          <p:spPr bwMode="auto">
            <a:xfrm>
              <a:off x="870981" y="1844824"/>
              <a:ext cx="334097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sv-SE" sz="1600"/>
                <a:t>Frontallobskortex   Basala ganglier</a:t>
              </a:r>
            </a:p>
          </p:txBody>
        </p:sp>
        <p:sp>
          <p:nvSpPr>
            <p:cNvPr id="31752" name="Rektangel 4"/>
            <p:cNvSpPr>
              <a:spLocks noChangeArrowheads="1"/>
            </p:cNvSpPr>
            <p:nvPr/>
          </p:nvSpPr>
          <p:spPr bwMode="auto">
            <a:xfrm>
              <a:off x="-36512" y="4026550"/>
              <a:ext cx="23743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sv-SE" sz="1600"/>
                <a:t>Pontint miktionscentrum</a:t>
              </a:r>
            </a:p>
          </p:txBody>
        </p:sp>
        <p:sp>
          <p:nvSpPr>
            <p:cNvPr id="31753" name="Rektangel 5"/>
            <p:cNvSpPr>
              <a:spLocks noChangeArrowheads="1"/>
            </p:cNvSpPr>
            <p:nvPr/>
          </p:nvSpPr>
          <p:spPr bwMode="auto">
            <a:xfrm>
              <a:off x="35496" y="5085184"/>
              <a:ext cx="23743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sv-SE" sz="1600"/>
                <a:t>Sakralt miktionscentrum</a:t>
              </a:r>
            </a:p>
          </p:txBody>
        </p:sp>
        <p:sp>
          <p:nvSpPr>
            <p:cNvPr id="31754" name="Rektangel 6"/>
            <p:cNvSpPr>
              <a:spLocks noChangeArrowheads="1"/>
            </p:cNvSpPr>
            <p:nvPr/>
          </p:nvSpPr>
          <p:spPr bwMode="auto">
            <a:xfrm>
              <a:off x="2051720" y="5949280"/>
              <a:ext cx="11865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sv-SE" sz="1600"/>
                <a:t>N. pelvicus</a:t>
              </a:r>
            </a:p>
          </p:txBody>
        </p:sp>
      </p:grpSp>
      <p:sp>
        <p:nvSpPr>
          <p:cNvPr id="31749" name="Rektangel 7"/>
          <p:cNvSpPr>
            <a:spLocks noChangeArrowheads="1"/>
          </p:cNvSpPr>
          <p:nvPr/>
        </p:nvSpPr>
        <p:spPr bwMode="auto">
          <a:xfrm>
            <a:off x="4176713" y="2136775"/>
            <a:ext cx="4572000" cy="245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sv-SE" sz="1600" b="1"/>
              <a:t>Hjärna och ryggmärg.</a:t>
            </a:r>
          </a:p>
          <a:p>
            <a:pPr>
              <a:buFontTx/>
              <a:buChar char="•"/>
            </a:pPr>
            <a:r>
              <a:rPr lang="sv-SE" sz="1600"/>
              <a:t>Sakralt miktionscentrum reglerar fyllnad och tömning reflexmässigt och okoordinerat.</a:t>
            </a:r>
          </a:p>
          <a:p>
            <a:pPr>
              <a:buFontTx/>
              <a:buChar char="•"/>
            </a:pPr>
            <a:r>
              <a:rPr lang="sv-SE" sz="1600"/>
              <a:t>Pontint miktionscentrum koordinerar fyllnad och tömning</a:t>
            </a:r>
          </a:p>
          <a:p>
            <a:pPr>
              <a:buFontTx/>
              <a:buChar char="•"/>
            </a:pPr>
            <a:r>
              <a:rPr lang="sv-SE" sz="1600"/>
              <a:t>Hjärnan inhiberar miktionsreflexen medvetet och omedvetet genom att basala ganglierna och frontalloberna skickar hämmande signaler till pontint miktionscentrum. </a:t>
            </a:r>
          </a:p>
        </p:txBody>
      </p:sp>
      <p:sp>
        <p:nvSpPr>
          <p:cNvPr id="31750" name="textruta 10"/>
          <p:cNvSpPr txBox="1">
            <a:spLocks noChangeArrowheads="1"/>
          </p:cNvSpPr>
          <p:nvPr/>
        </p:nvSpPr>
        <p:spPr bwMode="auto">
          <a:xfrm>
            <a:off x="-36513" y="5876925"/>
            <a:ext cx="1608138" cy="113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r>
              <a:rPr lang="sv-SE" sz="1100"/>
              <a:t>Från Fagius-Aquilonius: Neurologi, Liber</a:t>
            </a:r>
          </a:p>
          <a:p>
            <a:pPr eaLnBrk="1" hangingPunct="1"/>
            <a:r>
              <a:rPr lang="sv-SE" sz="1100"/>
              <a:t>AB, Stockholm 2006.</a:t>
            </a:r>
          </a:p>
          <a:p>
            <a:pPr eaLnBrk="1" hangingPunct="1"/>
            <a:endParaRPr lang="sv-SE"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sv-SE">
                <a:latin typeface="Arial" charset="0"/>
              </a:rPr>
              <a:t>Neurologiskt betingad inkontinens</a:t>
            </a:r>
          </a:p>
        </p:txBody>
      </p:sp>
      <p:sp>
        <p:nvSpPr>
          <p:cNvPr id="33794" name="Rectangle 3"/>
          <p:cNvSpPr>
            <a:spLocks noGrp="1" noChangeArrowheads="1"/>
          </p:cNvSpPr>
          <p:nvPr>
            <p:ph idx="1"/>
          </p:nvPr>
        </p:nvSpPr>
        <p:spPr>
          <a:xfrm>
            <a:off x="539750" y="2100263"/>
            <a:ext cx="8229600" cy="3921125"/>
          </a:xfrm>
        </p:spPr>
        <p:txBody>
          <a:bodyPr/>
          <a:lstStyle/>
          <a:p>
            <a:pPr eaLnBrk="1" hangingPunct="1">
              <a:lnSpc>
                <a:spcPct val="80000"/>
              </a:lnSpc>
            </a:pPr>
            <a:r>
              <a:rPr lang="sv-SE" sz="2000" dirty="0">
                <a:latin typeface="Arial" charset="0"/>
              </a:rPr>
              <a:t>Skada på nervrötter till blåsan</a:t>
            </a:r>
          </a:p>
          <a:p>
            <a:pPr lvl="1" eaLnBrk="1" hangingPunct="1">
              <a:lnSpc>
                <a:spcPct val="80000"/>
              </a:lnSpc>
            </a:pPr>
            <a:r>
              <a:rPr lang="sv-SE" sz="2000" dirty="0">
                <a:latin typeface="Arial" charset="0"/>
              </a:rPr>
              <a:t>Slapp </a:t>
            </a:r>
            <a:r>
              <a:rPr lang="sv-SE" sz="2000" dirty="0" err="1">
                <a:latin typeface="Arial" charset="0"/>
              </a:rPr>
              <a:t>blåspares</a:t>
            </a:r>
            <a:r>
              <a:rPr lang="sv-SE" sz="2000" dirty="0">
                <a:latin typeface="Arial" charset="0"/>
              </a:rPr>
              <a:t> med oförmåga att tömma utan trängningar</a:t>
            </a:r>
          </a:p>
          <a:p>
            <a:pPr eaLnBrk="1" hangingPunct="1">
              <a:lnSpc>
                <a:spcPct val="80000"/>
              </a:lnSpc>
            </a:pPr>
            <a:r>
              <a:rPr lang="sv-SE" sz="2000" dirty="0">
                <a:latin typeface="Arial" charset="0"/>
              </a:rPr>
              <a:t>Ryggmärgsskada under </a:t>
            </a:r>
            <a:r>
              <a:rPr lang="sv-SE" sz="2000" dirty="0" err="1">
                <a:latin typeface="Arial" charset="0"/>
              </a:rPr>
              <a:t>pons</a:t>
            </a:r>
            <a:endParaRPr lang="sv-SE" sz="2000" dirty="0">
              <a:latin typeface="Arial" charset="0"/>
            </a:endParaRPr>
          </a:p>
          <a:p>
            <a:pPr lvl="1" eaLnBrk="1" hangingPunct="1">
              <a:lnSpc>
                <a:spcPct val="80000"/>
              </a:lnSpc>
            </a:pPr>
            <a:r>
              <a:rPr lang="sv-SE" sz="2000" dirty="0">
                <a:latin typeface="Arial" charset="0"/>
              </a:rPr>
              <a:t> spinal reflexblåsa med autonom tömning som styrs enbart av </a:t>
            </a:r>
            <a:r>
              <a:rPr lang="sv-SE" sz="2000" i="1" dirty="0">
                <a:latin typeface="Arial" charset="0"/>
              </a:rPr>
              <a:t>sakralt </a:t>
            </a:r>
            <a:r>
              <a:rPr lang="sv-SE" sz="2000" i="1" dirty="0" err="1">
                <a:latin typeface="Arial" charset="0"/>
              </a:rPr>
              <a:t>miktionscentrum</a:t>
            </a:r>
            <a:r>
              <a:rPr lang="sv-SE" sz="2000" i="1" dirty="0">
                <a:latin typeface="Arial" charset="0"/>
              </a:rPr>
              <a:t>.</a:t>
            </a:r>
            <a:r>
              <a:rPr lang="sv-SE" sz="2000" dirty="0">
                <a:latin typeface="Arial" charset="0"/>
              </a:rPr>
              <a:t> Blåsan töms </a:t>
            </a:r>
            <a:r>
              <a:rPr lang="sv-SE" sz="2000" dirty="0" err="1">
                <a:latin typeface="Arial" charset="0"/>
              </a:rPr>
              <a:t>okoordinerat,ofta</a:t>
            </a:r>
            <a:r>
              <a:rPr lang="sv-SE" sz="2000" dirty="0">
                <a:latin typeface="Arial" charset="0"/>
              </a:rPr>
              <a:t> och ofullständigt p.g.a. bruten förbindelse med </a:t>
            </a:r>
            <a:r>
              <a:rPr lang="sv-SE" sz="2000" i="1" dirty="0" err="1">
                <a:latin typeface="Arial" charset="0"/>
              </a:rPr>
              <a:t>pontint</a:t>
            </a:r>
            <a:r>
              <a:rPr lang="sv-SE" sz="2000" i="1" dirty="0">
                <a:latin typeface="Arial" charset="0"/>
              </a:rPr>
              <a:t> </a:t>
            </a:r>
            <a:r>
              <a:rPr lang="sv-SE" sz="2000" i="1" dirty="0" err="1">
                <a:latin typeface="Arial" charset="0"/>
              </a:rPr>
              <a:t>miktionscentrum</a:t>
            </a:r>
            <a:r>
              <a:rPr lang="sv-SE" sz="2000" dirty="0">
                <a:latin typeface="Arial" charset="0"/>
              </a:rPr>
              <a:t>.</a:t>
            </a:r>
          </a:p>
          <a:p>
            <a:pPr eaLnBrk="1" hangingPunct="1">
              <a:lnSpc>
                <a:spcPct val="80000"/>
              </a:lnSpc>
            </a:pPr>
            <a:r>
              <a:rPr lang="sv-SE" sz="2000" dirty="0" err="1">
                <a:latin typeface="Arial" charset="0"/>
              </a:rPr>
              <a:t>Myelopatier</a:t>
            </a:r>
            <a:r>
              <a:rPr lang="sv-SE" sz="2000" dirty="0">
                <a:latin typeface="Arial" charset="0"/>
              </a:rPr>
              <a:t>; MS, diskbråck, spinal stenos </a:t>
            </a:r>
            <a:r>
              <a:rPr lang="sv-SE" sz="2000" dirty="0" err="1">
                <a:latin typeface="Arial" charset="0"/>
              </a:rPr>
              <a:t>s.o</a:t>
            </a:r>
            <a:r>
              <a:rPr lang="sv-SE" sz="2000" dirty="0">
                <a:latin typeface="Arial" charset="0"/>
              </a:rPr>
              <a:t>., börjar som ÖAB</a:t>
            </a:r>
          </a:p>
          <a:p>
            <a:pPr eaLnBrk="1" hangingPunct="1">
              <a:lnSpc>
                <a:spcPct val="80000"/>
              </a:lnSpc>
            </a:pPr>
            <a:r>
              <a:rPr lang="sv-SE" sz="2000" dirty="0">
                <a:latin typeface="Arial" charset="0"/>
              </a:rPr>
              <a:t>Cerebrala skador; stroke, demens, Parkinson = nedsatt cerebral inhibition av tömningsreflex och försämrad varseblivning av trängningar ger diffus OAB-liknande inkontinens. Normal tömning</a:t>
            </a:r>
            <a:r>
              <a:rPr lang="sv-SE" sz="2400" dirty="0">
                <a:latin typeface="Arial" charset="0"/>
              </a:rPr>
              <a:t>.</a:t>
            </a:r>
          </a:p>
        </p:txBody>
      </p:sp>
      <p:sp>
        <p:nvSpPr>
          <p:cNvPr id="33795"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9B641693-C445-F84E-BB47-01F56D4B1A6D}" type="slidenum">
              <a:rPr lang="sv-SE" sz="1400"/>
              <a:pPr eaLnBrk="1" hangingPunct="1"/>
              <a:t>11</a:t>
            </a:fld>
            <a:endParaRPr lang="sv-SE"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ubrik 1"/>
          <p:cNvSpPr>
            <a:spLocks noGrp="1"/>
          </p:cNvSpPr>
          <p:nvPr>
            <p:ph type="title"/>
          </p:nvPr>
        </p:nvSpPr>
        <p:spPr/>
        <p:txBody>
          <a:bodyPr/>
          <a:lstStyle/>
          <a:p>
            <a:r>
              <a:rPr lang="sv-SE">
                <a:latin typeface="Arial" charset="0"/>
              </a:rPr>
              <a:t>Prevalens urininkontinens</a:t>
            </a:r>
          </a:p>
        </p:txBody>
      </p:sp>
      <p:sp>
        <p:nvSpPr>
          <p:cNvPr id="35842" name="Platshållare för innehåll 3"/>
          <p:cNvSpPr>
            <a:spLocks noGrp="1"/>
          </p:cNvSpPr>
          <p:nvPr>
            <p:ph idx="1"/>
          </p:nvPr>
        </p:nvSpPr>
        <p:spPr/>
        <p:txBody>
          <a:bodyPr/>
          <a:lstStyle/>
          <a:p>
            <a:r>
              <a:rPr lang="sv-SE" sz="2400" dirty="0">
                <a:latin typeface="Arial" charset="0"/>
              </a:rPr>
              <a:t>Ansträngningsinkontinens </a:t>
            </a:r>
            <a:r>
              <a:rPr lang="sv-SE" sz="2400" dirty="0" err="1">
                <a:latin typeface="Arial" charset="0"/>
              </a:rPr>
              <a:t>peakar</a:t>
            </a:r>
            <a:r>
              <a:rPr lang="sv-SE" sz="2400" dirty="0">
                <a:latin typeface="Arial" charset="0"/>
              </a:rPr>
              <a:t> runt menopaus, medan trängnings- och blandinkontinens ökar med åldern.</a:t>
            </a:r>
          </a:p>
        </p:txBody>
      </p:sp>
      <p:sp>
        <p:nvSpPr>
          <p:cNvPr id="35843" name="Platshållare för bild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F8769161-E739-6848-952D-A062F52B61A9}" type="slidenum">
              <a:rPr lang="sv-SE" sz="1400"/>
              <a:pPr eaLnBrk="1" hangingPunct="1"/>
              <a:t>12</a:t>
            </a:fld>
            <a:endParaRPr lang="sv-SE" sz="1400"/>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284538"/>
            <a:ext cx="6283325" cy="3313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5" name="textruta 4"/>
          <p:cNvSpPr txBox="1">
            <a:spLocks noChangeArrowheads="1"/>
          </p:cNvSpPr>
          <p:nvPr/>
        </p:nvSpPr>
        <p:spPr bwMode="auto">
          <a:xfrm>
            <a:off x="6588125" y="5589588"/>
            <a:ext cx="17541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r>
              <a:rPr lang="sv-SE" sz="1400"/>
              <a:t>Reynolds et al 2011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ubrik 5"/>
          <p:cNvSpPr>
            <a:spLocks noGrp="1"/>
          </p:cNvSpPr>
          <p:nvPr>
            <p:ph type="title"/>
          </p:nvPr>
        </p:nvSpPr>
        <p:spPr/>
        <p:txBody>
          <a:bodyPr/>
          <a:lstStyle/>
          <a:p>
            <a:r>
              <a:rPr lang="sv-SE">
                <a:latin typeface="Arial" charset="0"/>
              </a:rPr>
              <a:t>Ansträngningsinkontinens</a:t>
            </a:r>
          </a:p>
        </p:txBody>
      </p:sp>
      <p:sp>
        <p:nvSpPr>
          <p:cNvPr id="37890" name="Platshållare för innehåll 15"/>
          <p:cNvSpPr>
            <a:spLocks noGrp="1"/>
          </p:cNvSpPr>
          <p:nvPr>
            <p:ph idx="1"/>
          </p:nvPr>
        </p:nvSpPr>
        <p:spPr/>
        <p:txBody>
          <a:bodyPr/>
          <a:lstStyle/>
          <a:p>
            <a:r>
              <a:rPr lang="sv-SE">
                <a:latin typeface="Arial" charset="0"/>
              </a:rPr>
              <a:t>Stor skillnad i prevalens relativt grad av läckage</a:t>
            </a:r>
          </a:p>
        </p:txBody>
      </p:sp>
      <p:sp>
        <p:nvSpPr>
          <p:cNvPr id="37891" name="Platshållare för bildnumm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4371EF1C-A110-864B-944A-9D772F1F9380}" type="slidenum">
              <a:rPr lang="sv-SE" sz="1400"/>
              <a:pPr eaLnBrk="1" hangingPunct="1"/>
              <a:t>13</a:t>
            </a:fld>
            <a:endParaRPr lang="sv-SE" sz="1400"/>
          </a:p>
        </p:txBody>
      </p:sp>
      <p:graphicFrame>
        <p:nvGraphicFramePr>
          <p:cNvPr id="8" name="Tabell 7"/>
          <p:cNvGraphicFramePr>
            <a:graphicFrameLocks noGrp="1"/>
          </p:cNvGraphicFramePr>
          <p:nvPr/>
        </p:nvGraphicFramePr>
        <p:xfrm>
          <a:off x="2411413" y="3284538"/>
          <a:ext cx="4321175" cy="2560635"/>
        </p:xfrm>
        <a:graphic>
          <a:graphicData uri="http://schemas.openxmlformats.org/drawingml/2006/table">
            <a:tbl>
              <a:tblPr/>
              <a:tblGrid>
                <a:gridCol w="863600">
                  <a:extLst>
                    <a:ext uri="{9D8B030D-6E8A-4147-A177-3AD203B41FA5}">
                      <a16:colId xmlns:a16="http://schemas.microsoft.com/office/drawing/2014/main" val="20000"/>
                    </a:ext>
                  </a:extLst>
                </a:gridCol>
                <a:gridCol w="865187">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gridCol w="865188">
                  <a:extLst>
                    <a:ext uri="{9D8B030D-6E8A-4147-A177-3AD203B41FA5}">
                      <a16:colId xmlns:a16="http://schemas.microsoft.com/office/drawing/2014/main" val="20004"/>
                    </a:ext>
                  </a:extLst>
                </a:gridCol>
              </a:tblGrid>
              <a:tr h="365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FFFFFF"/>
                          </a:solidFill>
                          <a:effectLst/>
                          <a:latin typeface="Arial" charset="0"/>
                          <a:ea typeface="ＭＳ Ｐゴシック" charset="0"/>
                          <a:cs typeface="ＭＳ Ｐゴシック" charset="0"/>
                        </a:rPr>
                        <a:t>Ålder</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FFFFFF"/>
                          </a:solidFill>
                          <a:effectLst/>
                          <a:latin typeface="Arial" charset="0"/>
                          <a:ea typeface="ＭＳ Ｐゴシック" charset="0"/>
                          <a:cs typeface="ＭＳ Ｐゴシック" charset="0"/>
                        </a:rPr>
                        <a:t>Sällan</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FFFFFF"/>
                          </a:solidFill>
                          <a:effectLst/>
                          <a:latin typeface="Arial" charset="0"/>
                          <a:ea typeface="ＭＳ Ｐゴシック" charset="0"/>
                          <a:cs typeface="ＭＳ Ｐゴシック" charset="0"/>
                        </a:rPr>
                        <a:t>Ibland</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FFFFFF"/>
                          </a:solidFill>
                          <a:effectLst/>
                          <a:latin typeface="Arial" charset="0"/>
                          <a:ea typeface="ＭＳ Ｐゴシック" charset="0"/>
                          <a:cs typeface="ＭＳ Ｐゴシック" charset="0"/>
                        </a:rPr>
                        <a:t>Ofta</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FFFFFF"/>
                          </a:solidFill>
                          <a:effectLst/>
                          <a:latin typeface="Arial" charset="0"/>
                          <a:ea typeface="ＭＳ Ｐゴシック" charset="0"/>
                          <a:cs typeface="ＭＳ Ｐゴシック" charset="0"/>
                        </a:rPr>
                        <a:t>Totalt</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30-39</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19</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3</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000000"/>
                          </a:solidFill>
                          <a:effectLst/>
                          <a:latin typeface="Arial" charset="0"/>
                          <a:ea typeface="ＭＳ Ｐゴシック" charset="0"/>
                          <a:cs typeface="ＭＳ Ｐゴシック" charset="0"/>
                        </a:rPr>
                        <a:t>50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65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40-49</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29</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30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8</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000000"/>
                          </a:solidFill>
                          <a:effectLst/>
                          <a:latin typeface="Arial" charset="0"/>
                          <a:ea typeface="ＭＳ Ｐゴシック" charset="0"/>
                          <a:cs typeface="ＭＳ Ｐゴシック" charset="0"/>
                        </a:rPr>
                        <a:t>67</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65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50-59</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31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31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10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000000"/>
                          </a:solidFill>
                          <a:effectLst/>
                          <a:latin typeface="Arial" charset="0"/>
                          <a:ea typeface="ＭＳ Ｐゴシック" charset="0"/>
                          <a:cs typeface="ＭＳ Ｐゴシック" charset="0"/>
                        </a:rPr>
                        <a:t>72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65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60-69</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26</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34</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10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000000"/>
                          </a:solidFill>
                          <a:effectLst/>
                          <a:latin typeface="Arial" charset="0"/>
                          <a:ea typeface="ＭＳ Ｐゴシック" charset="0"/>
                          <a:cs typeface="ＭＳ Ｐゴシック" charset="0"/>
                        </a:rPr>
                        <a:t>70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65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70-79</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26</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30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ＭＳ Ｐゴシック" charset="0"/>
                          <a:cs typeface="ＭＳ Ｐゴシック" charset="0"/>
                        </a:rPr>
                        <a:t>12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000000"/>
                          </a:solidFill>
                          <a:effectLst/>
                          <a:latin typeface="Arial" charset="0"/>
                          <a:ea typeface="ＭＳ Ｐゴシック" charset="0"/>
                          <a:cs typeface="ＭＳ Ｐゴシック" charset="0"/>
                        </a:rPr>
                        <a:t>68</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65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000000"/>
                          </a:solidFill>
                          <a:effectLst/>
                          <a:latin typeface="Arial" charset="0"/>
                          <a:ea typeface="ＭＳ Ｐゴシック" charset="0"/>
                          <a:cs typeface="ＭＳ Ｐゴシック" charset="0"/>
                        </a:rPr>
                        <a:t>Alla</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000000"/>
                          </a:solidFill>
                          <a:effectLst/>
                          <a:latin typeface="Arial" charset="0"/>
                          <a:ea typeface="ＭＳ Ｐゴシック" charset="0"/>
                          <a:cs typeface="ＭＳ Ｐゴシック" charset="0"/>
                        </a:rPr>
                        <a:t>28</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000000"/>
                          </a:solidFill>
                          <a:effectLst/>
                          <a:latin typeface="Arial" charset="0"/>
                          <a:ea typeface="ＭＳ Ｐゴシック" charset="0"/>
                          <a:cs typeface="ＭＳ Ｐゴシック" charset="0"/>
                        </a:rPr>
                        <a:t>28,8</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000000"/>
                          </a:solidFill>
                          <a:effectLst/>
                          <a:latin typeface="Arial" charset="0"/>
                          <a:ea typeface="ＭＳ Ｐゴシック" charset="0"/>
                          <a:cs typeface="ＭＳ Ｐゴシック" charset="0"/>
                        </a:rPr>
                        <a:t>8,6</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a:ln>
                            <a:noFill/>
                          </a:ln>
                          <a:solidFill>
                            <a:srgbClr val="000000"/>
                          </a:solidFill>
                          <a:effectLst/>
                          <a:latin typeface="Arial" charset="0"/>
                          <a:ea typeface="ＭＳ Ｐゴシック" charset="0"/>
                          <a:cs typeface="ＭＳ Ｐゴシック" charset="0"/>
                        </a:rPr>
                        <a:t>65,4</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bl>
          </a:graphicData>
        </a:graphic>
      </p:graphicFrame>
      <p:sp>
        <p:nvSpPr>
          <p:cNvPr id="37942" name="textruta 9"/>
          <p:cNvSpPr txBox="1">
            <a:spLocks noChangeArrowheads="1"/>
          </p:cNvSpPr>
          <p:nvPr/>
        </p:nvSpPr>
        <p:spPr bwMode="auto">
          <a:xfrm>
            <a:off x="2009775" y="2547938"/>
            <a:ext cx="4635500" cy="66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algn="ctr" eaLnBrk="1" hangingPunct="1"/>
            <a:r>
              <a:rPr lang="sv-SE" sz="1800"/>
              <a:t>Prevalens i åldersgrupper / grad av läckage</a:t>
            </a:r>
          </a:p>
          <a:p>
            <a:pPr algn="ctr" eaLnBrk="1" hangingPunct="1"/>
            <a:r>
              <a:rPr lang="sv-SE" sz="1600"/>
              <a:t>Enkätstudie till 8000 kvinnor i Stockholm</a:t>
            </a:r>
          </a:p>
        </p:txBody>
      </p:sp>
      <p:sp>
        <p:nvSpPr>
          <p:cNvPr id="37943" name="textruta 10"/>
          <p:cNvSpPr txBox="1">
            <a:spLocks noChangeArrowheads="1"/>
          </p:cNvSpPr>
          <p:nvPr/>
        </p:nvSpPr>
        <p:spPr bwMode="auto">
          <a:xfrm>
            <a:off x="6659563" y="5805488"/>
            <a:ext cx="1855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r>
              <a:rPr lang="sv-SE" sz="1400"/>
              <a:t>Tegerstedt et al 2005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ubrik 2"/>
          <p:cNvSpPr>
            <a:spLocks noGrp="1"/>
          </p:cNvSpPr>
          <p:nvPr>
            <p:ph type="title"/>
          </p:nvPr>
        </p:nvSpPr>
        <p:spPr/>
        <p:txBody>
          <a:bodyPr/>
          <a:lstStyle/>
          <a:p>
            <a:pPr eaLnBrk="1" hangingPunct="1"/>
            <a:r>
              <a:rPr lang="sv-SE">
                <a:latin typeface="Arial" charset="0"/>
              </a:rPr>
              <a:t>Patofysiologi ansträngningsinkontinens</a:t>
            </a:r>
          </a:p>
        </p:txBody>
      </p:sp>
      <p:sp>
        <p:nvSpPr>
          <p:cNvPr id="39938" name="Platshållare för innehåll 3"/>
          <p:cNvSpPr>
            <a:spLocks noGrp="1"/>
          </p:cNvSpPr>
          <p:nvPr>
            <p:ph idx="1"/>
          </p:nvPr>
        </p:nvSpPr>
        <p:spPr/>
        <p:txBody>
          <a:bodyPr/>
          <a:lstStyle/>
          <a:p>
            <a:pPr eaLnBrk="1" hangingPunct="1"/>
            <a:r>
              <a:rPr lang="sv-SE">
                <a:latin typeface="Arial" charset="0"/>
              </a:rPr>
              <a:t>Hypermobilitet</a:t>
            </a:r>
          </a:p>
          <a:p>
            <a:pPr lvl="1" eaLnBrk="1" hangingPunct="1"/>
            <a:r>
              <a:rPr lang="sv-SE">
                <a:latin typeface="Arial" charset="0"/>
              </a:rPr>
              <a:t>Yngre-medelålders kvinnor</a:t>
            </a:r>
          </a:p>
          <a:p>
            <a:pPr lvl="1" eaLnBrk="1" hangingPunct="1"/>
            <a:r>
              <a:rPr lang="sv-SE">
                <a:latin typeface="Arial" charset="0"/>
              </a:rPr>
              <a:t>Bäckenbottensvaghet</a:t>
            </a:r>
          </a:p>
          <a:p>
            <a:pPr eaLnBrk="1" hangingPunct="1"/>
            <a:r>
              <a:rPr lang="sv-SE">
                <a:latin typeface="Arial" charset="0"/>
              </a:rPr>
              <a:t>Intrinsic sphincter deficiency (ISD)</a:t>
            </a:r>
          </a:p>
          <a:p>
            <a:pPr lvl="1" eaLnBrk="1" hangingPunct="1"/>
            <a:r>
              <a:rPr lang="sv-SE">
                <a:latin typeface="Arial" charset="0"/>
              </a:rPr>
              <a:t>Äldre kvinnor</a:t>
            </a:r>
          </a:p>
          <a:p>
            <a:pPr lvl="1" eaLnBrk="1" hangingPunct="1"/>
            <a:r>
              <a:rPr lang="sv-SE">
                <a:latin typeface="Arial" charset="0"/>
              </a:rPr>
              <a:t>Stelt, glappt urinrör med lågt tryck</a:t>
            </a:r>
          </a:p>
        </p:txBody>
      </p:sp>
      <p:sp>
        <p:nvSpPr>
          <p:cNvPr id="39939"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230D3B55-9BE5-0949-BB04-A6C2E09DEE44}" type="slidenum">
              <a:rPr lang="sv-SE" sz="1400"/>
              <a:pPr eaLnBrk="1" hangingPunct="1"/>
              <a:t>14</a:t>
            </a:fld>
            <a:endParaRPr lang="sv-SE"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ubrik 1"/>
          <p:cNvSpPr>
            <a:spLocks noGrp="1"/>
          </p:cNvSpPr>
          <p:nvPr>
            <p:ph type="title"/>
          </p:nvPr>
        </p:nvSpPr>
        <p:spPr/>
        <p:txBody>
          <a:bodyPr/>
          <a:lstStyle/>
          <a:p>
            <a:r>
              <a:rPr lang="sv-SE">
                <a:latin typeface="Arial" charset="0"/>
              </a:rPr>
              <a:t>Hypermobilitets-/ integralteorin</a:t>
            </a:r>
          </a:p>
        </p:txBody>
      </p:sp>
      <p:sp>
        <p:nvSpPr>
          <p:cNvPr id="41986" name="Platshållare för text 9"/>
          <p:cNvSpPr>
            <a:spLocks noGrp="1"/>
          </p:cNvSpPr>
          <p:nvPr>
            <p:ph type="body" sz="half" idx="1"/>
          </p:nvPr>
        </p:nvSpPr>
        <p:spPr/>
        <p:txBody>
          <a:bodyPr/>
          <a:lstStyle/>
          <a:p>
            <a:r>
              <a:rPr lang="sv-SE">
                <a:latin typeface="Arial" charset="0"/>
              </a:rPr>
              <a:t>Främre vaginalväggen med urethra roterar nedåt, framåt och urethratrycket understiger buktrycket</a:t>
            </a:r>
          </a:p>
          <a:p>
            <a:r>
              <a:rPr lang="sv-SE">
                <a:latin typeface="Arial" charset="0"/>
              </a:rPr>
              <a:t>Ökad tänjbarhet i para-urethrala ligament</a:t>
            </a:r>
          </a:p>
          <a:p>
            <a:endParaRPr lang="sv-SE">
              <a:latin typeface="Arial" charset="0"/>
            </a:endParaRPr>
          </a:p>
          <a:p>
            <a:endParaRPr lang="sv-SE">
              <a:latin typeface="Arial" charset="0"/>
            </a:endParaRPr>
          </a:p>
        </p:txBody>
      </p:sp>
      <p:pic>
        <p:nvPicPr>
          <p:cNvPr id="41987" name="Platshållare för innehåll 7" descr="Urethras hypermobilitet.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5003800" y="2133600"/>
            <a:ext cx="1754188" cy="3921125"/>
          </a:xfrm>
        </p:spPr>
      </p:pic>
      <p:sp>
        <p:nvSpPr>
          <p:cNvPr id="41988" name="Platshållare för bild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C535BBC7-53C6-4249-935E-ABED2F7C9EFA}" type="slidenum">
              <a:rPr lang="sv-SE" sz="1400"/>
              <a:pPr eaLnBrk="1" hangingPunct="1"/>
              <a:t>15</a:t>
            </a:fld>
            <a:endParaRPr lang="sv-SE" sz="1400"/>
          </a:p>
        </p:txBody>
      </p:sp>
      <p:pic>
        <p:nvPicPr>
          <p:cNvPr id="41989" name="Bildobjekt 9" descr="integralteorin.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32502">
            <a:off x="6926263" y="2489200"/>
            <a:ext cx="2097087"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ubrik 4"/>
          <p:cNvSpPr>
            <a:spLocks noGrp="1"/>
          </p:cNvSpPr>
          <p:nvPr>
            <p:ph type="title"/>
          </p:nvPr>
        </p:nvSpPr>
        <p:spPr/>
        <p:txBody>
          <a:bodyPr/>
          <a:lstStyle/>
          <a:p>
            <a:r>
              <a:rPr lang="sv-SE" dirty="0" err="1">
                <a:latin typeface="Arial" charset="0"/>
              </a:rPr>
              <a:t>Intrinsic</a:t>
            </a:r>
            <a:r>
              <a:rPr lang="sv-SE" dirty="0">
                <a:latin typeface="Arial" charset="0"/>
              </a:rPr>
              <a:t> </a:t>
            </a:r>
            <a:r>
              <a:rPr lang="sv-SE" dirty="0" err="1">
                <a:latin typeface="Arial" charset="0"/>
              </a:rPr>
              <a:t>sphincter</a:t>
            </a:r>
            <a:r>
              <a:rPr lang="sv-SE" dirty="0">
                <a:latin typeface="Arial" charset="0"/>
              </a:rPr>
              <a:t> </a:t>
            </a:r>
            <a:r>
              <a:rPr lang="sv-SE" dirty="0" err="1">
                <a:latin typeface="Arial" charset="0"/>
              </a:rPr>
              <a:t>deficiency,ISD</a:t>
            </a:r>
            <a:endParaRPr lang="sv-SE" dirty="0">
              <a:latin typeface="Arial" charset="0"/>
            </a:endParaRPr>
          </a:p>
        </p:txBody>
      </p:sp>
      <p:pic>
        <p:nvPicPr>
          <p:cNvPr id="44034" name="Platshållare för innehåll 6" descr="female-urinary-bladder-and-urethra-internal-and-external-urethral-sphincter.jpg"/>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547664" y="1628800"/>
            <a:ext cx="5329237" cy="4762500"/>
          </a:xfrm>
        </p:spPr>
      </p:pic>
      <p:sp>
        <p:nvSpPr>
          <p:cNvPr id="44035"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12964D2A-D5A0-F445-99BD-9718B79045A0}" type="slidenum">
              <a:rPr lang="sv-SE" sz="1400"/>
              <a:pPr eaLnBrk="1" hangingPunct="1"/>
              <a:t>16</a:t>
            </a:fld>
            <a:endParaRPr lang="sv-SE" sz="1400"/>
          </a:p>
        </p:txBody>
      </p:sp>
      <p:sp>
        <p:nvSpPr>
          <p:cNvPr id="44036" name="Ellips 5"/>
          <p:cNvSpPr>
            <a:spLocks noChangeArrowheads="1"/>
          </p:cNvSpPr>
          <p:nvPr/>
        </p:nvSpPr>
        <p:spPr bwMode="auto">
          <a:xfrm>
            <a:off x="4716463" y="5084763"/>
            <a:ext cx="792162" cy="360362"/>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ubrik 1"/>
          <p:cNvSpPr>
            <a:spLocks noGrp="1"/>
          </p:cNvSpPr>
          <p:nvPr>
            <p:ph type="title"/>
          </p:nvPr>
        </p:nvSpPr>
        <p:spPr/>
        <p:txBody>
          <a:bodyPr/>
          <a:lstStyle/>
          <a:p>
            <a:r>
              <a:rPr lang="sv-SE">
                <a:latin typeface="Arial" charset="0"/>
              </a:rPr>
              <a:t>Patofysiologi ÖAB</a:t>
            </a:r>
          </a:p>
        </p:txBody>
      </p:sp>
      <p:sp>
        <p:nvSpPr>
          <p:cNvPr id="45058" name="Platshållare för innehåll 2"/>
          <p:cNvSpPr>
            <a:spLocks noGrp="1"/>
          </p:cNvSpPr>
          <p:nvPr>
            <p:ph idx="1"/>
          </p:nvPr>
        </p:nvSpPr>
        <p:spPr>
          <a:xfrm>
            <a:off x="539750" y="1773238"/>
            <a:ext cx="8229600" cy="3921125"/>
          </a:xfrm>
        </p:spPr>
        <p:txBody>
          <a:bodyPr/>
          <a:lstStyle/>
          <a:p>
            <a:r>
              <a:rPr lang="sv-SE" sz="2400">
                <a:latin typeface="Arial" charset="0"/>
              </a:rPr>
              <a:t>Symtomdiagnos – orsakshypoteser – ofrivilliga detrusorkontraktioner ej obligat</a:t>
            </a:r>
          </a:p>
          <a:p>
            <a:r>
              <a:rPr lang="sv-SE" sz="2400">
                <a:latin typeface="Arial" charset="0"/>
              </a:rPr>
              <a:t>Perifera orsaker</a:t>
            </a:r>
          </a:p>
          <a:p>
            <a:pPr lvl="1"/>
            <a:r>
              <a:rPr lang="sv-SE" sz="2400">
                <a:latin typeface="Arial" charset="0"/>
              </a:rPr>
              <a:t>Ökad afferent aktivitet från blåsa/ urethra (tarmsymtom, atrofi) ger oförutsägbar miktionsreflex</a:t>
            </a:r>
          </a:p>
          <a:p>
            <a:pPr lvl="1"/>
            <a:r>
              <a:rPr lang="sv-SE" sz="2400">
                <a:latin typeface="Arial" charset="0"/>
              </a:rPr>
              <a:t>Blåsfyllnad frigör ATP, acetylkolin och prostaglandiner från urotelet som påverkar afferenta nervsignaler</a:t>
            </a:r>
          </a:p>
          <a:p>
            <a:r>
              <a:rPr lang="sv-SE" sz="2400">
                <a:latin typeface="Arial" charset="0"/>
              </a:rPr>
              <a:t>Centrala orsaker</a:t>
            </a:r>
          </a:p>
          <a:p>
            <a:pPr lvl="1"/>
            <a:r>
              <a:rPr lang="sv-SE" sz="2400">
                <a:latin typeface="Arial" charset="0"/>
              </a:rPr>
              <a:t>Försämrad förmåga att processa inkommande information</a:t>
            </a:r>
          </a:p>
          <a:p>
            <a:pPr lvl="1"/>
            <a:r>
              <a:rPr lang="sv-SE" sz="2400">
                <a:latin typeface="Arial" charset="0"/>
              </a:rPr>
              <a:t>Försämrad hämning av pontina miktionscentrum</a:t>
            </a:r>
          </a:p>
        </p:txBody>
      </p:sp>
      <p:sp>
        <p:nvSpPr>
          <p:cNvPr id="45059"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AC81435A-2014-8B48-8A83-58C9C043EF88}" type="slidenum">
              <a:rPr lang="sv-SE" sz="1400"/>
              <a:pPr eaLnBrk="1" hangingPunct="1"/>
              <a:t>17</a:t>
            </a:fld>
            <a:endParaRPr lang="sv-SE"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ubrik 1"/>
          <p:cNvSpPr>
            <a:spLocks noGrp="1"/>
          </p:cNvSpPr>
          <p:nvPr>
            <p:ph type="title"/>
          </p:nvPr>
        </p:nvSpPr>
        <p:spPr/>
        <p:txBody>
          <a:bodyPr/>
          <a:lstStyle/>
          <a:p>
            <a:r>
              <a:rPr lang="sv-SE">
                <a:latin typeface="Arial" charset="0"/>
              </a:rPr>
              <a:t>Patofysiologi ÖAB</a:t>
            </a:r>
          </a:p>
        </p:txBody>
      </p:sp>
      <p:sp>
        <p:nvSpPr>
          <p:cNvPr id="47106" name="Platshållare för innehåll 2"/>
          <p:cNvSpPr>
            <a:spLocks noGrp="1"/>
          </p:cNvSpPr>
          <p:nvPr>
            <p:ph idx="1"/>
          </p:nvPr>
        </p:nvSpPr>
        <p:spPr/>
        <p:txBody>
          <a:bodyPr/>
          <a:lstStyle/>
          <a:p>
            <a:r>
              <a:rPr lang="sv-SE" b="1" dirty="0">
                <a:latin typeface="Arial" charset="0"/>
              </a:rPr>
              <a:t>Symtomdiagnos</a:t>
            </a:r>
            <a:r>
              <a:rPr lang="sv-SE" dirty="0">
                <a:latin typeface="Arial" charset="0"/>
              </a:rPr>
              <a:t> – orsakshypoteser – ofrivilliga </a:t>
            </a:r>
            <a:r>
              <a:rPr lang="sv-SE" dirty="0" err="1">
                <a:latin typeface="Arial" charset="0"/>
              </a:rPr>
              <a:t>detrusorkontraktioner</a:t>
            </a:r>
            <a:r>
              <a:rPr lang="sv-SE" dirty="0">
                <a:latin typeface="Arial" charset="0"/>
              </a:rPr>
              <a:t> ej obligat</a:t>
            </a:r>
          </a:p>
          <a:p>
            <a:endParaRPr lang="sv-SE" dirty="0">
              <a:latin typeface="Arial" charset="0"/>
            </a:endParaRPr>
          </a:p>
          <a:p>
            <a:r>
              <a:rPr lang="sv-SE" b="1" dirty="0">
                <a:latin typeface="Arial" charset="0"/>
              </a:rPr>
              <a:t>Uppdelning</a:t>
            </a:r>
          </a:p>
          <a:p>
            <a:pPr lvl="1"/>
            <a:r>
              <a:rPr lang="sv-SE" dirty="0">
                <a:latin typeface="Arial" charset="0"/>
              </a:rPr>
              <a:t>Perifera orsaker</a:t>
            </a:r>
          </a:p>
          <a:p>
            <a:pPr lvl="1"/>
            <a:r>
              <a:rPr lang="sv-SE" dirty="0">
                <a:latin typeface="Arial" charset="0"/>
              </a:rPr>
              <a:t>Centrala orsaker</a:t>
            </a:r>
          </a:p>
        </p:txBody>
      </p:sp>
      <p:sp>
        <p:nvSpPr>
          <p:cNvPr id="47107"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4CAF6E1A-7943-D94D-AAFB-F32CCE26E368}" type="slidenum">
              <a:rPr lang="sv-SE" sz="1400"/>
              <a:pPr eaLnBrk="1" hangingPunct="1"/>
              <a:t>18</a:t>
            </a:fld>
            <a:endParaRPr lang="sv-SE"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ubrik 1"/>
          <p:cNvSpPr>
            <a:spLocks noGrp="1"/>
          </p:cNvSpPr>
          <p:nvPr>
            <p:ph type="title"/>
          </p:nvPr>
        </p:nvSpPr>
        <p:spPr/>
        <p:txBody>
          <a:bodyPr/>
          <a:lstStyle/>
          <a:p>
            <a:r>
              <a:rPr lang="sv-SE">
                <a:latin typeface="Arial" charset="0"/>
              </a:rPr>
              <a:t>Patofysiologi ÖAB</a:t>
            </a:r>
            <a:br>
              <a:rPr lang="sv-SE">
                <a:latin typeface="Arial" charset="0"/>
              </a:rPr>
            </a:br>
            <a:r>
              <a:rPr lang="sv-SE">
                <a:latin typeface="Arial" charset="0"/>
              </a:rPr>
              <a:t>Centrala orsaker</a:t>
            </a:r>
          </a:p>
        </p:txBody>
      </p:sp>
      <p:sp>
        <p:nvSpPr>
          <p:cNvPr id="51202" name="Platshållare för text 2"/>
          <p:cNvSpPr>
            <a:spLocks noGrp="1"/>
          </p:cNvSpPr>
          <p:nvPr>
            <p:ph type="body" sz="half" idx="1"/>
          </p:nvPr>
        </p:nvSpPr>
        <p:spPr/>
        <p:txBody>
          <a:bodyPr/>
          <a:lstStyle/>
          <a:p>
            <a:endParaRPr lang="en-US">
              <a:latin typeface="Arial" charset="0"/>
            </a:endParaRPr>
          </a:p>
        </p:txBody>
      </p:sp>
      <p:sp>
        <p:nvSpPr>
          <p:cNvPr id="51203" name="Platshållare för innehåll 3"/>
          <p:cNvSpPr>
            <a:spLocks noGrp="1"/>
          </p:cNvSpPr>
          <p:nvPr>
            <p:ph sz="half" idx="2"/>
          </p:nvPr>
        </p:nvSpPr>
        <p:spPr/>
        <p:txBody>
          <a:bodyPr/>
          <a:lstStyle/>
          <a:p>
            <a:r>
              <a:rPr lang="sv-SE">
                <a:latin typeface="Arial" charset="0"/>
              </a:rPr>
              <a:t>Försämrad förmåga att processa inkommande information </a:t>
            </a:r>
          </a:p>
          <a:p>
            <a:endParaRPr lang="sv-SE">
              <a:latin typeface="Arial" charset="0"/>
            </a:endParaRPr>
          </a:p>
          <a:p>
            <a:r>
              <a:rPr lang="sv-SE">
                <a:latin typeface="Arial" charset="0"/>
              </a:rPr>
              <a:t>Försämrad hämning av pontina miktionscentrum</a:t>
            </a:r>
          </a:p>
        </p:txBody>
      </p:sp>
      <p:sp>
        <p:nvSpPr>
          <p:cNvPr id="51204"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45D77220-BAA3-E041-97E9-E6292C7EAA66}" type="slidenum">
              <a:rPr lang="sv-SE" sz="1400"/>
              <a:pPr eaLnBrk="1" hangingPunct="1"/>
              <a:t>19</a:t>
            </a:fld>
            <a:endParaRPr lang="sv-SE" sz="1400"/>
          </a:p>
        </p:txBody>
      </p:sp>
      <p:pic>
        <p:nvPicPr>
          <p:cNvPr id="5120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63713" y="1773238"/>
            <a:ext cx="2387600" cy="414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6" name="textruta 6"/>
          <p:cNvSpPr txBox="1">
            <a:spLocks noChangeArrowheads="1"/>
          </p:cNvSpPr>
          <p:nvPr/>
        </p:nvSpPr>
        <p:spPr bwMode="auto">
          <a:xfrm>
            <a:off x="539750" y="3844925"/>
            <a:ext cx="22320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r>
              <a:rPr lang="sv-SE" sz="1800"/>
              <a:t>Pontint miktionscentrum</a:t>
            </a:r>
          </a:p>
        </p:txBody>
      </p:sp>
      <p:sp>
        <p:nvSpPr>
          <p:cNvPr id="51207" name="textruta 7"/>
          <p:cNvSpPr txBox="1">
            <a:spLocks noChangeArrowheads="1"/>
          </p:cNvSpPr>
          <p:nvPr/>
        </p:nvSpPr>
        <p:spPr bwMode="auto">
          <a:xfrm>
            <a:off x="904875" y="1773238"/>
            <a:ext cx="41052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r>
              <a:rPr lang="sv-SE" sz="1800"/>
              <a:t>Frontallobskortex   Basala ganglier</a:t>
            </a:r>
          </a:p>
        </p:txBody>
      </p:sp>
      <p:sp>
        <p:nvSpPr>
          <p:cNvPr id="51208" name="textruta 8"/>
          <p:cNvSpPr txBox="1">
            <a:spLocks noChangeArrowheads="1"/>
          </p:cNvSpPr>
          <p:nvPr/>
        </p:nvSpPr>
        <p:spPr bwMode="auto">
          <a:xfrm>
            <a:off x="1258888" y="5157788"/>
            <a:ext cx="2227262"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r>
              <a:rPr lang="sv-SE" sz="1800"/>
              <a:t>Sakralt miktionscentrum</a:t>
            </a:r>
          </a:p>
          <a:p>
            <a:pPr eaLnBrk="1" hangingPunct="1"/>
            <a:endParaRPr lang="sv-SE"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5"/>
          <p:cNvSpPr>
            <a:spLocks noGrp="1"/>
          </p:cNvSpPr>
          <p:nvPr>
            <p:ph type="title"/>
          </p:nvPr>
        </p:nvSpPr>
        <p:spPr/>
        <p:txBody>
          <a:bodyPr/>
          <a:lstStyle/>
          <a:p>
            <a:r>
              <a:rPr lang="sv-SE" dirty="0">
                <a:latin typeface="Arial" charset="0"/>
              </a:rPr>
              <a:t>Evidensbaserade rekommendationer från 2011</a:t>
            </a:r>
          </a:p>
        </p:txBody>
      </p:sp>
      <p:pic>
        <p:nvPicPr>
          <p:cNvPr id="18434" name="Platshållare för innehåll 17" descr="information-fran-lakemedelsverket.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732240" y="1556792"/>
            <a:ext cx="1777678" cy="2256467"/>
          </a:xfrm>
        </p:spPr>
      </p:pic>
      <p:sp>
        <p:nvSpPr>
          <p:cNvPr id="18435" name="Platshållare för bildnumm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BFC04371-4B7C-8D4A-B120-2BCC64CD1A97}" type="slidenum">
              <a:rPr lang="sv-SE" sz="1400"/>
              <a:pPr eaLnBrk="1" hangingPunct="1"/>
              <a:t>2</a:t>
            </a:fld>
            <a:endParaRPr lang="sv-SE" sz="1400"/>
          </a:p>
        </p:txBody>
      </p:sp>
      <p:grpSp>
        <p:nvGrpSpPr>
          <p:cNvPr id="18436" name="Grupp 18"/>
          <p:cNvGrpSpPr>
            <a:grpSpLocks/>
          </p:cNvGrpSpPr>
          <p:nvPr/>
        </p:nvGrpSpPr>
        <p:grpSpPr bwMode="auto">
          <a:xfrm>
            <a:off x="0" y="1340768"/>
            <a:ext cx="4641850" cy="2160513"/>
            <a:chOff x="295335" y="-126236"/>
            <a:chExt cx="6318197" cy="2141426"/>
          </a:xfrm>
        </p:grpSpPr>
        <p:pic>
          <p:nvPicPr>
            <p:cNvPr id="1843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0800000" flipV="1">
              <a:off x="295335" y="-126236"/>
              <a:ext cx="6318197" cy="20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9" name="Rektangel 3"/>
            <p:cNvSpPr>
              <a:spLocks noChangeArrowheads="1"/>
            </p:cNvSpPr>
            <p:nvPr/>
          </p:nvSpPr>
          <p:spPr bwMode="auto">
            <a:xfrm>
              <a:off x="2160240" y="1071085"/>
              <a:ext cx="4427984" cy="944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sv-SE" sz="1600" b="1"/>
                <a:t>Indikation för operation vid</a:t>
              </a:r>
            </a:p>
            <a:p>
              <a:r>
                <a:rPr lang="sv-SE" sz="1600" b="1"/>
                <a:t>ansträngningsinkontinens hos kvinnor</a:t>
              </a:r>
              <a:endParaRPr lang="sv-SE" sz="1600"/>
            </a:p>
          </p:txBody>
        </p:sp>
        <p:sp>
          <p:nvSpPr>
            <p:cNvPr id="14" name="textruta 13"/>
            <p:cNvSpPr txBox="1"/>
            <p:nvPr/>
          </p:nvSpPr>
          <p:spPr>
            <a:xfrm>
              <a:off x="2758654" y="404749"/>
              <a:ext cx="2966786" cy="254364"/>
            </a:xfrm>
            <a:prstGeom prst="rect">
              <a:avLst/>
            </a:prstGeom>
            <a:noFill/>
          </p:spPr>
          <p:txBody>
            <a:bodyPr wrap="none">
              <a:spAutoFit/>
            </a:bodyPr>
            <a:lstStyle/>
            <a:p>
              <a:pPr>
                <a:defRPr/>
              </a:pPr>
              <a:r>
                <a:rPr lang="sv-SE" sz="1050" dirty="0">
                  <a:ea typeface="+mn-ea"/>
                  <a:cs typeface="+mn-cs"/>
                </a:rPr>
                <a:t>NATIONELLA MEDICINSKA  INDIKATIONER </a:t>
              </a:r>
            </a:p>
          </p:txBody>
        </p:sp>
      </p:grpSp>
      <p:sp>
        <p:nvSpPr>
          <p:cNvPr id="18437" name="textruta 13"/>
          <p:cNvSpPr txBox="1">
            <a:spLocks noChangeArrowheads="1"/>
          </p:cNvSpPr>
          <p:nvPr/>
        </p:nvSpPr>
        <p:spPr bwMode="auto">
          <a:xfrm>
            <a:off x="500063" y="2579688"/>
            <a:ext cx="1984375" cy="106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buFontTx/>
              <a:buChar char="•"/>
            </a:pPr>
            <a:r>
              <a:rPr lang="sv-SE" sz="1100" b="1"/>
              <a:t>Svenska Läkaresällskapet</a:t>
            </a:r>
          </a:p>
          <a:p>
            <a:pPr eaLnBrk="1" hangingPunct="1">
              <a:buFontTx/>
              <a:buChar char="•"/>
            </a:pPr>
            <a:r>
              <a:rPr lang="sv-SE" sz="1100" b="1"/>
              <a:t>SKL</a:t>
            </a:r>
          </a:p>
          <a:p>
            <a:pPr eaLnBrk="1" hangingPunct="1">
              <a:buFontTx/>
              <a:buChar char="•"/>
            </a:pPr>
            <a:r>
              <a:rPr lang="sv-SE" sz="1100" b="1"/>
              <a:t>Socialstyrelsen</a:t>
            </a:r>
          </a:p>
          <a:p>
            <a:pPr eaLnBrk="1" hangingPunct="1">
              <a:buFontTx/>
              <a:buChar char="•"/>
            </a:pPr>
            <a:r>
              <a:rPr lang="sv-SE" sz="1100" b="1"/>
              <a:t>SBU</a:t>
            </a:r>
          </a:p>
          <a:p>
            <a:pPr eaLnBrk="1" hangingPunct="1"/>
            <a:endParaRPr lang="sv-SE" sz="1000" b="1"/>
          </a:p>
        </p:txBody>
      </p:sp>
      <p:pic>
        <p:nvPicPr>
          <p:cNvPr id="2" name="Picture 1"/>
          <p:cNvPicPr>
            <a:picLocks noChangeAspect="1"/>
          </p:cNvPicPr>
          <p:nvPr/>
        </p:nvPicPr>
        <p:blipFill>
          <a:blip r:embed="rId5"/>
          <a:stretch>
            <a:fillRect/>
          </a:stretch>
        </p:blipFill>
        <p:spPr>
          <a:xfrm>
            <a:off x="467544" y="3717032"/>
            <a:ext cx="1539481" cy="2232248"/>
          </a:xfrm>
          <a:prstGeom prst="rect">
            <a:avLst/>
          </a:prstGeom>
        </p:spPr>
      </p:pic>
      <p:pic>
        <p:nvPicPr>
          <p:cNvPr id="3" name="Picture 2"/>
          <p:cNvPicPr>
            <a:picLocks noChangeAspect="1"/>
          </p:cNvPicPr>
          <p:nvPr/>
        </p:nvPicPr>
        <p:blipFill>
          <a:blip r:embed="rId6"/>
          <a:stretch>
            <a:fillRect/>
          </a:stretch>
        </p:blipFill>
        <p:spPr>
          <a:xfrm>
            <a:off x="3995936" y="2924944"/>
            <a:ext cx="2286000" cy="3556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ubrik 4"/>
          <p:cNvSpPr>
            <a:spLocks noGrp="1"/>
          </p:cNvSpPr>
          <p:nvPr>
            <p:ph type="title"/>
          </p:nvPr>
        </p:nvSpPr>
        <p:spPr/>
        <p:txBody>
          <a:bodyPr/>
          <a:lstStyle/>
          <a:p>
            <a:r>
              <a:rPr lang="sv-SE">
                <a:latin typeface="Arial" charset="0"/>
              </a:rPr>
              <a:t>Riskfaktorer för ansträngningsinkontinens </a:t>
            </a:r>
            <a:br>
              <a:rPr lang="sv-SE">
                <a:latin typeface="Arial" charset="0"/>
              </a:rPr>
            </a:br>
            <a:r>
              <a:rPr lang="sv-SE" sz="2000">
                <a:latin typeface="Arial" charset="0"/>
              </a:rPr>
              <a:t>(Reynolds et al 2011, Khullar et al 2013)</a:t>
            </a:r>
            <a:endParaRPr lang="sv-SE">
              <a:latin typeface="Arial" charset="0"/>
            </a:endParaRPr>
          </a:p>
        </p:txBody>
      </p:sp>
      <p:sp>
        <p:nvSpPr>
          <p:cNvPr id="52226" name="Platshållare för innehåll 5"/>
          <p:cNvSpPr>
            <a:spLocks noGrp="1"/>
          </p:cNvSpPr>
          <p:nvPr>
            <p:ph idx="1"/>
          </p:nvPr>
        </p:nvSpPr>
        <p:spPr>
          <a:xfrm>
            <a:off x="611188" y="1844675"/>
            <a:ext cx="8229600" cy="3921125"/>
          </a:xfrm>
        </p:spPr>
        <p:txBody>
          <a:bodyPr/>
          <a:lstStyle/>
          <a:p>
            <a:r>
              <a:rPr lang="sv-SE" sz="2400" dirty="0">
                <a:latin typeface="Arial" charset="0"/>
              </a:rPr>
              <a:t>Paritet</a:t>
            </a:r>
          </a:p>
          <a:p>
            <a:r>
              <a:rPr lang="sv-SE" sz="2400" dirty="0">
                <a:latin typeface="Arial" charset="0"/>
              </a:rPr>
              <a:t>Vaginal förlossning</a:t>
            </a:r>
          </a:p>
          <a:p>
            <a:pPr lvl="1"/>
            <a:r>
              <a:rPr lang="sv-SE" sz="2400" dirty="0">
                <a:latin typeface="Arial" charset="0"/>
              </a:rPr>
              <a:t>Risken ökar mest efter första förlossningen</a:t>
            </a:r>
          </a:p>
          <a:p>
            <a:pPr lvl="1"/>
            <a:r>
              <a:rPr lang="sv-SE" sz="2400" dirty="0">
                <a:latin typeface="Arial" charset="0"/>
              </a:rPr>
              <a:t>Ökad risk om övergående SUI under graviditet (40-59%) eller </a:t>
            </a:r>
            <a:r>
              <a:rPr lang="sv-SE" sz="2400" dirty="0" err="1">
                <a:latin typeface="Arial" charset="0"/>
              </a:rPr>
              <a:t>postpartum</a:t>
            </a:r>
            <a:r>
              <a:rPr lang="sv-SE" sz="2400" dirty="0">
                <a:latin typeface="Arial" charset="0"/>
              </a:rPr>
              <a:t> (15-30%)</a:t>
            </a:r>
          </a:p>
          <a:p>
            <a:r>
              <a:rPr lang="sv-SE" sz="2400" dirty="0">
                <a:latin typeface="Arial" charset="0"/>
              </a:rPr>
              <a:t>Ålder</a:t>
            </a:r>
          </a:p>
          <a:p>
            <a:r>
              <a:rPr lang="sv-SE" sz="2400" dirty="0">
                <a:latin typeface="Arial" charset="0"/>
              </a:rPr>
              <a:t>Fetma, diabetes</a:t>
            </a:r>
          </a:p>
          <a:p>
            <a:r>
              <a:rPr lang="sv-SE" sz="2400" dirty="0">
                <a:latin typeface="Arial" charset="0"/>
              </a:rPr>
              <a:t>Hereditet</a:t>
            </a:r>
          </a:p>
          <a:p>
            <a:r>
              <a:rPr lang="sv-SE" sz="2400" dirty="0">
                <a:latin typeface="Arial" charset="0"/>
              </a:rPr>
              <a:t>HRT</a:t>
            </a:r>
          </a:p>
          <a:p>
            <a:r>
              <a:rPr lang="sv-SE" sz="2400" dirty="0">
                <a:latin typeface="Arial" charset="0"/>
              </a:rPr>
              <a:t>Genomgången </a:t>
            </a:r>
            <a:r>
              <a:rPr lang="sv-SE" sz="2400" dirty="0" err="1">
                <a:latin typeface="Arial" charset="0"/>
              </a:rPr>
              <a:t>hysterektomi</a:t>
            </a:r>
            <a:r>
              <a:rPr lang="sv-SE" sz="2400" dirty="0">
                <a:latin typeface="Arial" charset="0"/>
              </a:rPr>
              <a:t>? </a:t>
            </a:r>
          </a:p>
        </p:txBody>
      </p:sp>
      <p:sp>
        <p:nvSpPr>
          <p:cNvPr id="52227"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endParaRPr lang="sv-SE"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ubrik 1"/>
          <p:cNvSpPr>
            <a:spLocks noGrp="1"/>
          </p:cNvSpPr>
          <p:nvPr>
            <p:ph type="title"/>
          </p:nvPr>
        </p:nvSpPr>
        <p:spPr/>
        <p:txBody>
          <a:bodyPr/>
          <a:lstStyle/>
          <a:p>
            <a:r>
              <a:rPr lang="sv-SE">
                <a:latin typeface="Arial" charset="0"/>
              </a:rPr>
              <a:t>Risker för bäckenbotten vid stigande antal förlossningar</a:t>
            </a:r>
          </a:p>
        </p:txBody>
      </p:sp>
      <p:sp>
        <p:nvSpPr>
          <p:cNvPr id="54275"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7D3EB192-E3A5-DE47-8335-35BD0A448052}" type="slidenum">
              <a:rPr lang="sv-SE" sz="1400"/>
              <a:pPr eaLnBrk="1" hangingPunct="1"/>
              <a:t>21</a:t>
            </a:fld>
            <a:endParaRPr lang="sv-SE" sz="1400"/>
          </a:p>
        </p:txBody>
      </p:sp>
      <p:sp>
        <p:nvSpPr>
          <p:cNvPr id="2" name="Content Placeholder 1"/>
          <p:cNvSpPr>
            <a:spLocks noGrp="1"/>
          </p:cNvSpPr>
          <p:nvPr>
            <p:ph idx="1"/>
          </p:nvPr>
        </p:nvSpPr>
        <p:spPr/>
        <p:txBody>
          <a:bodyPr/>
          <a:lstStyle/>
          <a:p>
            <a:endParaRPr lang="en-US"/>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4784"/>
            <a:ext cx="6624736" cy="522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ubrik 2"/>
          <p:cNvSpPr>
            <a:spLocks noGrp="1"/>
          </p:cNvSpPr>
          <p:nvPr>
            <p:ph type="title"/>
          </p:nvPr>
        </p:nvSpPr>
        <p:spPr/>
        <p:txBody>
          <a:bodyPr/>
          <a:lstStyle/>
          <a:p>
            <a:r>
              <a:rPr lang="sv-SE">
                <a:latin typeface="Arial" charset="0"/>
              </a:rPr>
              <a:t>Riskfaktorer för trängningsinkontinens</a:t>
            </a:r>
          </a:p>
        </p:txBody>
      </p:sp>
      <p:sp>
        <p:nvSpPr>
          <p:cNvPr id="56322" name="Platshållare för innehåll 3"/>
          <p:cNvSpPr>
            <a:spLocks noGrp="1"/>
          </p:cNvSpPr>
          <p:nvPr>
            <p:ph idx="1"/>
          </p:nvPr>
        </p:nvSpPr>
        <p:spPr>
          <a:xfrm>
            <a:off x="539750" y="1989138"/>
            <a:ext cx="8229600" cy="3921125"/>
          </a:xfrm>
        </p:spPr>
        <p:txBody>
          <a:bodyPr/>
          <a:lstStyle/>
          <a:p>
            <a:r>
              <a:rPr lang="sv-SE" sz="2400">
                <a:latin typeface="Arial" charset="0"/>
              </a:rPr>
              <a:t>Ålder</a:t>
            </a:r>
          </a:p>
          <a:p>
            <a:r>
              <a:rPr lang="sv-SE" sz="2400">
                <a:latin typeface="Arial" charset="0"/>
              </a:rPr>
              <a:t>Paritet</a:t>
            </a:r>
          </a:p>
          <a:p>
            <a:pPr lvl="1"/>
            <a:r>
              <a:rPr lang="sv-SE" sz="2000">
                <a:latin typeface="Arial" charset="0"/>
              </a:rPr>
              <a:t>Oavsett förlossningssätt </a:t>
            </a:r>
            <a:r>
              <a:rPr lang="sv-SE" sz="1200">
                <a:latin typeface="Arial" charset="0"/>
              </a:rPr>
              <a:t>(Gamble et al 2010)</a:t>
            </a:r>
            <a:endParaRPr lang="sv-SE" sz="2000">
              <a:latin typeface="Arial" charset="0"/>
            </a:endParaRPr>
          </a:p>
          <a:p>
            <a:pPr lvl="1"/>
            <a:r>
              <a:rPr lang="sv-SE" sz="2000">
                <a:latin typeface="Arial" charset="0"/>
              </a:rPr>
              <a:t>Kvarstår när justerat för SUI? </a:t>
            </a:r>
            <a:r>
              <a:rPr lang="sv-SE" sz="1200">
                <a:latin typeface="Arial" charset="0"/>
              </a:rPr>
              <a:t>(Hirsch et al 2010)</a:t>
            </a:r>
          </a:p>
          <a:p>
            <a:pPr lvl="1"/>
            <a:r>
              <a:rPr lang="sv-SE" sz="2000">
                <a:solidFill>
                  <a:srgbClr val="FF0000"/>
                </a:solidFill>
                <a:latin typeface="Arial" charset="0"/>
              </a:rPr>
              <a:t>Gyhagen et al 2013: </a:t>
            </a:r>
          </a:p>
          <a:p>
            <a:pPr lvl="2"/>
            <a:r>
              <a:rPr lang="sv-SE" sz="1800">
                <a:solidFill>
                  <a:srgbClr val="FF0000"/>
                </a:solidFill>
                <a:latin typeface="Arial" charset="0"/>
              </a:rPr>
              <a:t>Cohortstudie av 5236 1-para efter 20 år, VD vs CS: OR 1,45 SUI, 1,33 UUI och 1,37 MUI. Om justerat för ålder, BMI nu och barnvikt &gt; 4500 – OR1,42 SUI, 1,66 UUI och 1,46 MUI</a:t>
            </a:r>
          </a:p>
          <a:p>
            <a:r>
              <a:rPr lang="sv-SE" sz="2400">
                <a:latin typeface="Arial" charset="0"/>
              </a:rPr>
              <a:t>Fetma</a:t>
            </a:r>
          </a:p>
          <a:p>
            <a:r>
              <a:rPr lang="sv-SE" sz="2400">
                <a:latin typeface="Arial" charset="0"/>
              </a:rPr>
              <a:t>Neurologiska åkommor, hypertoni, enures i anamnesen, upprepade UVI:er </a:t>
            </a:r>
            <a:r>
              <a:rPr lang="sv-SE" sz="1200">
                <a:latin typeface="Arial" charset="0"/>
              </a:rPr>
              <a:t>(Khullar et al 2013)</a:t>
            </a:r>
            <a:r>
              <a:rPr lang="sv-SE" sz="2400">
                <a:latin typeface="Arial" charset="0"/>
              </a:rPr>
              <a:t> </a:t>
            </a:r>
          </a:p>
        </p:txBody>
      </p:sp>
      <p:sp>
        <p:nvSpPr>
          <p:cNvPr id="56323"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BACD1234-E0DB-0541-97AF-4A3273B513D0}" type="slidenum">
              <a:rPr lang="sv-SE" sz="1400"/>
              <a:pPr eaLnBrk="1" hangingPunct="1"/>
              <a:t>22</a:t>
            </a:fld>
            <a:endParaRPr lang="sv-SE"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ubrik 4"/>
          <p:cNvSpPr>
            <a:spLocks noGrp="1"/>
          </p:cNvSpPr>
          <p:nvPr>
            <p:ph type="title"/>
          </p:nvPr>
        </p:nvSpPr>
        <p:spPr/>
        <p:txBody>
          <a:bodyPr/>
          <a:lstStyle/>
          <a:p>
            <a:r>
              <a:rPr lang="sv-SE">
                <a:latin typeface="Arial" charset="0"/>
              </a:rPr>
              <a:t>Riskfaktorer för blandinkontinens</a:t>
            </a:r>
          </a:p>
        </p:txBody>
      </p:sp>
      <p:sp>
        <p:nvSpPr>
          <p:cNvPr id="58370" name="Platshållare för text 5"/>
          <p:cNvSpPr>
            <a:spLocks noGrp="1"/>
          </p:cNvSpPr>
          <p:nvPr>
            <p:ph type="body" idx="1"/>
          </p:nvPr>
        </p:nvSpPr>
        <p:spPr>
          <a:xfrm>
            <a:off x="457200" y="1535113"/>
            <a:ext cx="4040188" cy="639762"/>
          </a:xfrm>
        </p:spPr>
        <p:txBody>
          <a:bodyPr/>
          <a:lstStyle/>
          <a:p>
            <a:endParaRPr lang="en-US">
              <a:latin typeface="Arial" charset="0"/>
            </a:endParaRPr>
          </a:p>
        </p:txBody>
      </p:sp>
      <p:sp>
        <p:nvSpPr>
          <p:cNvPr id="58371" name="Platshållare för innehåll 6"/>
          <p:cNvSpPr>
            <a:spLocks noGrp="1"/>
          </p:cNvSpPr>
          <p:nvPr>
            <p:ph sz="half" idx="2"/>
          </p:nvPr>
        </p:nvSpPr>
        <p:spPr/>
        <p:txBody>
          <a:bodyPr/>
          <a:lstStyle/>
          <a:p>
            <a:r>
              <a:rPr lang="sv-SE">
                <a:latin typeface="Arial" charset="0"/>
              </a:rPr>
              <a:t>Ålder</a:t>
            </a:r>
          </a:p>
          <a:p>
            <a:r>
              <a:rPr lang="sv-SE">
                <a:latin typeface="Arial" charset="0"/>
              </a:rPr>
              <a:t>Paritet</a:t>
            </a:r>
          </a:p>
          <a:p>
            <a:r>
              <a:rPr lang="sv-SE">
                <a:latin typeface="Arial" charset="0"/>
              </a:rPr>
              <a:t>Fetma</a:t>
            </a:r>
          </a:p>
          <a:p>
            <a:pPr lvl="1"/>
            <a:r>
              <a:rPr lang="sv-SE" sz="1800">
                <a:latin typeface="Arial" charset="0"/>
              </a:rPr>
              <a:t>87% obesa UI och 31% MUI (SUI 27%, UUI 8%) (Khullar et al 2013: EpiLUTS)</a:t>
            </a:r>
          </a:p>
          <a:p>
            <a:r>
              <a:rPr lang="sv-SE">
                <a:latin typeface="Arial" charset="0"/>
              </a:rPr>
              <a:t>Diabetes</a:t>
            </a:r>
          </a:p>
          <a:p>
            <a:r>
              <a:rPr lang="sv-SE">
                <a:latin typeface="Arial" charset="0"/>
              </a:rPr>
              <a:t>Upprepade UVI:er</a:t>
            </a:r>
          </a:p>
        </p:txBody>
      </p:sp>
      <p:sp>
        <p:nvSpPr>
          <p:cNvPr id="58372" name="Platshållare för text 7"/>
          <p:cNvSpPr>
            <a:spLocks noGrp="1"/>
          </p:cNvSpPr>
          <p:nvPr>
            <p:ph type="body" sz="quarter" idx="3"/>
          </p:nvPr>
        </p:nvSpPr>
        <p:spPr>
          <a:xfrm>
            <a:off x="4645025" y="1535113"/>
            <a:ext cx="4041775" cy="639762"/>
          </a:xfrm>
        </p:spPr>
        <p:txBody>
          <a:bodyPr/>
          <a:lstStyle/>
          <a:p>
            <a:endParaRPr lang="en-US">
              <a:latin typeface="Arial" charset="0"/>
            </a:endParaRPr>
          </a:p>
        </p:txBody>
      </p:sp>
      <p:sp>
        <p:nvSpPr>
          <p:cNvPr id="58373" name="Platshållare för innehåll 8"/>
          <p:cNvSpPr>
            <a:spLocks noGrp="1"/>
          </p:cNvSpPr>
          <p:nvPr>
            <p:ph sz="quarter" idx="4"/>
          </p:nvPr>
        </p:nvSpPr>
        <p:spPr>
          <a:xfrm>
            <a:off x="4645025" y="2174875"/>
            <a:ext cx="4041775" cy="3951288"/>
          </a:xfrm>
        </p:spPr>
        <p:txBody>
          <a:bodyPr/>
          <a:lstStyle/>
          <a:p>
            <a:r>
              <a:rPr lang="sv-SE" sz="2800">
                <a:latin typeface="Arial" charset="0"/>
              </a:rPr>
              <a:t>Symtomatisk prolaps</a:t>
            </a:r>
          </a:p>
          <a:p>
            <a:pPr lvl="1"/>
            <a:r>
              <a:rPr lang="sv-SE">
                <a:latin typeface="Arial" charset="0"/>
              </a:rPr>
              <a:t>OR 3,36 (SUI 1,45, UUI 3,15) (Khullar et al 2013: EpiLUTS)</a:t>
            </a:r>
          </a:p>
          <a:p>
            <a:pPr lvl="1"/>
            <a:r>
              <a:rPr lang="sv-SE">
                <a:latin typeface="Arial" charset="0"/>
              </a:rPr>
              <a:t>OR 1,70 (SUI 0,54, UUI 1,15) (Gyhagen et al 2013: 5000 1-para 20 år efter partus)</a:t>
            </a:r>
          </a:p>
        </p:txBody>
      </p:sp>
      <p:sp>
        <p:nvSpPr>
          <p:cNvPr id="58374"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E6C518C6-BB8D-6747-87CC-EEAA731FB941}" type="slidenum">
              <a:rPr lang="sv-SE" sz="1400"/>
              <a:pPr eaLnBrk="1" hangingPunct="1"/>
              <a:t>23</a:t>
            </a:fld>
            <a:endParaRPr lang="sv-SE"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sv-SE">
                <a:latin typeface="Arial" charset="0"/>
              </a:rPr>
              <a:t>Klassisk utredning av inkontinens</a:t>
            </a:r>
            <a:br>
              <a:rPr lang="sv-SE">
                <a:latin typeface="Arial" charset="0"/>
              </a:rPr>
            </a:br>
            <a:r>
              <a:rPr lang="sv-SE" sz="3200">
                <a:latin typeface="Arial" charset="0"/>
              </a:rPr>
              <a:t>Differentialdiagnostik och ställningstagande till behandling</a:t>
            </a:r>
          </a:p>
        </p:txBody>
      </p:sp>
      <p:sp>
        <p:nvSpPr>
          <p:cNvPr id="60418" name="Rectangle 3"/>
          <p:cNvSpPr>
            <a:spLocks noGrp="1" noChangeArrowheads="1"/>
          </p:cNvSpPr>
          <p:nvPr>
            <p:ph sz="half" idx="1"/>
          </p:nvPr>
        </p:nvSpPr>
        <p:spPr>
          <a:xfrm>
            <a:off x="539750" y="2133600"/>
            <a:ext cx="4038600" cy="3921125"/>
          </a:xfrm>
        </p:spPr>
        <p:txBody>
          <a:bodyPr/>
          <a:lstStyle/>
          <a:p>
            <a:pPr eaLnBrk="1" hangingPunct="1"/>
            <a:r>
              <a:rPr lang="sv-SE">
                <a:latin typeface="Arial" charset="0"/>
              </a:rPr>
              <a:t>Anamnes</a:t>
            </a:r>
          </a:p>
          <a:p>
            <a:pPr eaLnBrk="1" hangingPunct="1"/>
            <a:r>
              <a:rPr lang="sv-SE">
                <a:latin typeface="Arial" charset="0"/>
              </a:rPr>
              <a:t>Gynekologiskt status</a:t>
            </a:r>
          </a:p>
          <a:p>
            <a:pPr eaLnBrk="1" hangingPunct="1"/>
            <a:r>
              <a:rPr lang="sv-SE">
                <a:latin typeface="Arial" charset="0"/>
              </a:rPr>
              <a:t>Vaginalt ultraljud</a:t>
            </a:r>
          </a:p>
          <a:p>
            <a:pPr eaLnBrk="1" hangingPunct="1"/>
            <a:r>
              <a:rPr lang="sv-SE">
                <a:latin typeface="Arial" charset="0"/>
              </a:rPr>
              <a:t>Miktionslista</a:t>
            </a:r>
          </a:p>
          <a:p>
            <a:pPr eaLnBrk="1" hangingPunct="1"/>
            <a:r>
              <a:rPr lang="sv-SE">
                <a:latin typeface="Arial" charset="0"/>
              </a:rPr>
              <a:t>Urinsticka</a:t>
            </a:r>
          </a:p>
        </p:txBody>
      </p:sp>
      <p:sp>
        <p:nvSpPr>
          <p:cNvPr id="60419" name="Platshållare för innehåll 4"/>
          <p:cNvSpPr>
            <a:spLocks noGrp="1"/>
          </p:cNvSpPr>
          <p:nvPr>
            <p:ph sz="half" idx="2"/>
          </p:nvPr>
        </p:nvSpPr>
        <p:spPr>
          <a:xfrm>
            <a:off x="4730750" y="2133600"/>
            <a:ext cx="4038600" cy="3921125"/>
          </a:xfrm>
        </p:spPr>
        <p:txBody>
          <a:bodyPr/>
          <a:lstStyle/>
          <a:p>
            <a:pPr eaLnBrk="1" hangingPunct="1"/>
            <a:r>
              <a:rPr lang="sv-SE">
                <a:latin typeface="Arial" charset="0"/>
              </a:rPr>
              <a:t>Provokationstest</a:t>
            </a:r>
          </a:p>
          <a:p>
            <a:pPr eaLnBrk="1" hangingPunct="1"/>
            <a:r>
              <a:rPr lang="sv-SE">
                <a:latin typeface="Arial" charset="0"/>
              </a:rPr>
              <a:t>Läckagemätningstest</a:t>
            </a:r>
          </a:p>
          <a:p>
            <a:pPr eaLnBrk="1" hangingPunct="1"/>
            <a:r>
              <a:rPr lang="sv-SE">
                <a:latin typeface="Arial" charset="0"/>
              </a:rPr>
              <a:t>Cystoskopi</a:t>
            </a:r>
          </a:p>
          <a:p>
            <a:pPr eaLnBrk="1" hangingPunct="1"/>
            <a:r>
              <a:rPr lang="sv-SE">
                <a:latin typeface="Arial" charset="0"/>
              </a:rPr>
              <a:t>Urodynamisk utredning</a:t>
            </a:r>
          </a:p>
        </p:txBody>
      </p:sp>
      <p:sp>
        <p:nvSpPr>
          <p:cNvPr id="60420" name="Platshållare för bild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E43E9BCF-B7AA-BE44-ADEB-63D8175C5884}" type="slidenum">
              <a:rPr lang="sv-SE" sz="1400"/>
              <a:pPr eaLnBrk="1" hangingPunct="1"/>
              <a:t>24</a:t>
            </a:fld>
            <a:endParaRPr lang="sv-SE" sz="1400"/>
          </a:p>
        </p:txBody>
      </p:sp>
      <p:sp>
        <p:nvSpPr>
          <p:cNvPr id="7" name="Rektangel 6"/>
          <p:cNvSpPr/>
          <p:nvPr/>
        </p:nvSpPr>
        <p:spPr>
          <a:xfrm rot="19054062">
            <a:off x="1417521" y="3752736"/>
            <a:ext cx="5840061" cy="923330"/>
          </a:xfrm>
          <a:prstGeom prst="rect">
            <a:avLst/>
          </a:prstGeom>
          <a:noFill/>
        </p:spPr>
        <p:txBody>
          <a:bodyPr wrap="none">
            <a:spAutoFit/>
          </a:bodyPr>
          <a:lstStyle/>
          <a:p>
            <a:pPr algn="ctr">
              <a:defRPr/>
            </a:pPr>
            <a:r>
              <a:rPr lang="sv-SE"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a typeface="+mn-ea"/>
                <a:cs typeface="+mn-cs"/>
              </a:rPr>
              <a:t>Måste allt göras?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sv-SE">
                <a:latin typeface="Arial" charset="0"/>
              </a:rPr>
              <a:t>Anamnes inkontinens</a:t>
            </a:r>
          </a:p>
        </p:txBody>
      </p:sp>
      <p:sp>
        <p:nvSpPr>
          <p:cNvPr id="62466" name="Rectangle 3"/>
          <p:cNvSpPr>
            <a:spLocks noGrp="1" noChangeArrowheads="1"/>
          </p:cNvSpPr>
          <p:nvPr>
            <p:ph idx="1"/>
          </p:nvPr>
        </p:nvSpPr>
        <p:spPr/>
        <p:txBody>
          <a:bodyPr/>
          <a:lstStyle/>
          <a:p>
            <a:pPr eaLnBrk="1" hangingPunct="1"/>
            <a:r>
              <a:rPr lang="sv-SE">
                <a:latin typeface="Arial" charset="0"/>
              </a:rPr>
              <a:t>Allmän</a:t>
            </a:r>
          </a:p>
          <a:p>
            <a:pPr lvl="1" eaLnBrk="1" hangingPunct="1"/>
            <a:r>
              <a:rPr lang="sv-SE">
                <a:latin typeface="Arial" charset="0"/>
              </a:rPr>
              <a:t>Sjukdomar och mediciner</a:t>
            </a:r>
          </a:p>
          <a:p>
            <a:pPr eaLnBrk="1" hangingPunct="1"/>
            <a:r>
              <a:rPr lang="sv-SE">
                <a:latin typeface="Arial" charset="0"/>
              </a:rPr>
              <a:t>Gynekologisk</a:t>
            </a:r>
          </a:p>
          <a:p>
            <a:pPr eaLnBrk="1" hangingPunct="1"/>
            <a:r>
              <a:rPr lang="sv-SE">
                <a:latin typeface="Arial" charset="0"/>
              </a:rPr>
              <a:t>Inkontinens</a:t>
            </a:r>
          </a:p>
          <a:p>
            <a:pPr lvl="1" eaLnBrk="1" hangingPunct="1"/>
            <a:r>
              <a:rPr lang="sv-SE" b="1">
                <a:latin typeface="Arial" charset="0"/>
              </a:rPr>
              <a:t>I vilka situationer uppstår läckage?</a:t>
            </a:r>
          </a:p>
          <a:p>
            <a:pPr lvl="1" eaLnBrk="1" hangingPunct="1"/>
            <a:r>
              <a:rPr lang="sv-SE">
                <a:latin typeface="Arial" charset="0"/>
              </a:rPr>
              <a:t>Frekvens, mängd, dygnsvariation, duration?</a:t>
            </a:r>
          </a:p>
          <a:p>
            <a:pPr lvl="1" eaLnBrk="1" hangingPunct="1"/>
            <a:r>
              <a:rPr lang="sv-SE">
                <a:latin typeface="Arial" charset="0"/>
              </a:rPr>
              <a:t>Miktionsbeteende</a:t>
            </a:r>
          </a:p>
          <a:p>
            <a:pPr lvl="1" eaLnBrk="1" hangingPunct="1"/>
            <a:r>
              <a:rPr lang="sv-SE">
                <a:latin typeface="Arial" charset="0"/>
              </a:rPr>
              <a:t>Autoanamnesformulär finns</a:t>
            </a:r>
          </a:p>
        </p:txBody>
      </p:sp>
      <p:sp>
        <p:nvSpPr>
          <p:cNvPr id="62467"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E9C3AE57-7FE3-2142-8B21-459AD99349E8}" type="slidenum">
              <a:rPr lang="sv-SE" sz="1400"/>
              <a:pPr eaLnBrk="1" hangingPunct="1"/>
              <a:t>25</a:t>
            </a:fld>
            <a:endParaRPr lang="sv-SE"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sv-SE">
                <a:latin typeface="Arial" charset="0"/>
              </a:rPr>
              <a:t>Status inkontinens</a:t>
            </a:r>
          </a:p>
        </p:txBody>
      </p:sp>
      <p:sp>
        <p:nvSpPr>
          <p:cNvPr id="64514" name="Rectangle 3"/>
          <p:cNvSpPr>
            <a:spLocks noGrp="1" noChangeArrowheads="1"/>
          </p:cNvSpPr>
          <p:nvPr>
            <p:ph idx="1"/>
          </p:nvPr>
        </p:nvSpPr>
        <p:spPr/>
        <p:txBody>
          <a:bodyPr/>
          <a:lstStyle/>
          <a:p>
            <a:pPr eaLnBrk="1" hangingPunct="1"/>
            <a:r>
              <a:rPr lang="sv-SE" dirty="0">
                <a:latin typeface="Arial" charset="0"/>
              </a:rPr>
              <a:t>Prolapsstatus vid krystning</a:t>
            </a:r>
          </a:p>
          <a:p>
            <a:pPr eaLnBrk="1" hangingPunct="1"/>
            <a:r>
              <a:rPr lang="sv-SE" dirty="0" err="1">
                <a:latin typeface="Arial" charset="0"/>
              </a:rPr>
              <a:t>Nedåtrotation</a:t>
            </a:r>
            <a:r>
              <a:rPr lang="sv-SE" dirty="0">
                <a:latin typeface="Arial" charset="0"/>
              </a:rPr>
              <a:t> av vaginas framvägg vid hostning, läckage?</a:t>
            </a:r>
          </a:p>
          <a:p>
            <a:pPr eaLnBrk="1" hangingPunct="1"/>
            <a:r>
              <a:rPr lang="sv-SE" dirty="0">
                <a:latin typeface="Arial" charset="0"/>
              </a:rPr>
              <a:t>Annan patologi; t.ex. vaginal atrofi, bäckentumör?</a:t>
            </a:r>
          </a:p>
          <a:p>
            <a:pPr eaLnBrk="1" hangingPunct="1"/>
            <a:r>
              <a:rPr lang="sv-SE" dirty="0" err="1">
                <a:latin typeface="Arial" charset="0"/>
              </a:rPr>
              <a:t>Knipfunktion</a:t>
            </a:r>
            <a:r>
              <a:rPr lang="sv-SE" dirty="0">
                <a:latin typeface="Arial" charset="0"/>
              </a:rPr>
              <a:t> </a:t>
            </a:r>
          </a:p>
        </p:txBody>
      </p:sp>
      <p:sp>
        <p:nvSpPr>
          <p:cNvPr id="64515"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535531DB-032B-1641-9FC7-433281BD84DF}" type="slidenum">
              <a:rPr lang="sv-SE" sz="1400"/>
              <a:pPr eaLnBrk="1" hangingPunct="1"/>
              <a:t>26</a:t>
            </a:fld>
            <a:endParaRPr lang="sv-SE" sz="1400"/>
          </a:p>
        </p:txBody>
      </p:sp>
      <p:pic>
        <p:nvPicPr>
          <p:cNvPr id="64516" name="Picture 5" descr="5489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188" y="4248150"/>
            <a:ext cx="438150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sv-SE">
                <a:latin typeface="Arial" charset="0"/>
              </a:rPr>
              <a:t>Vaginalt ultraljud inkontinens</a:t>
            </a:r>
          </a:p>
        </p:txBody>
      </p:sp>
      <p:sp>
        <p:nvSpPr>
          <p:cNvPr id="65538" name="Rectangle 3"/>
          <p:cNvSpPr>
            <a:spLocks noGrp="1" noChangeArrowheads="1"/>
          </p:cNvSpPr>
          <p:nvPr>
            <p:ph idx="1"/>
          </p:nvPr>
        </p:nvSpPr>
        <p:spPr>
          <a:xfrm>
            <a:off x="539750" y="2133600"/>
            <a:ext cx="5688013" cy="3921125"/>
          </a:xfrm>
        </p:spPr>
        <p:txBody>
          <a:bodyPr/>
          <a:lstStyle/>
          <a:p>
            <a:pPr eaLnBrk="1" hangingPunct="1"/>
            <a:r>
              <a:rPr lang="sv-SE">
                <a:latin typeface="Arial" charset="0"/>
              </a:rPr>
              <a:t>Expansivitet i lilla bäckenet?</a:t>
            </a:r>
          </a:p>
          <a:p>
            <a:pPr eaLnBrk="1" hangingPunct="1"/>
            <a:r>
              <a:rPr lang="sv-SE">
                <a:latin typeface="Arial" charset="0"/>
              </a:rPr>
              <a:t>Resturin</a:t>
            </a:r>
          </a:p>
          <a:p>
            <a:pPr eaLnBrk="1" hangingPunct="1"/>
            <a:r>
              <a:rPr lang="sv-SE">
                <a:latin typeface="Arial" charset="0"/>
              </a:rPr>
              <a:t>Om ej tillgängligt i öppenvården</a:t>
            </a:r>
          </a:p>
          <a:p>
            <a:pPr lvl="1" eaLnBrk="1" hangingPunct="1"/>
            <a:r>
              <a:rPr lang="sv-SE">
                <a:latin typeface="Arial" charset="0"/>
              </a:rPr>
              <a:t>Större expansiviter palperas</a:t>
            </a:r>
          </a:p>
          <a:p>
            <a:pPr lvl="1" eaLnBrk="1" hangingPunct="1"/>
            <a:r>
              <a:rPr lang="sv-SE">
                <a:latin typeface="Arial" charset="0"/>
              </a:rPr>
              <a:t>Resturin kan bedömas med tappning</a:t>
            </a:r>
          </a:p>
        </p:txBody>
      </p:sp>
      <p:sp>
        <p:nvSpPr>
          <p:cNvPr id="65539"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883EBDB1-697B-7E42-B618-ACFE0173928D}" type="slidenum">
              <a:rPr lang="sv-SE" sz="1400"/>
              <a:pPr eaLnBrk="1" hangingPunct="1"/>
              <a:t>27</a:t>
            </a:fld>
            <a:endParaRPr lang="sv-SE" sz="1400"/>
          </a:p>
        </p:txBody>
      </p:sp>
      <p:pic>
        <p:nvPicPr>
          <p:cNvPr id="65540" name="Picture 5" descr="Aloka%20ssd140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00192" y="1700808"/>
            <a:ext cx="2593975" cy="345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sv-SE">
                <a:latin typeface="Arial" charset="0"/>
              </a:rPr>
              <a:t>Miktionslista (Urinmätningslista)</a:t>
            </a:r>
          </a:p>
        </p:txBody>
      </p:sp>
      <p:sp>
        <p:nvSpPr>
          <p:cNvPr id="66562" name="Rectangle 3"/>
          <p:cNvSpPr>
            <a:spLocks noGrp="1" noChangeArrowheads="1"/>
          </p:cNvSpPr>
          <p:nvPr>
            <p:ph idx="1"/>
          </p:nvPr>
        </p:nvSpPr>
        <p:spPr>
          <a:xfrm>
            <a:off x="457200" y="1916113"/>
            <a:ext cx="8229600" cy="4210050"/>
          </a:xfrm>
        </p:spPr>
        <p:txBody>
          <a:bodyPr/>
          <a:lstStyle/>
          <a:p>
            <a:pPr eaLnBrk="1" hangingPunct="1"/>
            <a:r>
              <a:rPr lang="sv-SE">
                <a:latin typeface="Arial" charset="0"/>
              </a:rPr>
              <a:t>För att kartlägga läckage, miktions- och  eventuellt dryckesvanor helst under 2 </a:t>
            </a:r>
            <a:r>
              <a:rPr lang="ja-JP" altLang="sv-SE">
                <a:latin typeface="Arial" charset="0"/>
              </a:rPr>
              <a:t>”</a:t>
            </a:r>
            <a:r>
              <a:rPr lang="sv-SE" altLang="ja-JP">
                <a:latin typeface="Arial" charset="0"/>
              </a:rPr>
              <a:t>olika</a:t>
            </a:r>
            <a:r>
              <a:rPr lang="ja-JP" altLang="sv-SE">
                <a:latin typeface="Arial" charset="0"/>
              </a:rPr>
              <a:t>”</a:t>
            </a:r>
            <a:r>
              <a:rPr lang="sv-SE" altLang="ja-JP">
                <a:latin typeface="Arial" charset="0"/>
              </a:rPr>
              <a:t> dygn</a:t>
            </a:r>
          </a:p>
          <a:p>
            <a:pPr eaLnBrk="1" hangingPunct="1"/>
            <a:endParaRPr lang="sv-SE">
              <a:latin typeface="Arial" charset="0"/>
            </a:endParaRPr>
          </a:p>
        </p:txBody>
      </p:sp>
      <p:sp>
        <p:nvSpPr>
          <p:cNvPr id="66563"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EA5877B0-667E-E545-A87A-556682BB6609}" type="slidenum">
              <a:rPr lang="sv-SE" sz="1400"/>
              <a:pPr eaLnBrk="1" hangingPunct="1"/>
              <a:t>28</a:t>
            </a:fld>
            <a:endParaRPr lang="sv-SE" sz="1400"/>
          </a:p>
        </p:txBody>
      </p:sp>
      <p:pic>
        <p:nvPicPr>
          <p:cNvPr id="6656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71775" y="2924175"/>
            <a:ext cx="5329238" cy="37099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ubrik 1"/>
          <p:cNvSpPr>
            <a:spLocks noGrp="1"/>
          </p:cNvSpPr>
          <p:nvPr>
            <p:ph type="title"/>
          </p:nvPr>
        </p:nvSpPr>
        <p:spPr/>
        <p:txBody>
          <a:bodyPr/>
          <a:lstStyle/>
          <a:p>
            <a:r>
              <a:rPr lang="sv-SE">
                <a:latin typeface="Arial" charset="0"/>
              </a:rPr>
              <a:t>Miktionslista (Urinmätningslista)</a:t>
            </a:r>
          </a:p>
        </p:txBody>
      </p:sp>
      <p:sp>
        <p:nvSpPr>
          <p:cNvPr id="68610" name="Platshållare för innehåll 2"/>
          <p:cNvSpPr>
            <a:spLocks noGrp="1"/>
          </p:cNvSpPr>
          <p:nvPr>
            <p:ph idx="1"/>
          </p:nvPr>
        </p:nvSpPr>
        <p:spPr/>
        <p:txBody>
          <a:bodyPr/>
          <a:lstStyle/>
          <a:p>
            <a:pPr eaLnBrk="1" hangingPunct="1"/>
            <a:r>
              <a:rPr lang="sv-SE" sz="2400">
                <a:latin typeface="Arial" charset="0"/>
                <a:hlinkClick r:id="rId3"/>
              </a:rPr>
              <a:t>http://doktorerna.com/wp-content/uploads/miktionslista.pdf</a:t>
            </a:r>
            <a:r>
              <a:rPr lang="sv-SE" sz="2400">
                <a:latin typeface="Arial" charset="0"/>
              </a:rPr>
              <a:t> </a:t>
            </a:r>
          </a:p>
          <a:p>
            <a:pPr eaLnBrk="1" hangingPunct="1"/>
            <a:r>
              <a:rPr lang="sv-SE" sz="2400">
                <a:latin typeface="Arial" charset="0"/>
                <a:hlinkClick r:id="rId4"/>
              </a:rPr>
              <a:t>http://www.regionorebrolan.se/files-sv/uso/kliniker_enheter/kvinnokliniken/inkontinens/miktionslista.pdf</a:t>
            </a:r>
            <a:endParaRPr lang="sv-SE" sz="2400">
              <a:latin typeface="Arial" charset="0"/>
            </a:endParaRPr>
          </a:p>
          <a:p>
            <a:pPr eaLnBrk="1" hangingPunct="1"/>
            <a:r>
              <a:rPr lang="sv-SE" sz="2400">
                <a:latin typeface="Arial" charset="0"/>
                <a:hlinkClick r:id="rId5"/>
              </a:rPr>
              <a:t>http://www.janusinfo.se/Documents/Expertgruppsdokument/miktions_lista.pdf</a:t>
            </a:r>
            <a:endParaRPr lang="sv-SE" sz="2400">
              <a:latin typeface="Arial" charset="0"/>
            </a:endParaRPr>
          </a:p>
          <a:p>
            <a:endParaRPr lang="sv-SE">
              <a:latin typeface="Arial" charset="0"/>
            </a:endParaRPr>
          </a:p>
        </p:txBody>
      </p:sp>
      <p:sp>
        <p:nvSpPr>
          <p:cNvPr id="68611"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C8012E0C-EC2A-094D-BC60-EBF3A7B6A1B0}" type="slidenum">
              <a:rPr lang="sv-SE" sz="1400"/>
              <a:pPr eaLnBrk="1" hangingPunct="1"/>
              <a:t>29</a:t>
            </a:fld>
            <a:endParaRPr lang="sv-SE"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ubrik 1"/>
          <p:cNvSpPr>
            <a:spLocks noGrp="1"/>
          </p:cNvSpPr>
          <p:nvPr>
            <p:ph type="title"/>
          </p:nvPr>
        </p:nvSpPr>
        <p:spPr/>
        <p:txBody>
          <a:bodyPr/>
          <a:lstStyle/>
          <a:p>
            <a:pPr eaLnBrk="1" hangingPunct="1"/>
            <a:r>
              <a:rPr lang="sv-SE">
                <a:latin typeface="Arial" charset="0"/>
              </a:rPr>
              <a:t>Förekomst av frekvent inkontinens och symptomatiskt framfall bland 5489 kvinnor 30-79 år</a:t>
            </a:r>
          </a:p>
        </p:txBody>
      </p:sp>
      <p:sp>
        <p:nvSpPr>
          <p:cNvPr id="20482" name="Platshållare för bildnummer 1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1A0EDEF6-1275-F243-8825-33E255FBEF50}" type="slidenum">
              <a:rPr lang="sv-SE" sz="1400"/>
              <a:pPr eaLnBrk="1" hangingPunct="1"/>
              <a:t>3</a:t>
            </a:fld>
            <a:endParaRPr lang="sv-SE" sz="1400"/>
          </a:p>
        </p:txBody>
      </p:sp>
      <p:sp>
        <p:nvSpPr>
          <p:cNvPr id="20483" name="textruta 7"/>
          <p:cNvSpPr txBox="1">
            <a:spLocks noChangeArrowheads="1"/>
          </p:cNvSpPr>
          <p:nvPr/>
        </p:nvSpPr>
        <p:spPr bwMode="auto">
          <a:xfrm>
            <a:off x="684213" y="2420938"/>
            <a:ext cx="1585912"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spcBef>
                <a:spcPct val="0"/>
              </a:spcBef>
            </a:pPr>
            <a:r>
              <a:rPr lang="sv-SE" sz="1800">
                <a:solidFill>
                  <a:srgbClr val="002060"/>
                </a:solidFill>
                <a:latin typeface="Calibri" charset="0"/>
              </a:rPr>
              <a:t>Ansträngnings-</a:t>
            </a:r>
          </a:p>
          <a:p>
            <a:pPr eaLnBrk="1" hangingPunct="1">
              <a:spcBef>
                <a:spcPct val="0"/>
              </a:spcBef>
            </a:pPr>
            <a:r>
              <a:rPr lang="sv-SE" sz="1800">
                <a:solidFill>
                  <a:srgbClr val="002060"/>
                </a:solidFill>
                <a:latin typeface="Calibri" charset="0"/>
              </a:rPr>
              <a:t>Inkontinens</a:t>
            </a:r>
          </a:p>
          <a:p>
            <a:pPr eaLnBrk="1" hangingPunct="1">
              <a:spcBef>
                <a:spcPct val="0"/>
              </a:spcBef>
            </a:pPr>
            <a:r>
              <a:rPr lang="sv-SE" sz="1800">
                <a:latin typeface="Calibri" charset="0"/>
              </a:rPr>
              <a:t>n=484 (8,9 %)</a:t>
            </a:r>
          </a:p>
        </p:txBody>
      </p:sp>
      <p:sp>
        <p:nvSpPr>
          <p:cNvPr id="20484" name="textruta 8"/>
          <p:cNvSpPr txBox="1">
            <a:spLocks noChangeArrowheads="1"/>
          </p:cNvSpPr>
          <p:nvPr/>
        </p:nvSpPr>
        <p:spPr bwMode="auto">
          <a:xfrm>
            <a:off x="3132138" y="6165850"/>
            <a:ext cx="2286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spcBef>
                <a:spcPct val="0"/>
              </a:spcBef>
            </a:pPr>
            <a:r>
              <a:rPr lang="sv-SE" sz="1800">
                <a:solidFill>
                  <a:srgbClr val="FF0000"/>
                </a:solidFill>
                <a:latin typeface="Calibri" charset="0"/>
              </a:rPr>
              <a:t>Trängningsinkontinens</a:t>
            </a:r>
          </a:p>
          <a:p>
            <a:pPr eaLnBrk="1" hangingPunct="1">
              <a:spcBef>
                <a:spcPct val="0"/>
              </a:spcBef>
            </a:pPr>
            <a:r>
              <a:rPr lang="sv-SE" sz="1800">
                <a:latin typeface="Calibri" charset="0"/>
              </a:rPr>
              <a:t>n=320 (5,9%)</a:t>
            </a:r>
          </a:p>
        </p:txBody>
      </p:sp>
      <p:sp>
        <p:nvSpPr>
          <p:cNvPr id="20485" name="textruta 9"/>
          <p:cNvSpPr txBox="1">
            <a:spLocks noChangeArrowheads="1"/>
          </p:cNvSpPr>
          <p:nvPr/>
        </p:nvSpPr>
        <p:spPr bwMode="auto">
          <a:xfrm>
            <a:off x="7164388" y="3284538"/>
            <a:ext cx="1585912"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spcBef>
                <a:spcPct val="0"/>
              </a:spcBef>
            </a:pPr>
            <a:r>
              <a:rPr lang="sv-SE" sz="1800">
                <a:solidFill>
                  <a:srgbClr val="00B050"/>
                </a:solidFill>
                <a:latin typeface="Calibri" charset="0"/>
              </a:rPr>
              <a:t>Symptomatiskt</a:t>
            </a:r>
          </a:p>
          <a:p>
            <a:pPr eaLnBrk="1" hangingPunct="1">
              <a:spcBef>
                <a:spcPct val="0"/>
              </a:spcBef>
            </a:pPr>
            <a:r>
              <a:rPr lang="sv-SE" sz="1800">
                <a:solidFill>
                  <a:srgbClr val="00B050"/>
                </a:solidFill>
                <a:latin typeface="Calibri" charset="0"/>
              </a:rPr>
              <a:t> framfall</a:t>
            </a:r>
          </a:p>
          <a:p>
            <a:pPr eaLnBrk="1" hangingPunct="1">
              <a:spcBef>
                <a:spcPct val="0"/>
              </a:spcBef>
            </a:pPr>
            <a:r>
              <a:rPr lang="sv-SE" sz="1800">
                <a:latin typeface="Calibri" charset="0"/>
              </a:rPr>
              <a:t>n=454 (8,3%)</a:t>
            </a:r>
          </a:p>
        </p:txBody>
      </p:sp>
      <p:sp>
        <p:nvSpPr>
          <p:cNvPr id="20486" name="textruta 10"/>
          <p:cNvSpPr txBox="1">
            <a:spLocks noChangeArrowheads="1"/>
          </p:cNvSpPr>
          <p:nvPr/>
        </p:nvSpPr>
        <p:spPr bwMode="auto">
          <a:xfrm>
            <a:off x="6875463" y="2060575"/>
            <a:ext cx="21494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spcBef>
                <a:spcPct val="0"/>
              </a:spcBef>
            </a:pPr>
            <a:r>
              <a:rPr lang="sv-SE" sz="1800" i="1">
                <a:latin typeface="Calibri" charset="0"/>
              </a:rPr>
              <a:t>Tegerstedt et al 2005</a:t>
            </a:r>
          </a:p>
        </p:txBody>
      </p:sp>
      <p:grpSp>
        <p:nvGrpSpPr>
          <p:cNvPr id="20487" name="Grupp 19"/>
          <p:cNvGrpSpPr>
            <a:grpSpLocks/>
          </p:cNvGrpSpPr>
          <p:nvPr/>
        </p:nvGrpSpPr>
        <p:grpSpPr bwMode="auto">
          <a:xfrm>
            <a:off x="2124075" y="2492375"/>
            <a:ext cx="5040313" cy="3313113"/>
            <a:chOff x="2123728" y="2492896"/>
            <a:chExt cx="5040560" cy="3312368"/>
          </a:xfrm>
        </p:grpSpPr>
        <p:sp>
          <p:nvSpPr>
            <p:cNvPr id="4" name="Ellips 3"/>
            <p:cNvSpPr/>
            <p:nvPr/>
          </p:nvSpPr>
          <p:spPr>
            <a:xfrm>
              <a:off x="2123728" y="2492896"/>
              <a:ext cx="3302162" cy="25918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5" name="Ellips 4"/>
            <p:cNvSpPr/>
            <p:nvPr/>
          </p:nvSpPr>
          <p:spPr>
            <a:xfrm>
              <a:off x="2439656" y="3789592"/>
              <a:ext cx="2779848" cy="2015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6" name="Ellips 5"/>
            <p:cNvSpPr/>
            <p:nvPr/>
          </p:nvSpPr>
          <p:spPr>
            <a:xfrm>
              <a:off x="4209805" y="2972213"/>
              <a:ext cx="2954483" cy="24013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20491" name="textruta 11"/>
            <p:cNvSpPr txBox="1">
              <a:spLocks noChangeArrowheads="1"/>
            </p:cNvSpPr>
            <p:nvPr/>
          </p:nvSpPr>
          <p:spPr bwMode="auto">
            <a:xfrm>
              <a:off x="2987824" y="3068960"/>
              <a:ext cx="535750" cy="369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spcBef>
                  <a:spcPct val="0"/>
                </a:spcBef>
              </a:pPr>
              <a:r>
                <a:rPr lang="sv-SE" sz="1800">
                  <a:latin typeface="Calibri" charset="0"/>
                </a:rPr>
                <a:t>243</a:t>
              </a:r>
            </a:p>
          </p:txBody>
        </p:sp>
        <p:sp>
          <p:nvSpPr>
            <p:cNvPr id="20492" name="textruta 12"/>
            <p:cNvSpPr txBox="1">
              <a:spLocks noChangeArrowheads="1"/>
            </p:cNvSpPr>
            <p:nvPr/>
          </p:nvSpPr>
          <p:spPr bwMode="auto">
            <a:xfrm>
              <a:off x="3347864" y="4509120"/>
              <a:ext cx="535750" cy="369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spcBef>
                  <a:spcPct val="0"/>
                </a:spcBef>
              </a:pPr>
              <a:r>
                <a:rPr lang="sv-SE" sz="1800">
                  <a:latin typeface="Calibri" charset="0"/>
                </a:rPr>
                <a:t>111</a:t>
              </a:r>
            </a:p>
          </p:txBody>
        </p:sp>
        <p:sp>
          <p:nvSpPr>
            <p:cNvPr id="20493" name="textruta 13"/>
            <p:cNvSpPr txBox="1">
              <a:spLocks noChangeArrowheads="1"/>
            </p:cNvSpPr>
            <p:nvPr/>
          </p:nvSpPr>
          <p:spPr bwMode="auto">
            <a:xfrm>
              <a:off x="3707904" y="5229200"/>
              <a:ext cx="535750" cy="369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spcBef>
                  <a:spcPct val="0"/>
                </a:spcBef>
              </a:pPr>
              <a:r>
                <a:rPr lang="sv-SE" sz="1800">
                  <a:latin typeface="Calibri" charset="0"/>
                </a:rPr>
                <a:t>107</a:t>
              </a:r>
            </a:p>
          </p:txBody>
        </p:sp>
        <p:sp>
          <p:nvSpPr>
            <p:cNvPr id="20494" name="textruta 14"/>
            <p:cNvSpPr txBox="1">
              <a:spLocks noChangeArrowheads="1"/>
            </p:cNvSpPr>
            <p:nvPr/>
          </p:nvSpPr>
          <p:spPr bwMode="auto">
            <a:xfrm>
              <a:off x="4788024" y="4797153"/>
              <a:ext cx="418725" cy="369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spcBef>
                  <a:spcPct val="0"/>
                </a:spcBef>
              </a:pPr>
              <a:r>
                <a:rPr lang="sv-SE" sz="1800">
                  <a:latin typeface="Calibri" charset="0"/>
                </a:rPr>
                <a:t>40</a:t>
              </a:r>
            </a:p>
          </p:txBody>
        </p:sp>
        <p:sp>
          <p:nvSpPr>
            <p:cNvPr id="20495" name="textruta 16"/>
            <p:cNvSpPr txBox="1">
              <a:spLocks noChangeArrowheads="1"/>
            </p:cNvSpPr>
            <p:nvPr/>
          </p:nvSpPr>
          <p:spPr bwMode="auto">
            <a:xfrm>
              <a:off x="4283968" y="4293096"/>
              <a:ext cx="418725" cy="369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spcBef>
                  <a:spcPct val="0"/>
                </a:spcBef>
              </a:pPr>
              <a:r>
                <a:rPr lang="sv-SE" sz="1800">
                  <a:latin typeface="Calibri" charset="0"/>
                </a:rPr>
                <a:t>62</a:t>
              </a:r>
            </a:p>
          </p:txBody>
        </p:sp>
        <p:sp>
          <p:nvSpPr>
            <p:cNvPr id="20496" name="textruta 17"/>
            <p:cNvSpPr txBox="1">
              <a:spLocks noChangeArrowheads="1"/>
            </p:cNvSpPr>
            <p:nvPr/>
          </p:nvSpPr>
          <p:spPr bwMode="auto">
            <a:xfrm>
              <a:off x="4572000" y="3573016"/>
              <a:ext cx="418725" cy="369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spcBef>
                  <a:spcPct val="0"/>
                </a:spcBef>
              </a:pPr>
              <a:r>
                <a:rPr lang="sv-SE" sz="1800">
                  <a:latin typeface="Calibri" charset="0"/>
                </a:rPr>
                <a:t>68</a:t>
              </a:r>
            </a:p>
          </p:txBody>
        </p:sp>
        <p:sp>
          <p:nvSpPr>
            <p:cNvPr id="20497" name="textruta 18"/>
            <p:cNvSpPr txBox="1">
              <a:spLocks noChangeArrowheads="1"/>
            </p:cNvSpPr>
            <p:nvPr/>
          </p:nvSpPr>
          <p:spPr bwMode="auto">
            <a:xfrm>
              <a:off x="5796136" y="4221088"/>
              <a:ext cx="535750" cy="369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spcBef>
                  <a:spcPct val="0"/>
                </a:spcBef>
              </a:pPr>
              <a:r>
                <a:rPr lang="sv-SE" sz="1800">
                  <a:latin typeface="Calibri" charset="0"/>
                </a:rPr>
                <a:t>284</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ubrik 1"/>
          <p:cNvSpPr>
            <a:spLocks noGrp="1"/>
          </p:cNvSpPr>
          <p:nvPr>
            <p:ph type="title"/>
          </p:nvPr>
        </p:nvSpPr>
        <p:spPr/>
        <p:txBody>
          <a:bodyPr/>
          <a:lstStyle/>
          <a:p>
            <a:r>
              <a:rPr lang="sv-SE">
                <a:latin typeface="Arial" charset="0"/>
              </a:rPr>
              <a:t>Urinsticka</a:t>
            </a:r>
          </a:p>
        </p:txBody>
      </p:sp>
      <p:pic>
        <p:nvPicPr>
          <p:cNvPr id="69634" name="Platshållare för innehåll 3" descr="72890.jpg"/>
          <p:cNvPicPr>
            <a:picLocks noGrp="1" noChangeAspect="1"/>
          </p:cNvPicPr>
          <p:nvPr>
            <p:ph sz="half" idx="1"/>
          </p:nvPr>
        </p:nvPicPr>
        <p:blipFill>
          <a:blip r:embed="rId2">
            <a:extLst>
              <a:ext uri="{28A0092B-C50C-407E-A947-70E740481C1C}">
                <a14:useLocalDpi xmlns:a14="http://schemas.microsoft.com/office/drawing/2010/main" val="0"/>
              </a:ext>
            </a:extLst>
          </a:blip>
          <a:srcRect t="20872" b="20872"/>
          <a:stretch>
            <a:fillRect/>
          </a:stretch>
        </p:blipFill>
        <p:spPr>
          <a:xfrm>
            <a:off x="539750" y="2133600"/>
            <a:ext cx="4038600" cy="3921125"/>
          </a:xfrm>
        </p:spPr>
      </p:pic>
      <p:sp>
        <p:nvSpPr>
          <p:cNvPr id="69635" name="Platshållare för innehåll 4"/>
          <p:cNvSpPr>
            <a:spLocks noGrp="1"/>
          </p:cNvSpPr>
          <p:nvPr>
            <p:ph sz="half" idx="2"/>
          </p:nvPr>
        </p:nvSpPr>
        <p:spPr>
          <a:xfrm>
            <a:off x="4730750" y="2133600"/>
            <a:ext cx="4038600" cy="3921125"/>
          </a:xfrm>
        </p:spPr>
        <p:txBody>
          <a:bodyPr/>
          <a:lstStyle/>
          <a:p>
            <a:r>
              <a:rPr lang="sv-SE">
                <a:latin typeface="Arial" charset="0"/>
              </a:rPr>
              <a:t>Vid</a:t>
            </a:r>
          </a:p>
          <a:p>
            <a:pPr lvl="1"/>
            <a:r>
              <a:rPr lang="sv-SE">
                <a:latin typeface="Arial" charset="0"/>
              </a:rPr>
              <a:t> ÖAB, MUI</a:t>
            </a:r>
          </a:p>
          <a:p>
            <a:pPr lvl="1"/>
            <a:r>
              <a:rPr lang="sv-SE">
                <a:latin typeface="Arial" charset="0"/>
              </a:rPr>
              <a:t>UVI symtom</a:t>
            </a:r>
          </a:p>
        </p:txBody>
      </p:sp>
      <p:sp>
        <p:nvSpPr>
          <p:cNvPr id="69636"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DCED1184-AE7A-7942-A472-020596F9FACC}" type="slidenum">
              <a:rPr lang="sv-SE" sz="1400"/>
              <a:pPr eaLnBrk="1" hangingPunct="1"/>
              <a:t>30</a:t>
            </a:fld>
            <a:endParaRPr lang="sv-SE"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sv-SE">
                <a:latin typeface="Arial" charset="0"/>
              </a:rPr>
              <a:t>Provokationstest</a:t>
            </a:r>
          </a:p>
        </p:txBody>
      </p:sp>
      <p:sp>
        <p:nvSpPr>
          <p:cNvPr id="70658" name="Rectangle 3"/>
          <p:cNvSpPr>
            <a:spLocks noGrp="1" noChangeArrowheads="1"/>
          </p:cNvSpPr>
          <p:nvPr>
            <p:ph idx="1"/>
          </p:nvPr>
        </p:nvSpPr>
        <p:spPr>
          <a:xfrm>
            <a:off x="539750" y="1916113"/>
            <a:ext cx="8229600" cy="3921125"/>
          </a:xfrm>
        </p:spPr>
        <p:txBody>
          <a:bodyPr/>
          <a:lstStyle/>
          <a:p>
            <a:pPr eaLnBrk="1" hangingPunct="1"/>
            <a:r>
              <a:rPr lang="sv-SE">
                <a:latin typeface="Arial" charset="0"/>
              </a:rPr>
              <a:t>För att visualisera ansträngningsinkontinens</a:t>
            </a:r>
          </a:p>
          <a:p>
            <a:pPr lvl="1" eaLnBrk="1" hangingPunct="1"/>
            <a:r>
              <a:rPr lang="sv-SE">
                <a:latin typeface="Arial" charset="0"/>
              </a:rPr>
              <a:t>Full blåsa vid undersökning eller fylld med c:a 300 ml</a:t>
            </a:r>
          </a:p>
          <a:p>
            <a:pPr lvl="1" eaLnBrk="1" hangingPunct="1"/>
            <a:r>
              <a:rPr lang="sv-SE">
                <a:latin typeface="Arial" charset="0"/>
              </a:rPr>
              <a:t>Pat ombeds hosta, hosta i stående eller hoppa och läckage noteras</a:t>
            </a:r>
          </a:p>
          <a:p>
            <a:pPr eaLnBrk="1" hangingPunct="1"/>
            <a:r>
              <a:rPr lang="sv-SE">
                <a:latin typeface="Arial" charset="0"/>
              </a:rPr>
              <a:t> Tjänar objektifiering av läckaget något syfte?</a:t>
            </a:r>
          </a:p>
          <a:p>
            <a:pPr lvl="1" eaLnBrk="1" hangingPunct="1"/>
            <a:r>
              <a:rPr lang="sv-SE">
                <a:latin typeface="Arial" charset="0"/>
              </a:rPr>
              <a:t>Anamnes anger symtom</a:t>
            </a:r>
          </a:p>
          <a:p>
            <a:pPr lvl="1" eaLnBrk="1" hangingPunct="1"/>
            <a:r>
              <a:rPr lang="sv-SE">
                <a:latin typeface="Arial" charset="0"/>
              </a:rPr>
              <a:t>Olika personer beväras olika mycket och lever med olika aktivitetsnivå fysiskt.</a:t>
            </a:r>
          </a:p>
          <a:p>
            <a:pPr lvl="1" eaLnBrk="1" hangingPunct="1"/>
            <a:endParaRPr lang="sv-SE">
              <a:latin typeface="Arial" charset="0"/>
            </a:endParaRPr>
          </a:p>
          <a:p>
            <a:pPr eaLnBrk="1" hangingPunct="1"/>
            <a:endParaRPr lang="sv-SE">
              <a:latin typeface="Arial" charset="0"/>
            </a:endParaRPr>
          </a:p>
        </p:txBody>
      </p:sp>
      <p:sp>
        <p:nvSpPr>
          <p:cNvPr id="70659"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B4272F3F-4F5F-B84D-A998-D6D38F1F134C}" type="slidenum">
              <a:rPr lang="sv-SE" sz="1400"/>
              <a:pPr eaLnBrk="1" hangingPunct="1"/>
              <a:t>31</a:t>
            </a:fld>
            <a:endParaRPr lang="sv-SE" sz="1400"/>
          </a:p>
        </p:txBody>
      </p:sp>
      <p:pic>
        <p:nvPicPr>
          <p:cNvPr id="70660" name="Picture 5" descr="j03097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04163" y="3141663"/>
            <a:ext cx="62865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sv-SE">
                <a:latin typeface="Arial" charset="0"/>
              </a:rPr>
              <a:t>Läckagemätningstest eller pad-test</a:t>
            </a:r>
          </a:p>
        </p:txBody>
      </p:sp>
      <p:sp>
        <p:nvSpPr>
          <p:cNvPr id="72706" name="Rectangle 3"/>
          <p:cNvSpPr>
            <a:spLocks noGrp="1" noChangeArrowheads="1"/>
          </p:cNvSpPr>
          <p:nvPr>
            <p:ph idx="1"/>
          </p:nvPr>
        </p:nvSpPr>
        <p:spPr>
          <a:xfrm>
            <a:off x="457200" y="2105025"/>
            <a:ext cx="5554663" cy="3987800"/>
          </a:xfrm>
        </p:spPr>
        <p:txBody>
          <a:bodyPr/>
          <a:lstStyle/>
          <a:p>
            <a:pPr eaLnBrk="1" hangingPunct="1"/>
            <a:r>
              <a:rPr lang="sv-SE">
                <a:latin typeface="Arial" charset="0"/>
              </a:rPr>
              <a:t>För att kvantifiera läckage</a:t>
            </a:r>
          </a:p>
          <a:p>
            <a:pPr eaLnBrk="1" hangingPunct="1"/>
            <a:r>
              <a:rPr lang="sv-SE">
                <a:latin typeface="Arial" charset="0"/>
              </a:rPr>
              <a:t>Väga skydd före och efter användning</a:t>
            </a:r>
          </a:p>
          <a:p>
            <a:pPr eaLnBrk="1" hangingPunct="1"/>
            <a:r>
              <a:rPr lang="sv-SE">
                <a:latin typeface="Arial" charset="0"/>
              </a:rPr>
              <a:t>Främst för utprovning av inkontinensskydd.</a:t>
            </a:r>
          </a:p>
          <a:p>
            <a:pPr eaLnBrk="1" hangingPunct="1"/>
            <a:r>
              <a:rPr lang="sv-SE">
                <a:latin typeface="Arial" charset="0"/>
              </a:rPr>
              <a:t>Kvantifiering ingen betydelse för behandlingsresultat</a:t>
            </a:r>
          </a:p>
        </p:txBody>
      </p:sp>
      <p:sp>
        <p:nvSpPr>
          <p:cNvPr id="72707"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6C3435A9-4536-9B43-923E-A049BECF4E15}" type="slidenum">
              <a:rPr lang="sv-SE" sz="1400"/>
              <a:pPr eaLnBrk="1" hangingPunct="1"/>
              <a:t>32</a:t>
            </a:fld>
            <a:endParaRPr lang="sv-SE" sz="1400"/>
          </a:p>
        </p:txBody>
      </p:sp>
      <p:pic>
        <p:nvPicPr>
          <p:cNvPr id="72708" name="Picture 5" descr="Se hela bild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2319338"/>
            <a:ext cx="1368425"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sv-SE">
                <a:latin typeface="Arial" charset="0"/>
              </a:rPr>
              <a:t>Urodynamisk undersökning</a:t>
            </a:r>
          </a:p>
        </p:txBody>
      </p:sp>
      <p:sp>
        <p:nvSpPr>
          <p:cNvPr id="74754" name="Rectangle 3"/>
          <p:cNvSpPr>
            <a:spLocks noGrp="1" noChangeArrowheads="1"/>
          </p:cNvSpPr>
          <p:nvPr>
            <p:ph idx="1"/>
          </p:nvPr>
        </p:nvSpPr>
        <p:spPr>
          <a:xfrm>
            <a:off x="539750" y="2133600"/>
            <a:ext cx="5554663" cy="3921125"/>
          </a:xfrm>
        </p:spPr>
        <p:txBody>
          <a:bodyPr/>
          <a:lstStyle/>
          <a:p>
            <a:pPr>
              <a:lnSpc>
                <a:spcPct val="90000"/>
              </a:lnSpc>
            </a:pPr>
            <a:r>
              <a:rPr lang="sv-SE" sz="2000">
                <a:latin typeface="Arial" charset="0"/>
              </a:rPr>
              <a:t>För utvidgad differentialdiagnostik</a:t>
            </a:r>
          </a:p>
          <a:p>
            <a:pPr>
              <a:lnSpc>
                <a:spcPct val="90000"/>
              </a:lnSpc>
            </a:pPr>
            <a:r>
              <a:rPr lang="sv-SE" sz="2000">
                <a:latin typeface="Arial" charset="0"/>
              </a:rPr>
              <a:t>Mäter tryck i urinblåsan och urethra</a:t>
            </a:r>
          </a:p>
          <a:p>
            <a:pPr lvl="1">
              <a:lnSpc>
                <a:spcPct val="90000"/>
              </a:lnSpc>
            </a:pPr>
            <a:r>
              <a:rPr lang="sv-SE" sz="2000">
                <a:latin typeface="Arial" charset="0"/>
              </a:rPr>
              <a:t>Detrusorkontraktioner vid fyllnad vid detrusorinstabilitet</a:t>
            </a:r>
          </a:p>
          <a:p>
            <a:pPr lvl="1">
              <a:lnSpc>
                <a:spcPct val="90000"/>
              </a:lnSpc>
            </a:pPr>
            <a:r>
              <a:rPr lang="sv-SE" sz="2000">
                <a:latin typeface="Arial" charset="0"/>
              </a:rPr>
              <a:t>Lågt vilotryck i urethra vid ISD</a:t>
            </a:r>
          </a:p>
          <a:p>
            <a:pPr>
              <a:lnSpc>
                <a:spcPct val="90000"/>
              </a:lnSpc>
            </a:pPr>
            <a:r>
              <a:rPr lang="sv-SE" sz="2000">
                <a:latin typeface="Arial" charset="0"/>
              </a:rPr>
              <a:t>Mäter tryckförhållanden blåsa / urethra vid hosta</a:t>
            </a:r>
          </a:p>
          <a:p>
            <a:pPr lvl="1">
              <a:lnSpc>
                <a:spcPct val="90000"/>
              </a:lnSpc>
            </a:pPr>
            <a:r>
              <a:rPr lang="sv-SE" sz="2000">
                <a:latin typeface="Arial" charset="0"/>
              </a:rPr>
              <a:t>Negativt urethratryck vid ansträngningsinkontinens</a:t>
            </a:r>
          </a:p>
          <a:p>
            <a:pPr>
              <a:lnSpc>
                <a:spcPct val="90000"/>
              </a:lnSpc>
            </a:pPr>
            <a:r>
              <a:rPr lang="sv-SE" sz="2000">
                <a:latin typeface="Arial" charset="0"/>
              </a:rPr>
              <a:t>Mäter urinflöde</a:t>
            </a:r>
          </a:p>
          <a:p>
            <a:pPr lvl="1">
              <a:lnSpc>
                <a:spcPct val="90000"/>
              </a:lnSpc>
            </a:pPr>
            <a:r>
              <a:rPr lang="sv-SE" sz="2000">
                <a:latin typeface="Arial" charset="0"/>
              </a:rPr>
              <a:t>Blåstömningsförmåga tillsammans med residualurin</a:t>
            </a:r>
          </a:p>
        </p:txBody>
      </p:sp>
      <p:sp>
        <p:nvSpPr>
          <p:cNvPr id="74755"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296EFEB5-D15C-1B4E-A716-F831C9D062FB}" type="slidenum">
              <a:rPr lang="sv-SE" sz="1400"/>
              <a:pPr eaLnBrk="1" hangingPunct="1"/>
              <a:t>33</a:t>
            </a:fld>
            <a:endParaRPr lang="sv-SE" sz="1400"/>
          </a:p>
        </p:txBody>
      </p:sp>
      <p:pic>
        <p:nvPicPr>
          <p:cNvPr id="74756" name="Picture 4" descr="urodynam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1943100"/>
            <a:ext cx="1825625" cy="242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ubrik 1"/>
          <p:cNvSpPr>
            <a:spLocks noGrp="1"/>
          </p:cNvSpPr>
          <p:nvPr>
            <p:ph type="title"/>
          </p:nvPr>
        </p:nvSpPr>
        <p:spPr/>
        <p:txBody>
          <a:bodyPr/>
          <a:lstStyle/>
          <a:p>
            <a:r>
              <a:rPr lang="en-US">
                <a:latin typeface="Arial" charset="0"/>
              </a:rPr>
              <a:t>Urodynamisk undersökning</a:t>
            </a:r>
          </a:p>
        </p:txBody>
      </p:sp>
      <p:sp>
        <p:nvSpPr>
          <p:cNvPr id="76802" name="Platshållare för innehåll 2"/>
          <p:cNvSpPr>
            <a:spLocks noGrp="1"/>
          </p:cNvSpPr>
          <p:nvPr>
            <p:ph idx="1"/>
          </p:nvPr>
        </p:nvSpPr>
        <p:spPr/>
        <p:txBody>
          <a:bodyPr/>
          <a:lstStyle/>
          <a:p>
            <a:endParaRPr lang="en-US">
              <a:latin typeface="Arial" charset="0"/>
            </a:endParaRPr>
          </a:p>
        </p:txBody>
      </p:sp>
      <p:sp>
        <p:nvSpPr>
          <p:cNvPr id="76803"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B1777FF5-1FFB-CE41-AEA0-76067D0DFBAA}" type="slidenum">
              <a:rPr lang="sv-SE" sz="1400"/>
              <a:pPr eaLnBrk="1" hangingPunct="1"/>
              <a:t>34</a:t>
            </a:fld>
            <a:endParaRPr lang="sv-SE" sz="1400"/>
          </a:p>
        </p:txBody>
      </p:sp>
      <p:pic>
        <p:nvPicPr>
          <p:cNvPr id="768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28775"/>
            <a:ext cx="4864100" cy="4356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68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527300"/>
            <a:ext cx="3990975" cy="3619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ubrik 1"/>
          <p:cNvSpPr>
            <a:spLocks noGrp="1"/>
          </p:cNvSpPr>
          <p:nvPr>
            <p:ph type="title"/>
          </p:nvPr>
        </p:nvSpPr>
        <p:spPr/>
        <p:txBody>
          <a:bodyPr/>
          <a:lstStyle/>
          <a:p>
            <a:r>
              <a:rPr lang="sv-SE">
                <a:latin typeface="Arial" charset="0"/>
              </a:rPr>
              <a:t>Cystoskopi</a:t>
            </a:r>
          </a:p>
        </p:txBody>
      </p:sp>
      <p:sp>
        <p:nvSpPr>
          <p:cNvPr id="82946" name="Platshållare för innehåll 3"/>
          <p:cNvSpPr>
            <a:spLocks noGrp="1"/>
          </p:cNvSpPr>
          <p:nvPr>
            <p:ph sz="half" idx="1"/>
          </p:nvPr>
        </p:nvSpPr>
        <p:spPr>
          <a:xfrm>
            <a:off x="539750" y="2133600"/>
            <a:ext cx="4752975" cy="3921125"/>
          </a:xfrm>
        </p:spPr>
        <p:txBody>
          <a:bodyPr/>
          <a:lstStyle/>
          <a:p>
            <a:r>
              <a:rPr lang="sv-SE">
                <a:latin typeface="Arial" charset="0"/>
              </a:rPr>
              <a:t>Vid</a:t>
            </a:r>
          </a:p>
          <a:p>
            <a:pPr lvl="1"/>
            <a:r>
              <a:rPr lang="sv-SE">
                <a:latin typeface="Arial" charset="0"/>
              </a:rPr>
              <a:t>Snabbt debuterande OAB-symtom</a:t>
            </a:r>
          </a:p>
          <a:p>
            <a:pPr lvl="1"/>
            <a:r>
              <a:rPr lang="sv-SE">
                <a:latin typeface="Arial" charset="0"/>
              </a:rPr>
              <a:t>Upprepade urinvägsinfektioner</a:t>
            </a:r>
          </a:p>
          <a:p>
            <a:pPr lvl="1"/>
            <a:r>
              <a:rPr lang="sv-SE">
                <a:latin typeface="Arial" charset="0"/>
              </a:rPr>
              <a:t>Patologisk urinsticka utan UVI</a:t>
            </a:r>
          </a:p>
          <a:p>
            <a:pPr lvl="1"/>
            <a:r>
              <a:rPr lang="sv-SE">
                <a:latin typeface="Arial" charset="0"/>
              </a:rPr>
              <a:t>Makroskopisk hematuri</a:t>
            </a:r>
          </a:p>
          <a:p>
            <a:pPr lvl="1"/>
            <a:r>
              <a:rPr lang="sv-SE">
                <a:latin typeface="Arial" charset="0"/>
              </a:rPr>
              <a:t>Dysuri</a:t>
            </a:r>
          </a:p>
        </p:txBody>
      </p:sp>
      <p:pic>
        <p:nvPicPr>
          <p:cNvPr id="82947" name="Platshållare för innehåll 5" descr="imagesCAD8KX2N.jpg"/>
          <p:cNvPicPr>
            <a:picLocks noGrp="1" noChangeAspect="1"/>
          </p:cNvPicPr>
          <p:nvPr>
            <p:ph sz="half" idx="2"/>
          </p:nvPr>
        </p:nvPicPr>
        <p:blipFill>
          <a:blip r:embed="rId3">
            <a:extLst>
              <a:ext uri="{28A0092B-C50C-407E-A947-70E740481C1C}">
                <a14:useLocalDpi xmlns:a14="http://schemas.microsoft.com/office/drawing/2010/main" val="0"/>
              </a:ext>
            </a:extLst>
          </a:blip>
          <a:srcRect l="11610" r="11610"/>
          <a:stretch>
            <a:fillRect/>
          </a:stretch>
        </p:blipFill>
        <p:spPr>
          <a:xfrm>
            <a:off x="5220072" y="1452091"/>
            <a:ext cx="3667773" cy="3561085"/>
          </a:xfrm>
        </p:spPr>
      </p:pic>
      <p:sp>
        <p:nvSpPr>
          <p:cNvPr id="82948"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F4D11672-87DF-5941-A770-A9329E3B0AAD}" type="slidenum">
              <a:rPr lang="sv-SE" sz="1400"/>
              <a:pPr eaLnBrk="1" hangingPunct="1"/>
              <a:t>35</a:t>
            </a:fld>
            <a:endParaRPr lang="sv-SE"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sv-SE" sz="3600">
                <a:latin typeface="Arial" charset="0"/>
              </a:rPr>
              <a:t>Evidens för innehållet i utredning av ansträngningsinkontinens inför kirurgi</a:t>
            </a:r>
          </a:p>
        </p:txBody>
      </p:sp>
      <p:sp>
        <p:nvSpPr>
          <p:cNvPr id="84994" name="Rectangle 3"/>
          <p:cNvSpPr>
            <a:spLocks noGrp="1" noChangeArrowheads="1"/>
          </p:cNvSpPr>
          <p:nvPr>
            <p:ph idx="1"/>
          </p:nvPr>
        </p:nvSpPr>
        <p:spPr/>
        <p:txBody>
          <a:bodyPr/>
          <a:lstStyle/>
          <a:p>
            <a:pPr>
              <a:lnSpc>
                <a:spcPct val="90000"/>
              </a:lnSpc>
            </a:pPr>
            <a:r>
              <a:rPr lang="sv-SE" sz="2000">
                <a:latin typeface="Arial" charset="0"/>
              </a:rPr>
              <a:t>Ur Gynop registret- 4486 TVT eller TVT-O jan 2006-okt 2009 (</a:t>
            </a:r>
            <a:r>
              <a:rPr lang="sv-SE" sz="1600" i="1">
                <a:latin typeface="Arial" charset="0"/>
              </a:rPr>
              <a:t>Kjeldgaard, Ankardal Fornell)</a:t>
            </a:r>
            <a:r>
              <a:rPr lang="sv-SE" sz="2000">
                <a:latin typeface="Arial" charset="0"/>
              </a:rPr>
              <a:t>:</a:t>
            </a:r>
          </a:p>
          <a:p>
            <a:pPr lvl="1">
              <a:lnSpc>
                <a:spcPct val="90000"/>
              </a:lnSpc>
            </a:pPr>
            <a:r>
              <a:rPr lang="sv-SE" sz="2000" i="1">
                <a:latin typeface="Arial" charset="0"/>
              </a:rPr>
              <a:t>Mer postop nöjda och kontinenta pat som utretts med 1.miktionlista, 2.resturin och 3.provokations test</a:t>
            </a:r>
          </a:p>
          <a:p>
            <a:pPr lvl="2">
              <a:lnSpc>
                <a:spcPct val="90000"/>
              </a:lnSpc>
            </a:pPr>
            <a:r>
              <a:rPr lang="sv-SE" sz="1800" i="1">
                <a:latin typeface="Arial" charset="0"/>
              </a:rPr>
              <a:t>Screenar för överfyllnad (1), tömningssvårigheter (2)</a:t>
            </a:r>
          </a:p>
          <a:p>
            <a:pPr lvl="2">
              <a:lnSpc>
                <a:spcPct val="90000"/>
              </a:lnSpc>
            </a:pPr>
            <a:r>
              <a:rPr lang="sv-SE" sz="1800" i="1">
                <a:latin typeface="Arial" charset="0"/>
              </a:rPr>
              <a:t>Ingen evidens att undanhålla kirurgi om neg provokation vid entydig ansträngningsinkontinens</a:t>
            </a:r>
          </a:p>
          <a:p>
            <a:pPr lvl="2">
              <a:lnSpc>
                <a:spcPct val="90000"/>
              </a:lnSpc>
            </a:pPr>
            <a:r>
              <a:rPr lang="sv-SE" sz="1800" i="1">
                <a:latin typeface="Arial" charset="0"/>
              </a:rPr>
              <a:t> Pos provokation borgar ej för nöjd postop om blandinkontinens med dominerande trängningsbesvär</a:t>
            </a:r>
          </a:p>
          <a:p>
            <a:pPr lvl="1">
              <a:lnSpc>
                <a:spcPct val="90000"/>
              </a:lnSpc>
            </a:pPr>
            <a:r>
              <a:rPr lang="sv-SE" sz="2000" i="1">
                <a:latin typeface="Arial" charset="0"/>
              </a:rPr>
              <a:t>Läckagemätning ingen skillnad</a:t>
            </a:r>
          </a:p>
          <a:p>
            <a:pPr lvl="1">
              <a:lnSpc>
                <a:spcPct val="90000"/>
              </a:lnSpc>
            </a:pPr>
            <a:r>
              <a:rPr lang="sv-SE" sz="2000" i="1">
                <a:latin typeface="Arial" charset="0"/>
              </a:rPr>
              <a:t>Urodynamik minst nöjda</a:t>
            </a:r>
          </a:p>
          <a:p>
            <a:pPr lvl="2">
              <a:lnSpc>
                <a:spcPct val="90000"/>
              </a:lnSpc>
            </a:pPr>
            <a:r>
              <a:rPr lang="sv-SE" sz="1800" i="1">
                <a:latin typeface="Arial" charset="0"/>
              </a:rPr>
              <a:t>speglar komplicerad patientgrupp, rekommenderad användning:            </a:t>
            </a:r>
            <a:r>
              <a:rPr lang="sv-SE" sz="1800" i="1">
                <a:latin typeface="Arial" charset="0"/>
                <a:hlinkClick r:id="rId3"/>
              </a:rPr>
              <a:t>www.guideline.gov/content.aspx?id=13389</a:t>
            </a:r>
            <a:r>
              <a:rPr lang="sv-SE" sz="1800" i="1">
                <a:latin typeface="Arial" charset="0"/>
              </a:rPr>
              <a:t> </a:t>
            </a:r>
          </a:p>
          <a:p>
            <a:pPr lvl="1">
              <a:lnSpc>
                <a:spcPct val="90000"/>
              </a:lnSpc>
            </a:pPr>
            <a:endParaRPr lang="sv-SE" sz="2000" i="1">
              <a:latin typeface="Arial" charset="0"/>
            </a:endParaRPr>
          </a:p>
        </p:txBody>
      </p:sp>
      <p:sp>
        <p:nvSpPr>
          <p:cNvPr id="84995"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C90FD3C5-273F-2C42-923C-19818A9AA27C}" type="slidenum">
              <a:rPr lang="sv-SE" sz="1400"/>
              <a:pPr eaLnBrk="1" hangingPunct="1"/>
              <a:t>36</a:t>
            </a:fld>
            <a:endParaRPr lang="sv-SE"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ja-JP" altLang="sv-SE" sz="3600">
                <a:latin typeface="Arial" charset="0"/>
              </a:rPr>
              <a:t>”</a:t>
            </a:r>
            <a:r>
              <a:rPr lang="sv-SE" altLang="ja-JP" sz="3600">
                <a:latin typeface="Arial" charset="0"/>
              </a:rPr>
              <a:t>Evidensbaserad</a:t>
            </a:r>
            <a:r>
              <a:rPr lang="ja-JP" altLang="sv-SE" sz="3600">
                <a:latin typeface="Arial" charset="0"/>
              </a:rPr>
              <a:t>”</a:t>
            </a:r>
            <a:r>
              <a:rPr lang="sv-SE" altLang="ja-JP" sz="3600">
                <a:latin typeface="Arial" charset="0"/>
              </a:rPr>
              <a:t> grundutredning av inkontinens</a:t>
            </a:r>
            <a:endParaRPr lang="sv-SE" sz="3600">
              <a:latin typeface="Arial" charset="0"/>
            </a:endParaRPr>
          </a:p>
        </p:txBody>
      </p:sp>
      <p:sp>
        <p:nvSpPr>
          <p:cNvPr id="87042" name="Rectangle 3"/>
          <p:cNvSpPr>
            <a:spLocks noGrp="1" noChangeArrowheads="1"/>
          </p:cNvSpPr>
          <p:nvPr>
            <p:ph idx="1"/>
          </p:nvPr>
        </p:nvSpPr>
        <p:spPr/>
        <p:txBody>
          <a:bodyPr/>
          <a:lstStyle/>
          <a:p>
            <a:r>
              <a:rPr lang="sv-SE">
                <a:latin typeface="Arial" charset="0"/>
              </a:rPr>
              <a:t>Allmän anamnes, BMI? Inkontinensanamnes</a:t>
            </a:r>
          </a:p>
          <a:p>
            <a:r>
              <a:rPr lang="sv-SE">
                <a:latin typeface="Arial" charset="0"/>
              </a:rPr>
              <a:t>Status (vaginalt ultraljud), hostprovokation och resturin samt urinsticka vid trängningar.</a:t>
            </a:r>
          </a:p>
          <a:p>
            <a:r>
              <a:rPr lang="sv-SE">
                <a:latin typeface="Arial" charset="0"/>
              </a:rPr>
              <a:t>Miktionslista</a:t>
            </a:r>
          </a:p>
          <a:p>
            <a:r>
              <a:rPr lang="sv-SE">
                <a:latin typeface="Arial" charset="0"/>
              </a:rPr>
              <a:t>Kan med fördel genomföras i primärvård</a:t>
            </a:r>
          </a:p>
          <a:p>
            <a:r>
              <a:rPr lang="sv-SE">
                <a:latin typeface="Arial" charset="0"/>
              </a:rPr>
              <a:t>Vid ÖAB kan behandling påbörjas i primärvård</a:t>
            </a:r>
          </a:p>
          <a:p>
            <a:r>
              <a:rPr lang="sv-SE">
                <a:latin typeface="Arial" charset="0"/>
              </a:rPr>
              <a:t>Vid ansträngningsinkontinens remiss till kvinnoklinik för behandling</a:t>
            </a:r>
          </a:p>
        </p:txBody>
      </p:sp>
      <p:sp>
        <p:nvSpPr>
          <p:cNvPr id="87043"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798EFB13-18E2-E945-837D-C37F737A45B6}" type="slidenum">
              <a:rPr lang="sv-SE" sz="1400"/>
              <a:pPr eaLnBrk="1" hangingPunct="1"/>
              <a:t>37</a:t>
            </a:fld>
            <a:endParaRPr lang="sv-SE"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ubrik 1"/>
          <p:cNvSpPr>
            <a:spLocks noGrp="1"/>
          </p:cNvSpPr>
          <p:nvPr>
            <p:ph type="title"/>
          </p:nvPr>
        </p:nvSpPr>
        <p:spPr/>
        <p:txBody>
          <a:bodyPr/>
          <a:lstStyle/>
          <a:p>
            <a:r>
              <a:rPr lang="sv-SE">
                <a:latin typeface="Arial" charset="0"/>
              </a:rPr>
              <a:t>Fortsatt inkontinensutredning</a:t>
            </a:r>
            <a:br>
              <a:rPr lang="sv-SE">
                <a:latin typeface="Arial" charset="0"/>
              </a:rPr>
            </a:br>
            <a:r>
              <a:rPr lang="sv-SE">
                <a:latin typeface="Arial" charset="0"/>
              </a:rPr>
              <a:t> </a:t>
            </a:r>
            <a:r>
              <a:rPr lang="sv-SE" sz="3200">
                <a:latin typeface="Arial" charset="0"/>
              </a:rPr>
              <a:t>vid kvinnoklinik, urologklinik eller bäckenbottencentrum</a:t>
            </a:r>
            <a:endParaRPr lang="sv-SE">
              <a:latin typeface="Arial" charset="0"/>
            </a:endParaRPr>
          </a:p>
        </p:txBody>
      </p:sp>
      <p:sp>
        <p:nvSpPr>
          <p:cNvPr id="91138" name="Platshållare för innehåll 2"/>
          <p:cNvSpPr>
            <a:spLocks noGrp="1"/>
          </p:cNvSpPr>
          <p:nvPr>
            <p:ph idx="1"/>
          </p:nvPr>
        </p:nvSpPr>
        <p:spPr/>
        <p:txBody>
          <a:bodyPr/>
          <a:lstStyle/>
          <a:p>
            <a:r>
              <a:rPr lang="sv-SE">
                <a:latin typeface="Arial" charset="0"/>
              </a:rPr>
              <a:t>Utebliven effekt av ÖAB-behanling </a:t>
            </a:r>
          </a:p>
          <a:p>
            <a:r>
              <a:rPr lang="sv-SE">
                <a:latin typeface="Arial" charset="0"/>
              </a:rPr>
              <a:t>Oklar inkontinens</a:t>
            </a:r>
          </a:p>
          <a:p>
            <a:r>
              <a:rPr lang="sv-SE">
                <a:latin typeface="Arial" charset="0"/>
              </a:rPr>
              <a:t>Samtidig prolaps</a:t>
            </a:r>
          </a:p>
          <a:p>
            <a:r>
              <a:rPr lang="sv-SE">
                <a:latin typeface="Arial" charset="0"/>
              </a:rPr>
              <a:t>Recidiv efter kirurgi</a:t>
            </a:r>
          </a:p>
          <a:p>
            <a:r>
              <a:rPr lang="sv-SE">
                <a:latin typeface="Arial" charset="0"/>
              </a:rPr>
              <a:t>Andra blåssymtom</a:t>
            </a:r>
          </a:p>
          <a:p>
            <a:r>
              <a:rPr lang="sv-SE">
                <a:latin typeface="Arial" charset="0"/>
              </a:rPr>
              <a:t>Snabbt uppkomna ÖAB-symtom. ”Alarmsymtom”</a:t>
            </a:r>
          </a:p>
          <a:p>
            <a:endParaRPr lang="sv-SE">
              <a:latin typeface="Arial" charset="0"/>
            </a:endParaRPr>
          </a:p>
        </p:txBody>
      </p:sp>
      <p:sp>
        <p:nvSpPr>
          <p:cNvPr id="91139"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2A33A1CC-7DA9-B040-A84C-D87BECA963A2}" type="slidenum">
              <a:rPr lang="sv-SE" sz="1400"/>
              <a:pPr eaLnBrk="1" hangingPunct="1"/>
              <a:t>38</a:t>
            </a:fld>
            <a:endParaRPr lang="sv-SE"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r>
              <a:rPr lang="sv-SE" sz="3600">
                <a:latin typeface="Arial" charset="0"/>
              </a:rPr>
              <a:t>Behandling ansträngningsinkontinens</a:t>
            </a:r>
          </a:p>
        </p:txBody>
      </p:sp>
      <p:sp>
        <p:nvSpPr>
          <p:cNvPr id="93186" name="Rectangle 3"/>
          <p:cNvSpPr>
            <a:spLocks noGrp="1" noChangeArrowheads="1"/>
          </p:cNvSpPr>
          <p:nvPr>
            <p:ph idx="1"/>
          </p:nvPr>
        </p:nvSpPr>
        <p:spPr/>
        <p:txBody>
          <a:bodyPr/>
          <a:lstStyle/>
          <a:p>
            <a:r>
              <a:rPr lang="sv-SE" dirty="0">
                <a:latin typeface="Arial" charset="0"/>
              </a:rPr>
              <a:t>Livsstilsfaktorer</a:t>
            </a:r>
          </a:p>
          <a:p>
            <a:r>
              <a:rPr lang="sv-SE" dirty="0">
                <a:latin typeface="Arial" charset="0"/>
              </a:rPr>
              <a:t>Bäckenbottenträning</a:t>
            </a:r>
          </a:p>
          <a:p>
            <a:r>
              <a:rPr lang="sv-SE" dirty="0">
                <a:latin typeface="Arial" charset="0"/>
              </a:rPr>
              <a:t>Kirurgi</a:t>
            </a:r>
          </a:p>
          <a:p>
            <a:r>
              <a:rPr lang="sv-SE" dirty="0">
                <a:latin typeface="Arial" charset="0"/>
              </a:rPr>
              <a:t>Injektionsbehandling</a:t>
            </a:r>
          </a:p>
          <a:p>
            <a:r>
              <a:rPr lang="sv-SE" dirty="0">
                <a:latin typeface="Arial" charset="0"/>
              </a:rPr>
              <a:t>Läkemedelsbehandling</a:t>
            </a:r>
          </a:p>
        </p:txBody>
      </p:sp>
      <p:sp>
        <p:nvSpPr>
          <p:cNvPr id="93187"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A4A34355-7C64-184E-8B48-A6D13D88B718}" type="slidenum">
              <a:rPr lang="sv-SE" sz="1400"/>
              <a:pPr eaLnBrk="1" hangingPunct="1"/>
              <a:t>39</a:t>
            </a:fld>
            <a:endParaRPr lang="sv-SE"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ubrik 1"/>
          <p:cNvSpPr>
            <a:spLocks noGrp="1"/>
          </p:cNvSpPr>
          <p:nvPr>
            <p:ph type="title"/>
          </p:nvPr>
        </p:nvSpPr>
        <p:spPr/>
        <p:txBody>
          <a:bodyPr/>
          <a:lstStyle/>
          <a:p>
            <a:r>
              <a:rPr lang="sv-SE">
                <a:latin typeface="Arial" charset="0"/>
              </a:rPr>
              <a:t>Definitioner urininkontinens</a:t>
            </a:r>
            <a:br>
              <a:rPr lang="sv-SE">
                <a:latin typeface="Arial" charset="0"/>
              </a:rPr>
            </a:br>
            <a:r>
              <a:rPr lang="sv-SE">
                <a:latin typeface="Arial" charset="0"/>
              </a:rPr>
              <a:t>ofrivilligt urinläckage</a:t>
            </a:r>
          </a:p>
        </p:txBody>
      </p:sp>
      <p:sp>
        <p:nvSpPr>
          <p:cNvPr id="22530" name="Platshållare för innehåll 2"/>
          <p:cNvSpPr>
            <a:spLocks noGrp="1"/>
          </p:cNvSpPr>
          <p:nvPr>
            <p:ph idx="1"/>
          </p:nvPr>
        </p:nvSpPr>
        <p:spPr/>
        <p:txBody>
          <a:bodyPr/>
          <a:lstStyle/>
          <a:p>
            <a:r>
              <a:rPr lang="sv-SE">
                <a:latin typeface="Arial" charset="0"/>
              </a:rPr>
              <a:t>Ansträngningsinkontinens - stress urinary incontinence – SUI</a:t>
            </a:r>
          </a:p>
          <a:p>
            <a:endParaRPr lang="sv-SE">
              <a:latin typeface="Arial" charset="0"/>
            </a:endParaRPr>
          </a:p>
          <a:p>
            <a:r>
              <a:rPr lang="sv-SE">
                <a:latin typeface="Arial" charset="0"/>
              </a:rPr>
              <a:t>Trängningsinkontinens – urge urinary incontinence - UUI </a:t>
            </a:r>
          </a:p>
          <a:p>
            <a:endParaRPr lang="sv-SE">
              <a:latin typeface="Arial" charset="0"/>
            </a:endParaRPr>
          </a:p>
          <a:p>
            <a:r>
              <a:rPr lang="sv-SE">
                <a:latin typeface="Arial" charset="0"/>
              </a:rPr>
              <a:t>Blandinkontinens – mixed urinary incontinence - MUI</a:t>
            </a:r>
          </a:p>
          <a:p>
            <a:endParaRPr lang="sv-SE">
              <a:latin typeface="Arial" charset="0"/>
            </a:endParaRPr>
          </a:p>
        </p:txBody>
      </p:sp>
      <p:sp>
        <p:nvSpPr>
          <p:cNvPr id="22531"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B09FA876-8EB5-274D-AD79-B14251602DD6}" type="slidenum">
              <a:rPr lang="sv-SE" sz="1400"/>
              <a:pPr eaLnBrk="1" hangingPunct="1"/>
              <a:t>4</a:t>
            </a:fld>
            <a:endParaRPr lang="sv-SE"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ubrik 1"/>
          <p:cNvSpPr>
            <a:spLocks noGrp="1"/>
          </p:cNvSpPr>
          <p:nvPr>
            <p:ph type="title"/>
          </p:nvPr>
        </p:nvSpPr>
        <p:spPr/>
        <p:txBody>
          <a:bodyPr/>
          <a:lstStyle/>
          <a:p>
            <a:r>
              <a:rPr lang="sv-SE">
                <a:latin typeface="Arial" charset="0"/>
              </a:rPr>
              <a:t>Livsstilsfaktorer</a:t>
            </a:r>
          </a:p>
        </p:txBody>
      </p:sp>
      <p:sp>
        <p:nvSpPr>
          <p:cNvPr id="95234" name="Platshållare för innehåll 4"/>
          <p:cNvSpPr>
            <a:spLocks noGrp="1"/>
          </p:cNvSpPr>
          <p:nvPr>
            <p:ph idx="1"/>
          </p:nvPr>
        </p:nvSpPr>
        <p:spPr>
          <a:xfrm>
            <a:off x="539750" y="2060575"/>
            <a:ext cx="8229600" cy="3921125"/>
          </a:xfrm>
        </p:spPr>
        <p:txBody>
          <a:bodyPr/>
          <a:lstStyle/>
          <a:p>
            <a:r>
              <a:rPr lang="sv-SE" sz="2000">
                <a:latin typeface="Arial" charset="0"/>
              </a:rPr>
              <a:t>Övervikt</a:t>
            </a:r>
          </a:p>
          <a:p>
            <a:pPr lvl="1"/>
            <a:r>
              <a:rPr lang="sv-SE" sz="2000">
                <a:latin typeface="Arial" charset="0"/>
              </a:rPr>
              <a:t>Måttlig viktreduktion på 7,5% efter intervention hos BMI 36 (</a:t>
            </a:r>
            <a:r>
              <a:rPr lang="sv-SE" sz="2000" u="sng">
                <a:latin typeface="Arial" charset="0"/>
              </a:rPr>
              <a:t>+</a:t>
            </a:r>
            <a:r>
              <a:rPr lang="sv-SE" sz="2000">
                <a:latin typeface="Arial" charset="0"/>
              </a:rPr>
              <a:t> 6) ger efter 1 år 65 % reduktion av SUI episoder jmf med 47 % hos kontroller med 1,5% viktred (p&lt;0.001). </a:t>
            </a:r>
            <a:r>
              <a:rPr lang="sv-SE" sz="2000" i="1">
                <a:latin typeface="Arial" charset="0"/>
              </a:rPr>
              <a:t>Wing et al 2010.</a:t>
            </a:r>
          </a:p>
          <a:p>
            <a:pPr lvl="1"/>
            <a:r>
              <a:rPr lang="sv-SE" sz="2000">
                <a:latin typeface="Arial" charset="0"/>
              </a:rPr>
              <a:t>Viktreduktion svårt, övervikt ingen kontraindikation för kirurgi</a:t>
            </a:r>
          </a:p>
          <a:p>
            <a:r>
              <a:rPr lang="sv-SE" sz="2000">
                <a:latin typeface="Arial" charset="0"/>
              </a:rPr>
              <a:t>Elitidrott</a:t>
            </a:r>
          </a:p>
          <a:p>
            <a:pPr lvl="1"/>
            <a:r>
              <a:rPr lang="sv-SE" sz="2000">
                <a:latin typeface="Arial" charset="0"/>
              </a:rPr>
              <a:t>27 % av 17-23 åriga 0-para elitgymnaster har ett frekvent urinläckage. </a:t>
            </a:r>
            <a:r>
              <a:rPr lang="sv-SE" sz="2000" i="1">
                <a:latin typeface="Arial" charset="0"/>
              </a:rPr>
              <a:t>Nygaard et al 1994.</a:t>
            </a:r>
          </a:p>
          <a:p>
            <a:pPr lvl="1"/>
            <a:r>
              <a:rPr lang="sv-SE" sz="2000">
                <a:latin typeface="Arial" charset="0"/>
              </a:rPr>
              <a:t>Hur mycket kan kräva av bäckenbotten?</a:t>
            </a:r>
          </a:p>
          <a:p>
            <a:pPr lvl="1"/>
            <a:r>
              <a:rPr lang="sv-SE" sz="2000">
                <a:latin typeface="Arial" charset="0"/>
              </a:rPr>
              <a:t>Hjälper kirurgi vid extrem belastning?</a:t>
            </a:r>
          </a:p>
          <a:p>
            <a:pPr lvl="1">
              <a:buFontTx/>
              <a:buNone/>
            </a:pPr>
            <a:endParaRPr lang="sv-SE">
              <a:latin typeface="Arial" charset="0"/>
            </a:endParaRPr>
          </a:p>
        </p:txBody>
      </p:sp>
      <p:sp>
        <p:nvSpPr>
          <p:cNvPr id="95235" name="Platshållare för bild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3BCA4211-43D9-4D4D-AF05-38BC1E0946CF}" type="slidenum">
              <a:rPr lang="sv-SE" sz="1400"/>
              <a:pPr eaLnBrk="1" hangingPunct="1"/>
              <a:t>40</a:t>
            </a:fld>
            <a:endParaRPr lang="sv-SE" sz="1400"/>
          </a:p>
        </p:txBody>
      </p:sp>
      <p:pic>
        <p:nvPicPr>
          <p:cNvPr id="95236" name="Picture 2" descr="http://www.omega3blogg.se/wp-content/uploads/2009/11/omega-3-fetman-minska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2988" y="49213"/>
            <a:ext cx="1212850"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37" name="Picture 4" descr="http://www.rf.se/ImageVault/Images/compressionQuality_90/width_426/id_503/ImageVaultHandler.aspx"/>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72225" y="4764088"/>
            <a:ext cx="2422525" cy="12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sv-SE">
                <a:latin typeface="Arial" charset="0"/>
              </a:rPr>
              <a:t>Bäckenbottenträning</a:t>
            </a:r>
          </a:p>
        </p:txBody>
      </p:sp>
      <p:sp>
        <p:nvSpPr>
          <p:cNvPr id="97282" name="Rectangle 3"/>
          <p:cNvSpPr>
            <a:spLocks noGrp="1" noChangeArrowheads="1"/>
          </p:cNvSpPr>
          <p:nvPr>
            <p:ph type="body" sz="half" idx="1"/>
          </p:nvPr>
        </p:nvSpPr>
        <p:spPr>
          <a:xfrm>
            <a:off x="0" y="2205038"/>
            <a:ext cx="8964613" cy="3921125"/>
          </a:xfrm>
        </p:spPr>
        <p:txBody>
          <a:bodyPr/>
          <a:lstStyle/>
          <a:p>
            <a:r>
              <a:rPr lang="sv-SE" sz="2000">
                <a:latin typeface="Arial" charset="0"/>
              </a:rPr>
              <a:t>Effekt visad ante- och postnatalt (</a:t>
            </a:r>
            <a:r>
              <a:rPr lang="sv-SE" sz="2000" i="1">
                <a:latin typeface="Arial" charset="0"/>
              </a:rPr>
              <a:t>Cochrane: </a:t>
            </a:r>
            <a:r>
              <a:rPr lang="sv-SE" sz="1800" i="1">
                <a:latin typeface="Arial" charset="0"/>
              </a:rPr>
              <a:t>Hay-Smith et al 2009, 16 studier</a:t>
            </a:r>
            <a:r>
              <a:rPr lang="sv-SE" sz="2000" i="1">
                <a:latin typeface="Arial" charset="0"/>
              </a:rPr>
              <a:t>)</a:t>
            </a:r>
          </a:p>
          <a:p>
            <a:r>
              <a:rPr lang="sv-SE" sz="2000">
                <a:latin typeface="Arial" charset="0"/>
              </a:rPr>
              <a:t>Effekten av egen träning postnatalt tenderar att minska efter 1-6 år (</a:t>
            </a:r>
            <a:r>
              <a:rPr lang="sv-SE" sz="2000" i="1">
                <a:latin typeface="Arial" charset="0"/>
              </a:rPr>
              <a:t>DARE-systematisk översikt 2008)</a:t>
            </a:r>
            <a:endParaRPr lang="sv-SE" sz="2000">
              <a:latin typeface="Arial" charset="0"/>
            </a:endParaRPr>
          </a:p>
          <a:p>
            <a:r>
              <a:rPr lang="sv-SE" sz="2000">
                <a:latin typeface="Arial" charset="0"/>
              </a:rPr>
              <a:t>Effekt på UI vid 3-månaders handledd träning, mest hos yngre. SUI bäst, men även MUI och UUI. Långtidseffekt? </a:t>
            </a:r>
            <a:r>
              <a:rPr lang="sv-SE" sz="2000" i="1">
                <a:latin typeface="Arial" charset="0"/>
              </a:rPr>
              <a:t>(Cochrane: </a:t>
            </a:r>
            <a:r>
              <a:rPr lang="sv-SE" sz="1800" i="1">
                <a:latin typeface="Arial" charset="0"/>
              </a:rPr>
              <a:t>Dumoulin and Hay-Smith 2010, 14 studier</a:t>
            </a:r>
            <a:r>
              <a:rPr lang="sv-SE" sz="2000" i="1">
                <a:latin typeface="Arial" charset="0"/>
              </a:rPr>
              <a:t>)</a:t>
            </a:r>
          </a:p>
          <a:p>
            <a:r>
              <a:rPr lang="sv-SE" sz="2000">
                <a:latin typeface="Arial" charset="0"/>
              </a:rPr>
              <a:t>Multicenter RCT 460 </a:t>
            </a:r>
            <a:r>
              <a:rPr lang="sv-SE" sz="2000" b="1">
                <a:latin typeface="Arial" charset="0"/>
              </a:rPr>
              <a:t>♀</a:t>
            </a:r>
            <a:r>
              <a:rPr lang="sv-SE" sz="2000">
                <a:latin typeface="Arial" charset="0"/>
              </a:rPr>
              <a:t> med måttlig/svår SUI. </a:t>
            </a:r>
            <a:r>
              <a:rPr lang="sv-SE" sz="1800">
                <a:latin typeface="Arial" charset="0"/>
              </a:rPr>
              <a:t>(</a:t>
            </a:r>
            <a:r>
              <a:rPr lang="sv-SE" sz="1800" i="1">
                <a:latin typeface="Arial" charset="0"/>
              </a:rPr>
              <a:t>Labrie</a:t>
            </a:r>
            <a:r>
              <a:rPr lang="sv-SE" sz="1800">
                <a:latin typeface="Arial" charset="0"/>
              </a:rPr>
              <a:t> et al 2013)</a:t>
            </a:r>
            <a:endParaRPr lang="sv-SE" sz="2000">
              <a:latin typeface="Arial" charset="0"/>
            </a:endParaRPr>
          </a:p>
          <a:p>
            <a:pPr lvl="1"/>
            <a:r>
              <a:rPr lang="sv-SE" sz="2000">
                <a:latin typeface="Arial" charset="0"/>
              </a:rPr>
              <a:t>Primär kirurgi (valfri slynga) eller handledd träning 9 ggr (1-2 ggr/ vecka) under 9-18 veckor + undervisning</a:t>
            </a:r>
          </a:p>
          <a:p>
            <a:pPr lvl="1"/>
            <a:r>
              <a:rPr lang="sv-SE" sz="2000">
                <a:latin typeface="Arial" charset="0"/>
              </a:rPr>
              <a:t>Resultat 1 år:</a:t>
            </a:r>
          </a:p>
          <a:p>
            <a:pPr lvl="2"/>
            <a:r>
              <a:rPr lang="sv-SE" sz="1800" b="1">
                <a:latin typeface="Arial" charset="0"/>
              </a:rPr>
              <a:t>Träning</a:t>
            </a:r>
            <a:r>
              <a:rPr lang="sv-SE" sz="1800">
                <a:latin typeface="Arial" charset="0"/>
              </a:rPr>
              <a:t>: Subj bättre: </a:t>
            </a:r>
            <a:r>
              <a:rPr lang="sv-SE" sz="1800" b="1">
                <a:latin typeface="Arial" charset="0"/>
              </a:rPr>
              <a:t>64,4%</a:t>
            </a:r>
            <a:r>
              <a:rPr lang="sv-SE" sz="1800">
                <a:latin typeface="Arial" charset="0"/>
              </a:rPr>
              <a:t>, Subj tät </a:t>
            </a:r>
            <a:r>
              <a:rPr lang="sv-SE" sz="1800" b="1">
                <a:latin typeface="Arial" charset="0"/>
              </a:rPr>
              <a:t>53,4%, </a:t>
            </a:r>
            <a:r>
              <a:rPr lang="sv-SE" sz="1800">
                <a:latin typeface="Arial" charset="0"/>
              </a:rPr>
              <a:t>Obj tät (hosttest) </a:t>
            </a:r>
            <a:r>
              <a:rPr lang="sv-SE" sz="1800" b="1">
                <a:latin typeface="Arial" charset="0"/>
              </a:rPr>
              <a:t>58,8%</a:t>
            </a:r>
          </a:p>
          <a:p>
            <a:pPr lvl="2"/>
            <a:r>
              <a:rPr lang="sv-SE" sz="1800" b="1">
                <a:latin typeface="Arial" charset="0"/>
              </a:rPr>
              <a:t>Kirurgi</a:t>
            </a:r>
            <a:r>
              <a:rPr lang="sv-SE" sz="1800">
                <a:latin typeface="Arial" charset="0"/>
              </a:rPr>
              <a:t>: Subj bättre </a:t>
            </a:r>
            <a:r>
              <a:rPr lang="sv-SE" sz="1800" b="1">
                <a:latin typeface="Arial" charset="0"/>
              </a:rPr>
              <a:t>90,8%</a:t>
            </a:r>
            <a:r>
              <a:rPr lang="sv-SE" sz="1800">
                <a:latin typeface="Arial" charset="0"/>
              </a:rPr>
              <a:t>, Subj tät </a:t>
            </a:r>
            <a:r>
              <a:rPr lang="sv-SE" sz="1800" b="1">
                <a:latin typeface="Arial" charset="0"/>
              </a:rPr>
              <a:t>85,2%</a:t>
            </a:r>
            <a:r>
              <a:rPr lang="sv-SE" sz="1800">
                <a:latin typeface="Arial" charset="0"/>
              </a:rPr>
              <a:t>, Obj tät </a:t>
            </a:r>
            <a:r>
              <a:rPr lang="sv-SE" sz="1800" b="1">
                <a:latin typeface="Arial" charset="0"/>
              </a:rPr>
              <a:t>76,5%</a:t>
            </a:r>
          </a:p>
        </p:txBody>
      </p:sp>
      <p:sp>
        <p:nvSpPr>
          <p:cNvPr id="97283"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35D7B379-4D97-7945-8898-6420264E12FC}" type="slidenum">
              <a:rPr lang="sv-SE" sz="1400"/>
              <a:pPr eaLnBrk="1" hangingPunct="1"/>
              <a:t>41</a:t>
            </a:fld>
            <a:endParaRPr lang="sv-SE" sz="1400"/>
          </a:p>
        </p:txBody>
      </p:sp>
      <p:pic>
        <p:nvPicPr>
          <p:cNvPr id="97284" name="Picture 4" descr="ImageVaultHand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25" y="1125538"/>
            <a:ext cx="3124200"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ubrik 1"/>
          <p:cNvSpPr>
            <a:spLocks noGrp="1"/>
          </p:cNvSpPr>
          <p:nvPr>
            <p:ph type="title"/>
          </p:nvPr>
        </p:nvSpPr>
        <p:spPr>
          <a:xfrm>
            <a:off x="4643438" y="274638"/>
            <a:ext cx="4043362" cy="1143000"/>
          </a:xfrm>
        </p:spPr>
        <p:txBody>
          <a:bodyPr/>
          <a:lstStyle/>
          <a:p>
            <a:r>
              <a:rPr lang="sv-SE" sz="3600">
                <a:latin typeface="Arial" charset="0"/>
              </a:rPr>
              <a:t>Indikationer för invasiv behandling</a:t>
            </a:r>
          </a:p>
        </p:txBody>
      </p:sp>
      <p:sp>
        <p:nvSpPr>
          <p:cNvPr id="99330" name="Platshållare för innehåll 2"/>
          <p:cNvSpPr>
            <a:spLocks noGrp="1"/>
          </p:cNvSpPr>
          <p:nvPr>
            <p:ph idx="1"/>
          </p:nvPr>
        </p:nvSpPr>
        <p:spPr/>
        <p:txBody>
          <a:bodyPr/>
          <a:lstStyle/>
          <a:p>
            <a:r>
              <a:rPr lang="sv-SE" sz="2400">
                <a:latin typeface="Arial" charset="0"/>
              </a:rPr>
              <a:t>Utred med miktionslista, resturin och hostprovokation</a:t>
            </a:r>
          </a:p>
          <a:p>
            <a:r>
              <a:rPr lang="sv-SE" sz="2400">
                <a:latin typeface="Arial" charset="0"/>
              </a:rPr>
              <a:t>Påtala livsstilsfaktorer</a:t>
            </a:r>
          </a:p>
          <a:p>
            <a:r>
              <a:rPr lang="sv-SE" sz="2400">
                <a:latin typeface="Arial" charset="0"/>
              </a:rPr>
              <a:t>Erbjud handledd bäckenbottenträning med utvärdering efter 3 månader</a:t>
            </a:r>
          </a:p>
          <a:p>
            <a:r>
              <a:rPr lang="sv-SE" sz="2400">
                <a:latin typeface="Arial" charset="0"/>
              </a:rPr>
              <a:t>Vid SUI postpartum avvakta och bäckenbottenträna om möjligt 1 år?</a:t>
            </a:r>
          </a:p>
          <a:p>
            <a:r>
              <a:rPr lang="sv-SE" sz="2400">
                <a:latin typeface="Arial" charset="0"/>
              </a:rPr>
              <a:t>Klassisk TVT eller obturatormetod i första hand vid klinik med </a:t>
            </a:r>
            <a:r>
              <a:rPr lang="ja-JP" altLang="sv-SE" sz="2400">
                <a:latin typeface="Arial" charset="0"/>
              </a:rPr>
              <a:t>”</a:t>
            </a:r>
            <a:r>
              <a:rPr lang="sv-SE" altLang="ja-JP" sz="2400">
                <a:latin typeface="Arial" charset="0"/>
              </a:rPr>
              <a:t>vana och erfarenhet</a:t>
            </a:r>
            <a:r>
              <a:rPr lang="ja-JP" altLang="sv-SE" sz="2400">
                <a:latin typeface="Arial" charset="0"/>
              </a:rPr>
              <a:t>”</a:t>
            </a:r>
            <a:endParaRPr lang="sv-SE" sz="2400">
              <a:latin typeface="Arial" charset="0"/>
            </a:endParaRPr>
          </a:p>
        </p:txBody>
      </p:sp>
      <p:sp>
        <p:nvSpPr>
          <p:cNvPr id="99331" name="Platshållare för bildnumm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83DB155D-EB90-9842-9251-D5195AF1ECA6}" type="slidenum">
              <a:rPr lang="sv-SE" sz="1400"/>
              <a:pPr eaLnBrk="1" hangingPunct="1"/>
              <a:t>42</a:t>
            </a:fld>
            <a:endParaRPr lang="sv-SE" sz="1400"/>
          </a:p>
        </p:txBody>
      </p:sp>
      <p:grpSp>
        <p:nvGrpSpPr>
          <p:cNvPr id="99332" name="Grupp 18"/>
          <p:cNvGrpSpPr>
            <a:grpSpLocks/>
          </p:cNvGrpSpPr>
          <p:nvPr/>
        </p:nvGrpSpPr>
        <p:grpSpPr bwMode="auto">
          <a:xfrm>
            <a:off x="71438" y="-71438"/>
            <a:ext cx="4641850" cy="2138363"/>
            <a:chOff x="295335" y="-126236"/>
            <a:chExt cx="6318197" cy="2141426"/>
          </a:xfrm>
        </p:grpSpPr>
        <p:pic>
          <p:nvPicPr>
            <p:cNvPr id="9933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0800000" flipV="1">
              <a:off x="295335" y="-126236"/>
              <a:ext cx="6318197" cy="20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35" name="Rektangel 3"/>
            <p:cNvSpPr>
              <a:spLocks noChangeArrowheads="1"/>
            </p:cNvSpPr>
            <p:nvPr/>
          </p:nvSpPr>
          <p:spPr bwMode="auto">
            <a:xfrm>
              <a:off x="2160240" y="1071085"/>
              <a:ext cx="4427984" cy="944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sv-SE" sz="1600" b="1"/>
                <a:t>Indikation för operation vid</a:t>
              </a:r>
            </a:p>
            <a:p>
              <a:r>
                <a:rPr lang="sv-SE" sz="1600" b="1"/>
                <a:t>ansträngningsinkontinens hos kvinnor</a:t>
              </a:r>
              <a:endParaRPr lang="sv-SE" sz="1600"/>
            </a:p>
          </p:txBody>
        </p:sp>
        <p:sp>
          <p:nvSpPr>
            <p:cNvPr id="7" name="textruta 6"/>
            <p:cNvSpPr txBox="1"/>
            <p:nvPr/>
          </p:nvSpPr>
          <p:spPr>
            <a:xfrm>
              <a:off x="2758654" y="404749"/>
              <a:ext cx="2966786" cy="254364"/>
            </a:xfrm>
            <a:prstGeom prst="rect">
              <a:avLst/>
            </a:prstGeom>
            <a:noFill/>
          </p:spPr>
          <p:txBody>
            <a:bodyPr wrap="none">
              <a:spAutoFit/>
            </a:bodyPr>
            <a:lstStyle/>
            <a:p>
              <a:pPr>
                <a:defRPr/>
              </a:pPr>
              <a:r>
                <a:rPr lang="sv-SE" sz="1050" dirty="0">
                  <a:ea typeface="+mn-ea"/>
                  <a:cs typeface="+mn-cs"/>
                </a:rPr>
                <a:t>NATIONELLA MEDICINSKA  INDIKATIONER </a:t>
              </a:r>
            </a:p>
          </p:txBody>
        </p:sp>
      </p:grpSp>
      <p:sp>
        <p:nvSpPr>
          <p:cNvPr id="99333" name="textruta 13"/>
          <p:cNvSpPr txBox="1">
            <a:spLocks noChangeArrowheads="1"/>
          </p:cNvSpPr>
          <p:nvPr/>
        </p:nvSpPr>
        <p:spPr bwMode="auto">
          <a:xfrm>
            <a:off x="53975" y="188913"/>
            <a:ext cx="1984375" cy="106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buFontTx/>
              <a:buChar char="•"/>
            </a:pPr>
            <a:r>
              <a:rPr lang="sv-SE" sz="1100" b="1"/>
              <a:t>Svenska Läkaresällskapet</a:t>
            </a:r>
          </a:p>
          <a:p>
            <a:pPr eaLnBrk="1" hangingPunct="1">
              <a:buFontTx/>
              <a:buChar char="•"/>
            </a:pPr>
            <a:r>
              <a:rPr lang="sv-SE" sz="1100" b="1"/>
              <a:t>SKL</a:t>
            </a:r>
          </a:p>
          <a:p>
            <a:pPr eaLnBrk="1" hangingPunct="1">
              <a:buFontTx/>
              <a:buChar char="•"/>
            </a:pPr>
            <a:r>
              <a:rPr lang="sv-SE" sz="1100" b="1"/>
              <a:t>Socialstyrelsen</a:t>
            </a:r>
          </a:p>
          <a:p>
            <a:pPr eaLnBrk="1" hangingPunct="1">
              <a:buFontTx/>
              <a:buChar char="•"/>
            </a:pPr>
            <a:r>
              <a:rPr lang="sv-SE" sz="1100" b="1"/>
              <a:t>SBU</a:t>
            </a:r>
          </a:p>
          <a:p>
            <a:pPr eaLnBrk="1" hangingPunct="1"/>
            <a:endParaRPr lang="sv-SE" sz="10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ubrik 5"/>
          <p:cNvSpPr>
            <a:spLocks noGrp="1"/>
          </p:cNvSpPr>
          <p:nvPr>
            <p:ph type="title"/>
          </p:nvPr>
        </p:nvSpPr>
        <p:spPr/>
        <p:txBody>
          <a:bodyPr/>
          <a:lstStyle/>
          <a:p>
            <a:r>
              <a:rPr lang="sv-SE">
                <a:latin typeface="Arial" charset="0"/>
              </a:rPr>
              <a:t>Kirurgi vid ansträngningsinkontinens</a:t>
            </a:r>
          </a:p>
        </p:txBody>
      </p:sp>
      <p:sp>
        <p:nvSpPr>
          <p:cNvPr id="101378" name="Platshållare för innehåll 6"/>
          <p:cNvSpPr>
            <a:spLocks noGrp="1"/>
          </p:cNvSpPr>
          <p:nvPr>
            <p:ph idx="1"/>
          </p:nvPr>
        </p:nvSpPr>
        <p:spPr/>
        <p:txBody>
          <a:bodyPr/>
          <a:lstStyle/>
          <a:p>
            <a:r>
              <a:rPr lang="sv-SE">
                <a:latin typeface="Arial" charset="0"/>
              </a:rPr>
              <a:t>Intravaginala slyngor under mitt-urethra</a:t>
            </a:r>
          </a:p>
          <a:p>
            <a:pPr lvl="1"/>
            <a:r>
              <a:rPr lang="sv-SE">
                <a:latin typeface="Arial" charset="0"/>
              </a:rPr>
              <a:t>Retropubiskt (klassisk)</a:t>
            </a:r>
          </a:p>
          <a:p>
            <a:pPr lvl="1"/>
            <a:r>
              <a:rPr lang="sv-SE">
                <a:latin typeface="Arial" charset="0"/>
              </a:rPr>
              <a:t>Obturatormetoder</a:t>
            </a:r>
          </a:p>
          <a:p>
            <a:pPr lvl="1"/>
            <a:r>
              <a:rPr lang="sv-SE">
                <a:latin typeface="Arial" charset="0"/>
              </a:rPr>
              <a:t>Minislyngor</a:t>
            </a:r>
          </a:p>
          <a:p>
            <a:r>
              <a:rPr lang="sv-SE">
                <a:latin typeface="Arial" charset="0"/>
              </a:rPr>
              <a:t>Kolposuspension (Burch), numera historisk</a:t>
            </a:r>
          </a:p>
          <a:p>
            <a:pPr lvl="1"/>
            <a:r>
              <a:rPr lang="sv-SE">
                <a:latin typeface="Arial" charset="0"/>
              </a:rPr>
              <a:t>Laparoskopisk</a:t>
            </a:r>
          </a:p>
          <a:p>
            <a:pPr lvl="1"/>
            <a:r>
              <a:rPr lang="sv-SE">
                <a:latin typeface="Arial" charset="0"/>
              </a:rPr>
              <a:t>Öppen</a:t>
            </a:r>
          </a:p>
        </p:txBody>
      </p:sp>
      <p:sp>
        <p:nvSpPr>
          <p:cNvPr id="101379"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A8AB8725-CBBB-BD44-A59C-3E4CB527E912}" type="slidenum">
              <a:rPr lang="sv-SE" sz="1400"/>
              <a:pPr eaLnBrk="1" hangingPunct="1"/>
              <a:t>43</a:t>
            </a:fld>
            <a:endParaRPr lang="sv-SE"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ubrik 1"/>
          <p:cNvSpPr>
            <a:spLocks noGrp="1"/>
          </p:cNvSpPr>
          <p:nvPr>
            <p:ph type="title"/>
          </p:nvPr>
        </p:nvSpPr>
        <p:spPr/>
        <p:txBody>
          <a:bodyPr/>
          <a:lstStyle/>
          <a:p>
            <a:r>
              <a:rPr lang="sv-SE">
                <a:latin typeface="Arial" charset="0"/>
              </a:rPr>
              <a:t>Retropubiska slyngor </a:t>
            </a:r>
            <a:br>
              <a:rPr lang="sv-SE">
                <a:latin typeface="Arial" charset="0"/>
              </a:rPr>
            </a:br>
            <a:endParaRPr lang="sv-SE">
              <a:latin typeface="Arial" charset="0"/>
            </a:endParaRPr>
          </a:p>
        </p:txBody>
      </p:sp>
      <p:sp>
        <p:nvSpPr>
          <p:cNvPr id="103426" name="Platshållare för innehåll 2"/>
          <p:cNvSpPr>
            <a:spLocks noGrp="1"/>
          </p:cNvSpPr>
          <p:nvPr>
            <p:ph idx="1"/>
          </p:nvPr>
        </p:nvSpPr>
        <p:spPr>
          <a:xfrm>
            <a:off x="323850" y="2133600"/>
            <a:ext cx="4248150" cy="4248150"/>
          </a:xfrm>
        </p:spPr>
        <p:txBody>
          <a:bodyPr/>
          <a:lstStyle/>
          <a:p>
            <a:r>
              <a:rPr lang="sv-SE" sz="2000">
                <a:latin typeface="Arial" charset="0"/>
              </a:rPr>
              <a:t>Idag </a:t>
            </a:r>
            <a:r>
              <a:rPr lang="ja-JP" altLang="sv-SE" sz="2000">
                <a:latin typeface="Arial" charset="0"/>
              </a:rPr>
              <a:t>”</a:t>
            </a:r>
            <a:r>
              <a:rPr lang="sv-SE" altLang="ja-JP" sz="2000">
                <a:latin typeface="Arial" charset="0"/>
              </a:rPr>
              <a:t>golden standard</a:t>
            </a:r>
            <a:r>
              <a:rPr lang="ja-JP" altLang="sv-SE" sz="2000">
                <a:latin typeface="Arial" charset="0"/>
              </a:rPr>
              <a:t>”</a:t>
            </a:r>
            <a:endParaRPr lang="sv-SE" altLang="ja-JP" sz="2000">
              <a:latin typeface="Arial" charset="0"/>
            </a:endParaRPr>
          </a:p>
          <a:p>
            <a:r>
              <a:rPr lang="sv-SE" sz="2000">
                <a:latin typeface="Arial" charset="0"/>
              </a:rPr>
              <a:t>Prolenband med nätstruktur löst under mitt-urethra</a:t>
            </a:r>
          </a:p>
          <a:p>
            <a:r>
              <a:rPr lang="sv-SE" sz="2000">
                <a:latin typeface="Arial" charset="0"/>
              </a:rPr>
              <a:t>Dagkirurgiskt ingrepp i lokalanestesi och sedering</a:t>
            </a:r>
          </a:p>
          <a:p>
            <a:r>
              <a:rPr lang="sv-SE" sz="2000">
                <a:latin typeface="Arial" charset="0"/>
              </a:rPr>
              <a:t>Ingen sjukskrivning </a:t>
            </a:r>
          </a:p>
          <a:p>
            <a:r>
              <a:rPr lang="sv-SE" sz="2000">
                <a:latin typeface="Arial" charset="0"/>
              </a:rPr>
              <a:t>TVT (tension-free vaginal tape) Ulmsten 1996 </a:t>
            </a:r>
            <a:r>
              <a:rPr lang="ja-JP" altLang="sv-SE" sz="2000">
                <a:latin typeface="Arial" charset="0"/>
              </a:rPr>
              <a:t>”</a:t>
            </a:r>
            <a:r>
              <a:rPr lang="sv-SE" altLang="ja-JP" sz="2000">
                <a:latin typeface="Arial" charset="0"/>
              </a:rPr>
              <a:t>inside –out</a:t>
            </a:r>
            <a:r>
              <a:rPr lang="ja-JP" altLang="sv-SE" sz="2000">
                <a:latin typeface="Arial" charset="0"/>
              </a:rPr>
              <a:t>”</a:t>
            </a:r>
            <a:endParaRPr lang="sv-SE" altLang="ja-JP" sz="2000">
              <a:latin typeface="Arial" charset="0"/>
            </a:endParaRPr>
          </a:p>
          <a:p>
            <a:endParaRPr lang="sv-SE" sz="2000">
              <a:latin typeface="Arial" charset="0"/>
            </a:endParaRPr>
          </a:p>
          <a:p>
            <a:endParaRPr lang="sv-SE" sz="2000">
              <a:latin typeface="Arial" charset="0"/>
            </a:endParaRPr>
          </a:p>
          <a:p>
            <a:endParaRPr lang="sv-SE" sz="2400">
              <a:latin typeface="Arial" charset="0"/>
            </a:endParaRPr>
          </a:p>
          <a:p>
            <a:endParaRPr lang="sv-SE" sz="2400">
              <a:latin typeface="Arial" charset="0"/>
            </a:endParaRPr>
          </a:p>
        </p:txBody>
      </p:sp>
      <p:sp>
        <p:nvSpPr>
          <p:cNvPr id="103427" name="Platshållare för bild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A3448C64-D65B-7642-9A97-999C122BFC29}" type="slidenum">
              <a:rPr lang="sv-SE" sz="1400"/>
              <a:pPr eaLnBrk="1" hangingPunct="1"/>
              <a:t>44</a:t>
            </a:fld>
            <a:endParaRPr lang="sv-SE" sz="1400"/>
          </a:p>
        </p:txBody>
      </p:sp>
      <p:pic>
        <p:nvPicPr>
          <p:cNvPr id="103428" name="Picture 9" descr="TV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025" y="1989138"/>
            <a:ext cx="459105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29" name="Picture 10" descr="TV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724400"/>
            <a:ext cx="187642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ubrik 1"/>
          <p:cNvSpPr>
            <a:spLocks noGrp="1"/>
          </p:cNvSpPr>
          <p:nvPr>
            <p:ph type="title"/>
          </p:nvPr>
        </p:nvSpPr>
        <p:spPr/>
        <p:txBody>
          <a:bodyPr/>
          <a:lstStyle/>
          <a:p>
            <a:r>
              <a:rPr lang="sv-SE">
                <a:latin typeface="Arial" charset="0"/>
              </a:rPr>
              <a:t>Obturatormetoder</a:t>
            </a:r>
          </a:p>
        </p:txBody>
      </p:sp>
      <p:sp>
        <p:nvSpPr>
          <p:cNvPr id="105474" name="Platshållare för innehåll 2"/>
          <p:cNvSpPr>
            <a:spLocks noGrp="1"/>
          </p:cNvSpPr>
          <p:nvPr>
            <p:ph idx="1"/>
          </p:nvPr>
        </p:nvSpPr>
        <p:spPr>
          <a:xfrm>
            <a:off x="539750" y="2133600"/>
            <a:ext cx="4968875" cy="3921125"/>
          </a:xfrm>
        </p:spPr>
        <p:txBody>
          <a:bodyPr/>
          <a:lstStyle/>
          <a:p>
            <a:r>
              <a:rPr lang="sv-SE" dirty="0">
                <a:latin typeface="Arial" charset="0"/>
              </a:rPr>
              <a:t>TVT-O (</a:t>
            </a:r>
            <a:r>
              <a:rPr lang="sv-SE" dirty="0" err="1">
                <a:latin typeface="Arial" charset="0"/>
              </a:rPr>
              <a:t>obturator</a:t>
            </a:r>
            <a:r>
              <a:rPr lang="sv-SE" dirty="0">
                <a:latin typeface="Arial" charset="0"/>
              </a:rPr>
              <a:t>). 2003</a:t>
            </a:r>
          </a:p>
          <a:p>
            <a:pPr lvl="1"/>
            <a:r>
              <a:rPr lang="sv-SE" dirty="0">
                <a:latin typeface="Arial" charset="0"/>
              </a:rPr>
              <a:t>Inside-</a:t>
            </a:r>
            <a:r>
              <a:rPr lang="sv-SE" dirty="0" err="1">
                <a:latin typeface="Arial" charset="0"/>
              </a:rPr>
              <a:t>out</a:t>
            </a:r>
            <a:r>
              <a:rPr lang="sv-SE" dirty="0">
                <a:latin typeface="Arial" charset="0"/>
              </a:rPr>
              <a:t>.</a:t>
            </a:r>
          </a:p>
          <a:p>
            <a:endParaRPr lang="sv-SE" dirty="0">
              <a:latin typeface="Arial" charset="0"/>
            </a:endParaRPr>
          </a:p>
          <a:p>
            <a:r>
              <a:rPr lang="sv-SE" dirty="0">
                <a:latin typeface="Arial" charset="0"/>
              </a:rPr>
              <a:t>TOT (</a:t>
            </a:r>
            <a:r>
              <a:rPr lang="sv-SE" dirty="0" err="1">
                <a:latin typeface="Arial" charset="0"/>
              </a:rPr>
              <a:t>Transobturator</a:t>
            </a:r>
            <a:r>
              <a:rPr lang="sv-SE" dirty="0">
                <a:latin typeface="Arial" charset="0"/>
              </a:rPr>
              <a:t> tape). 2001. </a:t>
            </a:r>
          </a:p>
          <a:p>
            <a:pPr lvl="1"/>
            <a:r>
              <a:rPr lang="sv-SE" dirty="0" err="1">
                <a:latin typeface="Arial" charset="0"/>
              </a:rPr>
              <a:t>Outside</a:t>
            </a:r>
            <a:r>
              <a:rPr lang="sv-SE" dirty="0">
                <a:latin typeface="Arial" charset="0"/>
              </a:rPr>
              <a:t>-in</a:t>
            </a:r>
          </a:p>
        </p:txBody>
      </p:sp>
      <p:sp>
        <p:nvSpPr>
          <p:cNvPr id="105475" name="Platshållare för bild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71FB78BD-78CA-E343-90AB-3F67EE4D1906}" type="slidenum">
              <a:rPr lang="sv-SE" sz="1400"/>
              <a:pPr eaLnBrk="1" hangingPunct="1"/>
              <a:t>45</a:t>
            </a:fld>
            <a:endParaRPr lang="sv-SE" sz="1400"/>
          </a:p>
        </p:txBody>
      </p:sp>
      <p:pic>
        <p:nvPicPr>
          <p:cNvPr id="105476" name="Bildobjekt 5" descr="surgical-needles-female-urinary-incontinence-transobturator-approach-67479-124269.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63938" y="4741863"/>
            <a:ext cx="2447925" cy="163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477" name="Bildobjekt 6" descr="to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989138"/>
            <a:ext cx="3168650" cy="237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ubrik 1"/>
          <p:cNvSpPr>
            <a:spLocks noGrp="1"/>
          </p:cNvSpPr>
          <p:nvPr>
            <p:ph type="title"/>
          </p:nvPr>
        </p:nvSpPr>
        <p:spPr/>
        <p:txBody>
          <a:bodyPr/>
          <a:lstStyle/>
          <a:p>
            <a:r>
              <a:rPr lang="sv-SE">
                <a:latin typeface="Arial" charset="0"/>
              </a:rPr>
              <a:t>TVT-metoder</a:t>
            </a:r>
            <a:br>
              <a:rPr lang="sv-SE">
                <a:latin typeface="Arial" charset="0"/>
              </a:rPr>
            </a:br>
            <a:r>
              <a:rPr lang="sv-SE">
                <a:latin typeface="Arial" charset="0"/>
              </a:rPr>
              <a:t>Bättre än kolposuspension (Burchplastik)?</a:t>
            </a:r>
          </a:p>
        </p:txBody>
      </p:sp>
      <p:sp>
        <p:nvSpPr>
          <p:cNvPr id="106498" name="Platshållare för innehåll 2"/>
          <p:cNvSpPr>
            <a:spLocks noGrp="1"/>
          </p:cNvSpPr>
          <p:nvPr>
            <p:ph idx="1"/>
          </p:nvPr>
        </p:nvSpPr>
        <p:spPr/>
        <p:txBody>
          <a:bodyPr/>
          <a:lstStyle/>
          <a:p>
            <a:r>
              <a:rPr lang="sv-SE" sz="2400" i="1">
                <a:latin typeface="Arial" charset="0"/>
              </a:rPr>
              <a:t>Cochrane: Ogah et al 2010. </a:t>
            </a:r>
            <a:r>
              <a:rPr lang="sv-SE" sz="2400">
                <a:latin typeface="Arial" charset="0"/>
              </a:rPr>
              <a:t>62 RCT(eller quasi-) med 7101 pat och TVT-variant i minst en arm.</a:t>
            </a:r>
          </a:p>
          <a:p>
            <a:pPr lvl="1"/>
            <a:r>
              <a:rPr lang="sv-SE" sz="2400">
                <a:latin typeface="Arial" charset="0"/>
              </a:rPr>
              <a:t>Lika bra som kolposuspension, men färre perop komplikationer, mindre miktionsbesvär efter, kortare op- och vårdtid.</a:t>
            </a:r>
          </a:p>
          <a:p>
            <a:pPr lvl="1"/>
            <a:r>
              <a:rPr lang="sv-SE" sz="2400">
                <a:latin typeface="Arial" charset="0"/>
              </a:rPr>
              <a:t>Fler blåsperforationer med TVT</a:t>
            </a:r>
          </a:p>
          <a:p>
            <a:pPr lvl="1"/>
            <a:r>
              <a:rPr lang="sv-SE" sz="2400">
                <a:latin typeface="Arial" charset="0"/>
              </a:rPr>
              <a:t>Retropubisk inside-out bättre än outside-in med färre blåsperforationer, mindre postop miktionsbesvär och färre slemhinnererosioner i vagina</a:t>
            </a:r>
          </a:p>
          <a:p>
            <a:pPr lvl="1"/>
            <a:r>
              <a:rPr lang="sv-SE" sz="2400">
                <a:latin typeface="Arial" charset="0"/>
              </a:rPr>
              <a:t>Monofilamentmaetrial bättre</a:t>
            </a:r>
          </a:p>
          <a:p>
            <a:pPr lvl="1"/>
            <a:endParaRPr lang="sv-SE">
              <a:latin typeface="Arial" charset="0"/>
            </a:endParaRPr>
          </a:p>
        </p:txBody>
      </p:sp>
      <p:sp>
        <p:nvSpPr>
          <p:cNvPr id="106499"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28333241-DD14-874D-9D79-52A9D4594883}" type="slidenum">
              <a:rPr lang="sv-SE" sz="1400"/>
              <a:pPr eaLnBrk="1" hangingPunct="1"/>
              <a:t>46</a:t>
            </a:fld>
            <a:endParaRPr lang="sv-SE"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ubrik 1"/>
          <p:cNvSpPr>
            <a:spLocks noGrp="1"/>
          </p:cNvSpPr>
          <p:nvPr>
            <p:ph type="title"/>
          </p:nvPr>
        </p:nvSpPr>
        <p:spPr/>
        <p:txBody>
          <a:bodyPr/>
          <a:lstStyle/>
          <a:p>
            <a:r>
              <a:rPr lang="sv-SE">
                <a:latin typeface="Arial" charset="0"/>
              </a:rPr>
              <a:t>Vilken TVT-metod är bäst?</a:t>
            </a:r>
            <a:br>
              <a:rPr lang="sv-SE">
                <a:latin typeface="Arial" charset="0"/>
              </a:rPr>
            </a:br>
            <a:endParaRPr lang="sv-SE" i="1">
              <a:latin typeface="Arial" charset="0"/>
            </a:endParaRPr>
          </a:p>
        </p:txBody>
      </p:sp>
      <p:sp>
        <p:nvSpPr>
          <p:cNvPr id="108546" name="Platshållare för text 3"/>
          <p:cNvSpPr>
            <a:spLocks noGrp="1"/>
          </p:cNvSpPr>
          <p:nvPr>
            <p:ph type="body" idx="1"/>
          </p:nvPr>
        </p:nvSpPr>
        <p:spPr>
          <a:xfrm>
            <a:off x="457200" y="1709738"/>
            <a:ext cx="4040188" cy="639762"/>
          </a:xfrm>
        </p:spPr>
        <p:txBody>
          <a:bodyPr/>
          <a:lstStyle/>
          <a:p>
            <a:pPr algn="ctr"/>
            <a:r>
              <a:rPr lang="sv-SE">
                <a:latin typeface="Arial" charset="0"/>
              </a:rPr>
              <a:t>Retropubisk</a:t>
            </a:r>
          </a:p>
        </p:txBody>
      </p:sp>
      <p:sp>
        <p:nvSpPr>
          <p:cNvPr id="108547" name="Platshållare för innehåll 4"/>
          <p:cNvSpPr>
            <a:spLocks noGrp="1"/>
          </p:cNvSpPr>
          <p:nvPr>
            <p:ph sz="half" idx="2"/>
          </p:nvPr>
        </p:nvSpPr>
        <p:spPr>
          <a:xfrm>
            <a:off x="457200" y="2565400"/>
            <a:ext cx="4040188" cy="2376488"/>
          </a:xfrm>
        </p:spPr>
        <p:txBody>
          <a:bodyPr/>
          <a:lstStyle/>
          <a:p>
            <a:r>
              <a:rPr lang="sv-SE" sz="2000">
                <a:latin typeface="Arial" charset="0"/>
              </a:rPr>
              <a:t>Obj cure rate 88 %</a:t>
            </a:r>
          </a:p>
          <a:p>
            <a:r>
              <a:rPr lang="sv-SE" sz="2000">
                <a:latin typeface="Arial" charset="0"/>
              </a:rPr>
              <a:t>Lika subj cure rate</a:t>
            </a:r>
          </a:p>
          <a:p>
            <a:r>
              <a:rPr lang="sv-SE" sz="2000">
                <a:latin typeface="Arial" charset="0"/>
              </a:rPr>
              <a:t>Mer perop komplikationer (mest blåsperforationer, men också allvarliga)</a:t>
            </a:r>
          </a:p>
          <a:p>
            <a:r>
              <a:rPr lang="sv-SE" sz="2000">
                <a:latin typeface="Arial" charset="0"/>
              </a:rPr>
              <a:t>Mer postop miktionsbesvär</a:t>
            </a:r>
          </a:p>
        </p:txBody>
      </p:sp>
      <p:sp>
        <p:nvSpPr>
          <p:cNvPr id="108548" name="Platshållare för text 5"/>
          <p:cNvSpPr>
            <a:spLocks noGrp="1"/>
          </p:cNvSpPr>
          <p:nvPr>
            <p:ph type="body" sz="quarter" idx="3"/>
          </p:nvPr>
        </p:nvSpPr>
        <p:spPr>
          <a:xfrm>
            <a:off x="4645025" y="1709738"/>
            <a:ext cx="4041775" cy="639762"/>
          </a:xfrm>
        </p:spPr>
        <p:txBody>
          <a:bodyPr/>
          <a:lstStyle/>
          <a:p>
            <a:pPr algn="ctr"/>
            <a:r>
              <a:rPr lang="sv-SE">
                <a:latin typeface="Arial" charset="0"/>
              </a:rPr>
              <a:t>Transobturator</a:t>
            </a:r>
          </a:p>
        </p:txBody>
      </p:sp>
      <p:sp>
        <p:nvSpPr>
          <p:cNvPr id="108549" name="Platshållare för innehåll 6"/>
          <p:cNvSpPr>
            <a:spLocks noGrp="1"/>
          </p:cNvSpPr>
          <p:nvPr>
            <p:ph sz="quarter" idx="4"/>
          </p:nvPr>
        </p:nvSpPr>
        <p:spPr>
          <a:xfrm>
            <a:off x="4643438" y="2636838"/>
            <a:ext cx="4041775" cy="2016125"/>
          </a:xfrm>
        </p:spPr>
        <p:txBody>
          <a:bodyPr/>
          <a:lstStyle/>
          <a:p>
            <a:r>
              <a:rPr lang="sv-SE" sz="2000">
                <a:latin typeface="Arial" charset="0"/>
              </a:rPr>
              <a:t>Obj cure rate 84 %</a:t>
            </a:r>
          </a:p>
          <a:p>
            <a:r>
              <a:rPr lang="sv-SE" sz="2000">
                <a:latin typeface="Arial" charset="0"/>
              </a:rPr>
              <a:t>Lika subj cure rate</a:t>
            </a:r>
          </a:p>
          <a:p>
            <a:r>
              <a:rPr lang="sv-SE" sz="2000">
                <a:latin typeface="Arial" charset="0"/>
              </a:rPr>
              <a:t>Kortare op- och vårdtid</a:t>
            </a:r>
          </a:p>
          <a:p>
            <a:r>
              <a:rPr lang="sv-SE" sz="2000">
                <a:latin typeface="Arial" charset="0"/>
              </a:rPr>
              <a:t>Mer postop smärta (ljumskar)</a:t>
            </a:r>
          </a:p>
        </p:txBody>
      </p:sp>
      <p:sp>
        <p:nvSpPr>
          <p:cNvPr id="108550" name="Platshållare för bildnumm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B67D07C1-3D50-8743-A3E1-199C6D897052}" type="slidenum">
              <a:rPr lang="sv-SE" sz="1400"/>
              <a:pPr eaLnBrk="1" hangingPunct="1"/>
              <a:t>47</a:t>
            </a:fld>
            <a:endParaRPr lang="sv-SE" sz="1400"/>
          </a:p>
        </p:txBody>
      </p:sp>
      <p:sp>
        <p:nvSpPr>
          <p:cNvPr id="108551" name="textruta 7"/>
          <p:cNvSpPr txBox="1">
            <a:spLocks noChangeArrowheads="1"/>
          </p:cNvSpPr>
          <p:nvPr/>
        </p:nvSpPr>
        <p:spPr bwMode="auto">
          <a:xfrm>
            <a:off x="2411413" y="2205038"/>
            <a:ext cx="54054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r>
              <a:rPr lang="sv-SE" i="1"/>
              <a:t>Cochrane: Ogah et al 2009, 62 studier</a:t>
            </a:r>
            <a:endParaRPr lang="sv-SE"/>
          </a:p>
        </p:txBody>
      </p:sp>
      <p:sp>
        <p:nvSpPr>
          <p:cNvPr id="108552" name="textruta 8"/>
          <p:cNvSpPr txBox="1">
            <a:spLocks noChangeArrowheads="1"/>
          </p:cNvSpPr>
          <p:nvPr/>
        </p:nvSpPr>
        <p:spPr bwMode="auto">
          <a:xfrm>
            <a:off x="1835150" y="4652963"/>
            <a:ext cx="5243513" cy="219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r>
              <a:rPr lang="sv-SE" sz="2000" i="1"/>
              <a:t>Palva et al 2010: </a:t>
            </a:r>
            <a:r>
              <a:rPr lang="sv-SE" sz="2000"/>
              <a:t>RCT av 267 pat- utfall av 94% efter 3 år:</a:t>
            </a:r>
          </a:p>
          <a:p>
            <a:pPr eaLnBrk="1" hangingPunct="1"/>
            <a:r>
              <a:rPr lang="sv-SE" sz="2000"/>
              <a:t>Ingen signifikant skillnad avseende obj eller subj cure rate eller komplikationer som de novo urge och upprepade UVIer.</a:t>
            </a:r>
          </a:p>
          <a:p>
            <a:pPr eaLnBrk="1" hangingPunct="1"/>
            <a:r>
              <a:rPr lang="sv-SE"/>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en-GB"/>
          </a:p>
        </p:txBody>
      </p:sp>
      <p:sp>
        <p:nvSpPr>
          <p:cNvPr id="3" name="Underrubrik 2"/>
          <p:cNvSpPr>
            <a:spLocks noGrp="1"/>
          </p:cNvSpPr>
          <p:nvPr>
            <p:ph type="subTitle" idx="1"/>
          </p:nvPr>
        </p:nvSpPr>
        <p:spPr/>
        <p:txBody>
          <a:bodyPr/>
          <a:lstStyle/>
          <a:p>
            <a:endParaRPr lang="en-GB"/>
          </a:p>
        </p:txBody>
      </p:sp>
      <p:pic>
        <p:nvPicPr>
          <p:cNvPr id="4" name="Bildobjekt 3" descr="Skärmavbild 2016-03-03 kl. 20.32.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4" y="0"/>
            <a:ext cx="9108466" cy="6858000"/>
          </a:xfrm>
          <a:prstGeom prst="rect">
            <a:avLst/>
          </a:prstGeom>
        </p:spPr>
      </p:pic>
    </p:spTree>
    <p:extLst>
      <p:ext uri="{BB962C8B-B14F-4D97-AF65-F5344CB8AC3E}">
        <p14:creationId xmlns:p14="http://schemas.microsoft.com/office/powerpoint/2010/main" val="3479362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GB" dirty="0"/>
          </a:p>
        </p:txBody>
      </p:sp>
      <p:pic>
        <p:nvPicPr>
          <p:cNvPr id="4" name="Platshållare för innehåll 3" descr="Skärmavbild 2016-03-03 kl. 20.28.25.png"/>
          <p:cNvPicPr>
            <a:picLocks noGrp="1" noChangeAspect="1"/>
          </p:cNvPicPr>
          <p:nvPr>
            <p:ph idx="1"/>
          </p:nvPr>
        </p:nvPicPr>
        <p:blipFill>
          <a:blip r:embed="rId2">
            <a:extLst>
              <a:ext uri="{28A0092B-C50C-407E-A947-70E740481C1C}">
                <a14:useLocalDpi xmlns:a14="http://schemas.microsoft.com/office/drawing/2010/main" val="0"/>
              </a:ext>
            </a:extLst>
          </a:blip>
          <a:srcRect t="13208" b="13208"/>
          <a:stretch>
            <a:fillRect/>
          </a:stretch>
        </p:blipFill>
        <p:spPr>
          <a:xfrm>
            <a:off x="-315285" y="0"/>
            <a:ext cx="9566789" cy="6866723"/>
          </a:xfrm>
        </p:spPr>
      </p:pic>
    </p:spTree>
    <p:extLst>
      <p:ext uri="{BB962C8B-B14F-4D97-AF65-F5344CB8AC3E}">
        <p14:creationId xmlns:p14="http://schemas.microsoft.com/office/powerpoint/2010/main" val="260791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ubrik 1"/>
          <p:cNvSpPr>
            <a:spLocks noGrp="1"/>
          </p:cNvSpPr>
          <p:nvPr>
            <p:ph type="title"/>
          </p:nvPr>
        </p:nvSpPr>
        <p:spPr/>
        <p:txBody>
          <a:bodyPr/>
          <a:lstStyle/>
          <a:p>
            <a:r>
              <a:rPr lang="sv-SE">
                <a:latin typeface="Arial" charset="0"/>
              </a:rPr>
              <a:t>Ansträngningsinkontinens</a:t>
            </a:r>
          </a:p>
        </p:txBody>
      </p:sp>
      <p:sp>
        <p:nvSpPr>
          <p:cNvPr id="24578" name="Platshållare för innehåll 2"/>
          <p:cNvSpPr>
            <a:spLocks noGrp="1"/>
          </p:cNvSpPr>
          <p:nvPr>
            <p:ph idx="1"/>
          </p:nvPr>
        </p:nvSpPr>
        <p:spPr/>
        <p:txBody>
          <a:bodyPr/>
          <a:lstStyle/>
          <a:p>
            <a:r>
              <a:rPr lang="sv-SE">
                <a:latin typeface="Arial" charset="0"/>
              </a:rPr>
              <a:t>Läckage vid ökat intraabdominellt tryck </a:t>
            </a:r>
          </a:p>
          <a:p>
            <a:r>
              <a:rPr lang="sv-SE">
                <a:latin typeface="Arial" charset="0"/>
              </a:rPr>
              <a:t>Tex hopp, löpning, hosta, nysning</a:t>
            </a:r>
          </a:p>
          <a:p>
            <a:r>
              <a:rPr lang="sv-SE">
                <a:latin typeface="Arial" charset="0"/>
              </a:rPr>
              <a:t>I övrigt normalt miktionsmönster</a:t>
            </a:r>
          </a:p>
        </p:txBody>
      </p:sp>
      <p:sp>
        <p:nvSpPr>
          <p:cNvPr id="24579"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AEB159B6-2764-924C-A08F-E890225AB748}" type="slidenum">
              <a:rPr lang="sv-SE" sz="1400"/>
              <a:pPr eaLnBrk="1" hangingPunct="1"/>
              <a:t>5</a:t>
            </a:fld>
            <a:endParaRPr lang="sv-SE" sz="1400"/>
          </a:p>
        </p:txBody>
      </p:sp>
      <p:pic>
        <p:nvPicPr>
          <p:cNvPr id="2458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97575" y="3644900"/>
            <a:ext cx="2824163" cy="2990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ärmavbild 2016-03-03 kl. 20.32.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0038" cy="6858000"/>
          </a:xfrm>
          <a:prstGeom prst="rect">
            <a:avLst/>
          </a:prstGeom>
        </p:spPr>
      </p:pic>
    </p:spTree>
    <p:extLst>
      <p:ext uri="{BB962C8B-B14F-4D97-AF65-F5344CB8AC3E}">
        <p14:creationId xmlns:p14="http://schemas.microsoft.com/office/powerpoint/2010/main" val="3597704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ärmavbild 2016-03-03 kl. 20.32.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3175"/>
          </a:xfrm>
          <a:prstGeom prst="rect">
            <a:avLst/>
          </a:prstGeom>
        </p:spPr>
      </p:pic>
    </p:spTree>
    <p:extLst>
      <p:ext uri="{BB962C8B-B14F-4D97-AF65-F5344CB8AC3E}">
        <p14:creationId xmlns:p14="http://schemas.microsoft.com/office/powerpoint/2010/main" val="3350109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ubrik 6"/>
          <p:cNvSpPr>
            <a:spLocks noGrp="1"/>
          </p:cNvSpPr>
          <p:nvPr>
            <p:ph type="title"/>
          </p:nvPr>
        </p:nvSpPr>
        <p:spPr>
          <a:xfrm>
            <a:off x="457200" y="274638"/>
            <a:ext cx="5338936" cy="1143000"/>
          </a:xfrm>
        </p:spPr>
        <p:txBody>
          <a:bodyPr/>
          <a:lstStyle/>
          <a:p>
            <a:r>
              <a:rPr lang="sv-SE" dirty="0" err="1">
                <a:latin typeface="Arial" charset="0"/>
              </a:rPr>
              <a:t>Minislyngor</a:t>
            </a:r>
            <a:endParaRPr lang="sv-SE" dirty="0">
              <a:latin typeface="Arial" charset="0"/>
            </a:endParaRPr>
          </a:p>
        </p:txBody>
      </p:sp>
      <p:sp>
        <p:nvSpPr>
          <p:cNvPr id="110594" name="Platshållare för text 8"/>
          <p:cNvSpPr>
            <a:spLocks noGrp="1"/>
          </p:cNvSpPr>
          <p:nvPr>
            <p:ph type="body" sz="half" idx="1"/>
          </p:nvPr>
        </p:nvSpPr>
        <p:spPr>
          <a:xfrm>
            <a:off x="539750" y="1916113"/>
            <a:ext cx="5040313" cy="4138612"/>
          </a:xfrm>
        </p:spPr>
        <p:txBody>
          <a:bodyPr/>
          <a:lstStyle/>
          <a:p>
            <a:r>
              <a:rPr lang="en-US" sz="1600" dirty="0" err="1">
                <a:latin typeface="Arial" charset="0"/>
              </a:rPr>
              <a:t>Olviera</a:t>
            </a:r>
            <a:r>
              <a:rPr lang="en-US" sz="1600" dirty="0">
                <a:latin typeface="Arial" charset="0"/>
              </a:rPr>
              <a:t> et al 2010: Review: </a:t>
            </a:r>
            <a:r>
              <a:rPr lang="en-US" sz="1600" b="1" dirty="0" err="1">
                <a:latin typeface="Arial" charset="0"/>
              </a:rPr>
              <a:t>Suburethral</a:t>
            </a:r>
            <a:r>
              <a:rPr lang="en-US" sz="1600" b="1" dirty="0">
                <a:latin typeface="Arial" charset="0"/>
              </a:rPr>
              <a:t> single incision slings in the treatment of female stress urinary incontinence: what is the evidence for using them in 2010?</a:t>
            </a:r>
          </a:p>
          <a:p>
            <a:endParaRPr lang="en-US" sz="1600" dirty="0">
              <a:solidFill>
                <a:srgbClr val="FF0000"/>
              </a:solidFill>
              <a:latin typeface="Arial" charset="0"/>
            </a:endParaRPr>
          </a:p>
          <a:p>
            <a:pPr marL="0" indent="0">
              <a:buNone/>
            </a:pPr>
            <a:endParaRPr lang="en-US" sz="1600" dirty="0">
              <a:solidFill>
                <a:srgbClr val="FF0000"/>
              </a:solidFill>
              <a:latin typeface="Arial" charset="0"/>
            </a:endParaRPr>
          </a:p>
          <a:p>
            <a:r>
              <a:rPr lang="en-US" sz="1800" dirty="0" err="1">
                <a:solidFill>
                  <a:srgbClr val="FF0000"/>
                </a:solidFill>
                <a:latin typeface="Arial" charset="0"/>
              </a:rPr>
              <a:t>Hittills</a:t>
            </a:r>
            <a:r>
              <a:rPr lang="en-US" sz="1800" dirty="0">
                <a:solidFill>
                  <a:srgbClr val="FF0000"/>
                </a:solidFill>
                <a:latin typeface="Arial" charset="0"/>
              </a:rPr>
              <a:t> </a:t>
            </a:r>
            <a:r>
              <a:rPr lang="en-US" sz="1800" dirty="0" err="1">
                <a:solidFill>
                  <a:srgbClr val="FF0000"/>
                </a:solidFill>
                <a:latin typeface="Arial" charset="0"/>
              </a:rPr>
              <a:t>ingen</a:t>
            </a:r>
            <a:r>
              <a:rPr lang="en-US" sz="1800" dirty="0">
                <a:solidFill>
                  <a:srgbClr val="FF0000"/>
                </a:solidFill>
                <a:latin typeface="Arial" charset="0"/>
              </a:rPr>
              <a:t> </a:t>
            </a:r>
            <a:r>
              <a:rPr lang="en-US" sz="1800" dirty="0" err="1">
                <a:solidFill>
                  <a:srgbClr val="FF0000"/>
                </a:solidFill>
                <a:latin typeface="Arial" charset="0"/>
              </a:rPr>
              <a:t>evidens</a:t>
            </a:r>
            <a:r>
              <a:rPr lang="en-US" sz="1800" dirty="0">
                <a:solidFill>
                  <a:srgbClr val="FF0000"/>
                </a:solidFill>
                <a:latin typeface="Arial" charset="0"/>
              </a:rPr>
              <a:t> </a:t>
            </a:r>
            <a:r>
              <a:rPr lang="en-US" sz="1800" dirty="0" err="1">
                <a:solidFill>
                  <a:srgbClr val="FF0000"/>
                </a:solidFill>
                <a:latin typeface="Arial" charset="0"/>
              </a:rPr>
              <a:t>att</a:t>
            </a:r>
            <a:r>
              <a:rPr lang="en-US" sz="1800" dirty="0">
                <a:solidFill>
                  <a:srgbClr val="FF0000"/>
                </a:solidFill>
                <a:latin typeface="Arial" charset="0"/>
              </a:rPr>
              <a:t> de </a:t>
            </a:r>
            <a:r>
              <a:rPr lang="en-US" sz="1800" dirty="0" err="1">
                <a:solidFill>
                  <a:srgbClr val="FF0000"/>
                </a:solidFill>
                <a:latin typeface="Arial" charset="0"/>
              </a:rPr>
              <a:t>är</a:t>
            </a:r>
            <a:r>
              <a:rPr lang="en-US" sz="1800" dirty="0">
                <a:solidFill>
                  <a:srgbClr val="FF0000"/>
                </a:solidFill>
                <a:latin typeface="Arial" charset="0"/>
              </a:rPr>
              <a:t> </a:t>
            </a:r>
            <a:r>
              <a:rPr lang="en-US" sz="1800" dirty="0" err="1">
                <a:solidFill>
                  <a:srgbClr val="FF0000"/>
                </a:solidFill>
                <a:latin typeface="Arial" charset="0"/>
              </a:rPr>
              <a:t>bättre</a:t>
            </a:r>
            <a:r>
              <a:rPr lang="en-US" sz="1800" dirty="0">
                <a:solidFill>
                  <a:srgbClr val="FF0000"/>
                </a:solidFill>
                <a:latin typeface="Arial" charset="0"/>
              </a:rPr>
              <a:t> </a:t>
            </a:r>
            <a:r>
              <a:rPr lang="en-US" sz="1800" dirty="0" err="1">
                <a:solidFill>
                  <a:srgbClr val="FF0000"/>
                </a:solidFill>
                <a:latin typeface="Arial" charset="0"/>
              </a:rPr>
              <a:t>än</a:t>
            </a:r>
            <a:r>
              <a:rPr lang="en-US" sz="1800" dirty="0">
                <a:solidFill>
                  <a:srgbClr val="FF0000"/>
                </a:solidFill>
                <a:latin typeface="Arial" charset="0"/>
              </a:rPr>
              <a:t> </a:t>
            </a:r>
            <a:r>
              <a:rPr lang="en-US" sz="1800" dirty="0" err="1">
                <a:solidFill>
                  <a:srgbClr val="FF0000"/>
                </a:solidFill>
                <a:latin typeface="Arial" charset="0"/>
              </a:rPr>
              <a:t>retropubiska</a:t>
            </a:r>
            <a:r>
              <a:rPr lang="en-US" sz="1800" dirty="0">
                <a:solidFill>
                  <a:srgbClr val="FF0000"/>
                </a:solidFill>
                <a:latin typeface="Arial" charset="0"/>
              </a:rPr>
              <a:t> </a:t>
            </a:r>
            <a:r>
              <a:rPr lang="en-US" sz="1800" dirty="0" err="1">
                <a:solidFill>
                  <a:srgbClr val="FF0000"/>
                </a:solidFill>
                <a:latin typeface="Arial" charset="0"/>
              </a:rPr>
              <a:t>eller</a:t>
            </a:r>
            <a:r>
              <a:rPr lang="en-US" sz="1800" dirty="0">
                <a:solidFill>
                  <a:srgbClr val="FF0000"/>
                </a:solidFill>
                <a:latin typeface="Arial" charset="0"/>
              </a:rPr>
              <a:t> </a:t>
            </a:r>
            <a:r>
              <a:rPr lang="en-US" sz="1800" dirty="0" err="1">
                <a:solidFill>
                  <a:srgbClr val="FF0000"/>
                </a:solidFill>
                <a:latin typeface="Arial" charset="0"/>
              </a:rPr>
              <a:t>transobturatoriska</a:t>
            </a:r>
            <a:r>
              <a:rPr lang="en-US" sz="1800" dirty="0">
                <a:solidFill>
                  <a:srgbClr val="FF0000"/>
                </a:solidFill>
                <a:latin typeface="Arial" charset="0"/>
              </a:rPr>
              <a:t> </a:t>
            </a:r>
            <a:r>
              <a:rPr lang="en-US" sz="1800" dirty="0" err="1">
                <a:solidFill>
                  <a:srgbClr val="FF0000"/>
                </a:solidFill>
                <a:latin typeface="Arial" charset="0"/>
              </a:rPr>
              <a:t>slyngor</a:t>
            </a:r>
            <a:endParaRPr lang="sv-SE" sz="1800" dirty="0">
              <a:solidFill>
                <a:srgbClr val="FF0000"/>
              </a:solidFill>
              <a:latin typeface="Arial" charset="0"/>
            </a:endParaRPr>
          </a:p>
        </p:txBody>
      </p:sp>
      <p:pic>
        <p:nvPicPr>
          <p:cNvPr id="110595" name="Platshållare för innehåll 14" descr="ajust Bard.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9460" b="9460"/>
          <a:stretch>
            <a:fillRect/>
          </a:stretch>
        </p:blipFill>
        <p:spPr>
          <a:xfrm>
            <a:off x="6732240" y="1840634"/>
            <a:ext cx="2098202" cy="2037169"/>
          </a:xfrm>
        </p:spPr>
      </p:pic>
      <p:sp>
        <p:nvSpPr>
          <p:cNvPr id="110596" name="Platshållare för bildnummer 9"/>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C60EEFBD-8DA8-DC46-9D5C-960656C5672F}" type="slidenum">
              <a:rPr lang="sv-SE" sz="1400"/>
              <a:pPr eaLnBrk="1" hangingPunct="1"/>
              <a:t>52</a:t>
            </a:fld>
            <a:endParaRPr lang="sv-SE" sz="1400"/>
          </a:p>
        </p:txBody>
      </p:sp>
      <p:pic>
        <p:nvPicPr>
          <p:cNvPr id="110597" name="Bildobjekt 15" descr="MiniArc AMS.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95736" y="4941168"/>
            <a:ext cx="1370013" cy="177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8" name="Bildobjekt 16" descr="TVTsecur Gynecare.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28184" y="4725144"/>
            <a:ext cx="2587625"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9" name="textruta 17"/>
          <p:cNvSpPr txBox="1">
            <a:spLocks noChangeArrowheads="1"/>
          </p:cNvSpPr>
          <p:nvPr/>
        </p:nvSpPr>
        <p:spPr bwMode="auto">
          <a:xfrm>
            <a:off x="539552" y="5157192"/>
            <a:ext cx="15779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r>
              <a:rPr lang="sv-SE" sz="1600" dirty="0"/>
              <a:t>AMS: </a:t>
            </a:r>
            <a:r>
              <a:rPr lang="sv-SE" sz="1600" dirty="0" err="1"/>
              <a:t>MiniArc</a:t>
            </a:r>
            <a:r>
              <a:rPr lang="sv-SE" sz="1600" dirty="0"/>
              <a:t>®</a:t>
            </a:r>
          </a:p>
        </p:txBody>
      </p:sp>
      <p:sp>
        <p:nvSpPr>
          <p:cNvPr id="110600" name="textruta 18"/>
          <p:cNvSpPr txBox="1">
            <a:spLocks noChangeArrowheads="1"/>
          </p:cNvSpPr>
          <p:nvPr/>
        </p:nvSpPr>
        <p:spPr bwMode="auto">
          <a:xfrm>
            <a:off x="6516216" y="1412776"/>
            <a:ext cx="13287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r>
              <a:rPr lang="sv-SE" sz="1600" dirty="0"/>
              <a:t>Bard: </a:t>
            </a:r>
            <a:r>
              <a:rPr lang="sv-SE" sz="1600" dirty="0" err="1"/>
              <a:t>Ajust</a:t>
            </a:r>
            <a:r>
              <a:rPr lang="sv-SE" sz="1600" dirty="0"/>
              <a:t>®</a:t>
            </a:r>
          </a:p>
        </p:txBody>
      </p:sp>
      <p:sp>
        <p:nvSpPr>
          <p:cNvPr id="110601" name="textruta 19"/>
          <p:cNvSpPr txBox="1">
            <a:spLocks noChangeArrowheads="1"/>
          </p:cNvSpPr>
          <p:nvPr/>
        </p:nvSpPr>
        <p:spPr bwMode="auto">
          <a:xfrm>
            <a:off x="6228184" y="4509120"/>
            <a:ext cx="22018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r>
              <a:rPr lang="sv-SE" sz="1600" dirty="0" err="1"/>
              <a:t>Gynecare</a:t>
            </a:r>
            <a:r>
              <a:rPr lang="sv-SE" sz="1600" dirty="0"/>
              <a:t>: </a:t>
            </a:r>
            <a:r>
              <a:rPr lang="sv-SE" sz="1600" dirty="0" err="1"/>
              <a:t>TVTsecur</a:t>
            </a:r>
            <a:r>
              <a:rPr lang="sv-SE" sz="1600"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ubrik 6"/>
          <p:cNvSpPr>
            <a:spLocks noGrp="1"/>
          </p:cNvSpPr>
          <p:nvPr>
            <p:ph type="title"/>
          </p:nvPr>
        </p:nvSpPr>
        <p:spPr/>
        <p:txBody>
          <a:bodyPr/>
          <a:lstStyle/>
          <a:p>
            <a:r>
              <a:rPr lang="sv-SE">
                <a:latin typeface="Arial" charset="0"/>
              </a:rPr>
              <a:t>Har valet av metod till olika patienter betydelse för resultatet?</a:t>
            </a:r>
          </a:p>
        </p:txBody>
      </p:sp>
      <p:sp>
        <p:nvSpPr>
          <p:cNvPr id="112642" name="Platshållare för innehåll 7"/>
          <p:cNvSpPr>
            <a:spLocks noGrp="1"/>
          </p:cNvSpPr>
          <p:nvPr>
            <p:ph idx="1"/>
          </p:nvPr>
        </p:nvSpPr>
        <p:spPr/>
        <p:txBody>
          <a:bodyPr/>
          <a:lstStyle/>
          <a:p>
            <a:r>
              <a:rPr lang="sv-SE" sz="2400" dirty="0">
                <a:latin typeface="Arial" charset="0"/>
              </a:rPr>
              <a:t>Enligt </a:t>
            </a:r>
            <a:r>
              <a:rPr lang="sv-SE" sz="2400" dirty="0" err="1">
                <a:latin typeface="Arial" charset="0"/>
              </a:rPr>
              <a:t>gynop</a:t>
            </a:r>
            <a:r>
              <a:rPr lang="sv-SE" sz="2400" dirty="0">
                <a:latin typeface="Arial" charset="0"/>
              </a:rPr>
              <a:t> registret 20% sämre resultat vid</a:t>
            </a:r>
          </a:p>
          <a:p>
            <a:pPr lvl="1"/>
            <a:r>
              <a:rPr lang="sv-SE" sz="2000" dirty="0">
                <a:latin typeface="Arial" charset="0"/>
              </a:rPr>
              <a:t>Dagliga trängningar</a:t>
            </a:r>
          </a:p>
          <a:p>
            <a:pPr lvl="1"/>
            <a:r>
              <a:rPr lang="sv-SE" sz="2000" dirty="0">
                <a:latin typeface="Arial" charset="0"/>
              </a:rPr>
              <a:t>Blandinkontinens</a:t>
            </a:r>
          </a:p>
          <a:p>
            <a:pPr lvl="1"/>
            <a:r>
              <a:rPr lang="sv-SE" sz="2000" dirty="0">
                <a:latin typeface="Arial" charset="0"/>
              </a:rPr>
              <a:t>Kraftig övervikt</a:t>
            </a:r>
          </a:p>
          <a:p>
            <a:pPr lvl="1"/>
            <a:r>
              <a:rPr lang="sv-SE" sz="2000" dirty="0">
                <a:latin typeface="Arial" charset="0"/>
              </a:rPr>
              <a:t>Hög ålder</a:t>
            </a:r>
          </a:p>
          <a:p>
            <a:pPr lvl="1"/>
            <a:r>
              <a:rPr lang="sv-SE" sz="2000" dirty="0">
                <a:latin typeface="Arial" charset="0"/>
              </a:rPr>
              <a:t>Dessa patienter 15 % mindre nöjda</a:t>
            </a:r>
          </a:p>
          <a:p>
            <a:r>
              <a:rPr lang="sv-SE" sz="2400" dirty="0">
                <a:latin typeface="Arial" charset="0"/>
              </a:rPr>
              <a:t>Denna grupp i större omfattning opererade med </a:t>
            </a:r>
            <a:r>
              <a:rPr lang="sv-SE" sz="2400" dirty="0" err="1">
                <a:latin typeface="Arial" charset="0"/>
              </a:rPr>
              <a:t>obturatormetoder</a:t>
            </a:r>
            <a:r>
              <a:rPr lang="sv-SE" sz="2400" dirty="0">
                <a:latin typeface="Arial" charset="0"/>
              </a:rPr>
              <a:t> och efter korrektion för gruppskillnaden blir ingen skillnad i kontinens eller nöjdhet mellan klassisk TVT och </a:t>
            </a:r>
            <a:r>
              <a:rPr lang="sv-SE" sz="2400" dirty="0" err="1">
                <a:latin typeface="Arial" charset="0"/>
              </a:rPr>
              <a:t>obturatormetoder</a:t>
            </a:r>
            <a:r>
              <a:rPr lang="sv-SE" sz="2400" dirty="0">
                <a:latin typeface="Arial" charset="0"/>
              </a:rPr>
              <a:t>!</a:t>
            </a:r>
          </a:p>
        </p:txBody>
      </p:sp>
      <p:sp>
        <p:nvSpPr>
          <p:cNvPr id="112643"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31934F10-7A5B-4C49-B35F-FA8202022F92}" type="slidenum">
              <a:rPr lang="sv-SE" sz="1400"/>
              <a:pPr eaLnBrk="1" hangingPunct="1"/>
              <a:t>53</a:t>
            </a:fld>
            <a:endParaRPr lang="sv-SE" sz="1400"/>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r>
              <a:rPr lang="sv-SE" sz="3200">
                <a:latin typeface="Arial" charset="0"/>
              </a:rPr>
              <a:t>Anamnestiska faktorer av betydelse för resultat av kirurgi för ansträngningsinkontinens </a:t>
            </a:r>
            <a:br>
              <a:rPr lang="sv-SE" sz="3600">
                <a:latin typeface="Arial" charset="0"/>
              </a:rPr>
            </a:br>
            <a:r>
              <a:rPr lang="sv-SE" sz="2000" i="1">
                <a:latin typeface="Arial" charset="0"/>
              </a:rPr>
              <a:t>Gyn op-registret 2006-09 4437 pat; Kjeldgaard, Ankardal, Fornell</a:t>
            </a:r>
          </a:p>
        </p:txBody>
      </p:sp>
      <p:sp>
        <p:nvSpPr>
          <p:cNvPr id="114690" name="Rectangle 3"/>
          <p:cNvSpPr>
            <a:spLocks noGrp="1" noChangeArrowheads="1"/>
          </p:cNvSpPr>
          <p:nvPr>
            <p:ph idx="1"/>
          </p:nvPr>
        </p:nvSpPr>
        <p:spPr/>
        <p:txBody>
          <a:bodyPr/>
          <a:lstStyle/>
          <a:p>
            <a:pPr>
              <a:lnSpc>
                <a:spcPct val="90000"/>
              </a:lnSpc>
            </a:pPr>
            <a:r>
              <a:rPr lang="sv-SE" sz="2400" dirty="0">
                <a:latin typeface="Arial" charset="0"/>
              </a:rPr>
              <a:t>Sämre resultat vid</a:t>
            </a:r>
          </a:p>
          <a:p>
            <a:pPr lvl="1">
              <a:lnSpc>
                <a:spcPct val="90000"/>
              </a:lnSpc>
            </a:pPr>
            <a:r>
              <a:rPr lang="sv-SE" sz="2400" dirty="0">
                <a:latin typeface="Arial" charset="0"/>
              </a:rPr>
              <a:t>Hög ålder</a:t>
            </a:r>
          </a:p>
          <a:p>
            <a:pPr lvl="1">
              <a:lnSpc>
                <a:spcPct val="90000"/>
              </a:lnSpc>
            </a:pPr>
            <a:r>
              <a:rPr lang="sv-SE" sz="2400" dirty="0">
                <a:latin typeface="Arial" charset="0"/>
              </a:rPr>
              <a:t>Fetma (BMI&gt;35)</a:t>
            </a:r>
          </a:p>
          <a:p>
            <a:pPr lvl="1">
              <a:lnSpc>
                <a:spcPct val="90000"/>
              </a:lnSpc>
            </a:pPr>
            <a:r>
              <a:rPr lang="sv-SE" sz="2400" dirty="0">
                <a:latin typeface="Arial" charset="0"/>
              </a:rPr>
              <a:t>Blandinkontinens</a:t>
            </a:r>
          </a:p>
          <a:p>
            <a:pPr lvl="1">
              <a:lnSpc>
                <a:spcPct val="90000"/>
              </a:lnSpc>
            </a:pPr>
            <a:r>
              <a:rPr lang="sv-SE" sz="2400" dirty="0">
                <a:latin typeface="Arial" charset="0"/>
              </a:rPr>
              <a:t>Dagliga trängningar</a:t>
            </a:r>
          </a:p>
          <a:p>
            <a:pPr>
              <a:lnSpc>
                <a:spcPct val="90000"/>
              </a:lnSpc>
            </a:pPr>
            <a:r>
              <a:rPr lang="sv-SE" sz="2400" dirty="0">
                <a:latin typeface="Arial" charset="0"/>
              </a:rPr>
              <a:t>Av mindre betydelse tidigare</a:t>
            </a:r>
          </a:p>
          <a:p>
            <a:pPr lvl="1">
              <a:lnSpc>
                <a:spcPct val="90000"/>
              </a:lnSpc>
            </a:pPr>
            <a:r>
              <a:rPr lang="sv-SE" sz="2400" dirty="0">
                <a:latin typeface="Arial" charset="0"/>
              </a:rPr>
              <a:t>inkontinenskirurgi (</a:t>
            </a:r>
            <a:r>
              <a:rPr lang="sv-SE" sz="2400" dirty="0" err="1">
                <a:latin typeface="Arial" charset="0"/>
              </a:rPr>
              <a:t>ospec</a:t>
            </a:r>
            <a:r>
              <a:rPr lang="sv-SE" sz="2400" dirty="0">
                <a:latin typeface="Arial" charset="0"/>
              </a:rPr>
              <a:t> metod)</a:t>
            </a:r>
          </a:p>
          <a:p>
            <a:pPr lvl="1">
              <a:lnSpc>
                <a:spcPct val="90000"/>
              </a:lnSpc>
            </a:pPr>
            <a:r>
              <a:rPr lang="sv-SE" sz="2400" dirty="0">
                <a:latin typeface="Arial" charset="0"/>
              </a:rPr>
              <a:t>prolapskirurgi</a:t>
            </a:r>
          </a:p>
          <a:p>
            <a:pPr lvl="1">
              <a:lnSpc>
                <a:spcPct val="90000"/>
              </a:lnSpc>
            </a:pPr>
            <a:r>
              <a:rPr lang="sv-SE" sz="2400" dirty="0" err="1">
                <a:latin typeface="Arial" charset="0"/>
              </a:rPr>
              <a:t>hysterektomi</a:t>
            </a:r>
            <a:endParaRPr lang="sv-SE" sz="2400" dirty="0">
              <a:latin typeface="Arial" charset="0"/>
            </a:endParaRPr>
          </a:p>
          <a:p>
            <a:pPr>
              <a:lnSpc>
                <a:spcPct val="90000"/>
              </a:lnSpc>
            </a:pPr>
            <a:endParaRPr lang="sv-SE" sz="2400" dirty="0">
              <a:latin typeface="Arial" charset="0"/>
            </a:endParaRPr>
          </a:p>
        </p:txBody>
      </p:sp>
      <p:sp>
        <p:nvSpPr>
          <p:cNvPr id="114691"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7408FFCF-8844-D145-AE75-90A0D773E6E0}" type="slidenum">
              <a:rPr lang="sv-SE" sz="1400"/>
              <a:pPr eaLnBrk="1" hangingPunct="1"/>
              <a:t>54</a:t>
            </a:fld>
            <a:endParaRPr lang="sv-SE"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ärmavbild 2016-03-03 kl. 21.42.3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7612"/>
            <a:ext cx="9144000" cy="6011501"/>
          </a:xfrm>
          <a:prstGeom prst="rect">
            <a:avLst/>
          </a:prstGeom>
        </p:spPr>
      </p:pic>
    </p:spTree>
    <p:extLst>
      <p:ext uri="{BB962C8B-B14F-4D97-AF65-F5344CB8AC3E}">
        <p14:creationId xmlns:p14="http://schemas.microsoft.com/office/powerpoint/2010/main" val="596144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ärmavbild 2016-03-03 kl. 21.40.37.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56092"/>
            <a:ext cx="9144000" cy="5914571"/>
          </a:xfrm>
          <a:prstGeom prst="rect">
            <a:avLst/>
          </a:prstGeom>
        </p:spPr>
      </p:pic>
    </p:spTree>
    <p:extLst>
      <p:ext uri="{BB962C8B-B14F-4D97-AF65-F5344CB8AC3E}">
        <p14:creationId xmlns:p14="http://schemas.microsoft.com/office/powerpoint/2010/main" val="1294729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lang="sv-SE">
                <a:latin typeface="Arial" charset="0"/>
              </a:rPr>
              <a:t>Injektionsbehandling</a:t>
            </a:r>
          </a:p>
        </p:txBody>
      </p:sp>
      <p:sp>
        <p:nvSpPr>
          <p:cNvPr id="116738" name="Rectangle 3"/>
          <p:cNvSpPr>
            <a:spLocks noGrp="1" noChangeArrowheads="1"/>
          </p:cNvSpPr>
          <p:nvPr>
            <p:ph idx="1"/>
          </p:nvPr>
        </p:nvSpPr>
        <p:spPr>
          <a:xfrm>
            <a:off x="468313" y="1844675"/>
            <a:ext cx="6191250" cy="3816350"/>
          </a:xfrm>
        </p:spPr>
        <p:txBody>
          <a:bodyPr/>
          <a:lstStyle/>
          <a:p>
            <a:r>
              <a:rPr lang="sv-SE" dirty="0">
                <a:latin typeface="Arial" charset="0"/>
              </a:rPr>
              <a:t>Bulkamid</a:t>
            </a:r>
          </a:p>
          <a:p>
            <a:pPr lvl="1"/>
            <a:r>
              <a:rPr lang="sv-SE" sz="2000" dirty="0">
                <a:latin typeface="Arial" charset="0"/>
              </a:rPr>
              <a:t>Akrylamid, ej nedbrytbart</a:t>
            </a:r>
          </a:p>
          <a:p>
            <a:pPr lvl="1"/>
            <a:r>
              <a:rPr lang="sv-SE" sz="2000" dirty="0">
                <a:latin typeface="Arial" charset="0"/>
              </a:rPr>
              <a:t>Injiceras med cystoskop i </a:t>
            </a:r>
            <a:r>
              <a:rPr lang="sv-SE" sz="2000" dirty="0" err="1">
                <a:latin typeface="Arial" charset="0"/>
              </a:rPr>
              <a:t>gelanestesi</a:t>
            </a:r>
            <a:endParaRPr lang="sv-SE" sz="2000" dirty="0">
              <a:latin typeface="Arial" charset="0"/>
            </a:endParaRPr>
          </a:p>
          <a:p>
            <a:pPr lvl="1"/>
            <a:r>
              <a:rPr lang="sv-SE" sz="2000" dirty="0">
                <a:latin typeface="Arial" charset="0"/>
              </a:rPr>
              <a:t>66% botade eller förbättrade med SUI /MUI efter 1 år och 1-2 injektioner. Inga allvarliga </a:t>
            </a:r>
            <a:r>
              <a:rPr lang="sv-SE" sz="2000" dirty="0" err="1">
                <a:latin typeface="Arial" charset="0"/>
              </a:rPr>
              <a:t>komplikatoner</a:t>
            </a:r>
            <a:r>
              <a:rPr lang="sv-SE" sz="2000" dirty="0">
                <a:latin typeface="Arial" charset="0"/>
              </a:rPr>
              <a:t>. (</a:t>
            </a:r>
            <a:r>
              <a:rPr lang="sv-SE" sz="2000" i="1" dirty="0" err="1">
                <a:latin typeface="Arial" charset="0"/>
              </a:rPr>
              <a:t>Lose</a:t>
            </a:r>
            <a:r>
              <a:rPr lang="sv-SE" sz="2000" i="1" dirty="0">
                <a:latin typeface="Arial" charset="0"/>
              </a:rPr>
              <a:t> et al 2010)</a:t>
            </a:r>
          </a:p>
          <a:p>
            <a:r>
              <a:rPr lang="sv-SE" dirty="0" err="1">
                <a:latin typeface="Arial" charset="0"/>
              </a:rPr>
              <a:t>Cochrane</a:t>
            </a:r>
            <a:r>
              <a:rPr lang="sv-SE" dirty="0">
                <a:latin typeface="Arial" charset="0"/>
              </a:rPr>
              <a:t>: </a:t>
            </a:r>
            <a:r>
              <a:rPr lang="sv-SE" sz="2000" dirty="0">
                <a:latin typeface="Arial" charset="0"/>
              </a:rPr>
              <a:t>Keegan et al 2009, 12 studier</a:t>
            </a:r>
            <a:endParaRPr lang="sv-SE" dirty="0">
              <a:latin typeface="Arial" charset="0"/>
            </a:endParaRPr>
          </a:p>
          <a:p>
            <a:pPr lvl="1"/>
            <a:r>
              <a:rPr lang="sv-SE" sz="2000" dirty="0">
                <a:latin typeface="Arial" charset="0"/>
              </a:rPr>
              <a:t>Olika ämnen injiceras, låg </a:t>
            </a:r>
            <a:r>
              <a:rPr lang="sv-SE" sz="2000" dirty="0" err="1">
                <a:latin typeface="Arial" charset="0"/>
              </a:rPr>
              <a:t>studiekvalitet</a:t>
            </a:r>
            <a:endParaRPr lang="sv-SE" sz="2000" dirty="0">
              <a:latin typeface="Arial" charset="0"/>
            </a:endParaRPr>
          </a:p>
          <a:p>
            <a:pPr lvl="1"/>
            <a:r>
              <a:rPr lang="sv-SE" sz="2000" dirty="0">
                <a:latin typeface="Arial" charset="0"/>
              </a:rPr>
              <a:t>Lungemboli med </a:t>
            </a:r>
            <a:r>
              <a:rPr lang="sv-SE" sz="2000" dirty="0" err="1">
                <a:latin typeface="Arial" charset="0"/>
              </a:rPr>
              <a:t>autologt</a:t>
            </a:r>
            <a:r>
              <a:rPr lang="sv-SE" sz="2000" dirty="0">
                <a:latin typeface="Arial" charset="0"/>
              </a:rPr>
              <a:t> fett </a:t>
            </a:r>
            <a:r>
              <a:rPr lang="sv-SE" sz="2000" dirty="0" err="1">
                <a:latin typeface="Arial" charset="0"/>
              </a:rPr>
              <a:t>periurethralt</a:t>
            </a:r>
            <a:r>
              <a:rPr lang="sv-SE" sz="2000" dirty="0">
                <a:latin typeface="Arial" charset="0"/>
              </a:rPr>
              <a:t>!</a:t>
            </a:r>
          </a:p>
          <a:p>
            <a:pPr lvl="1"/>
            <a:r>
              <a:rPr lang="sv-SE" sz="2000" dirty="0">
                <a:latin typeface="Arial" charset="0"/>
              </a:rPr>
              <a:t>Sämre än kirurgi, inga RCT mot PFMT</a:t>
            </a:r>
          </a:p>
          <a:p>
            <a:pPr lvl="1"/>
            <a:r>
              <a:rPr lang="sv-SE" sz="2000" b="1" dirty="0">
                <a:latin typeface="Arial" charset="0"/>
              </a:rPr>
              <a:t>Kan ge symtomlindring där kirurgi är kontraindicerat</a:t>
            </a:r>
          </a:p>
        </p:txBody>
      </p:sp>
      <p:sp>
        <p:nvSpPr>
          <p:cNvPr id="116739" name="Platshållare för bild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E831FBA9-71F7-AE47-A791-228018BAA170}" type="slidenum">
              <a:rPr lang="sv-SE" sz="1400"/>
              <a:pPr eaLnBrk="1" hangingPunct="1"/>
              <a:t>57</a:t>
            </a:fld>
            <a:endParaRPr lang="sv-SE" sz="1400"/>
          </a:p>
        </p:txBody>
      </p:sp>
      <p:pic>
        <p:nvPicPr>
          <p:cNvPr id="116740" name="Picture 5" descr="1004-UploadImage-scale-267-0-11184142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2463800"/>
            <a:ext cx="2543175" cy="362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741" name="Picture 7" descr="1051-UploadImage-scale-267-0-111841336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94225" y="1341438"/>
            <a:ext cx="1778000" cy="133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sv-SE">
                <a:latin typeface="Arial" charset="0"/>
              </a:rPr>
              <a:t>Läkemedel</a:t>
            </a:r>
          </a:p>
        </p:txBody>
      </p:sp>
      <p:sp>
        <p:nvSpPr>
          <p:cNvPr id="118786" name="Rectangle 3"/>
          <p:cNvSpPr>
            <a:spLocks noGrp="1" noChangeArrowheads="1"/>
          </p:cNvSpPr>
          <p:nvPr>
            <p:ph idx="1"/>
          </p:nvPr>
        </p:nvSpPr>
        <p:spPr/>
        <p:txBody>
          <a:bodyPr/>
          <a:lstStyle/>
          <a:p>
            <a:r>
              <a:rPr lang="sv-SE" sz="2400">
                <a:latin typeface="Arial" charset="0"/>
              </a:rPr>
              <a:t>Duloxetin (Yentreve</a:t>
            </a:r>
            <a:r>
              <a:rPr lang="en-US" sz="2400">
                <a:latin typeface="Arial" charset="0"/>
                <a:cs typeface="Arial" charset="0"/>
              </a:rPr>
              <a:t>®) </a:t>
            </a:r>
          </a:p>
          <a:p>
            <a:pPr lvl="1"/>
            <a:r>
              <a:rPr lang="en-US" sz="2400">
                <a:latin typeface="Arial" charset="0"/>
                <a:cs typeface="Arial" charset="0"/>
              </a:rPr>
              <a:t>SNRI-preparat registrerat mot SUI</a:t>
            </a:r>
          </a:p>
          <a:p>
            <a:pPr lvl="1"/>
            <a:r>
              <a:rPr lang="en-US" sz="2400">
                <a:latin typeface="Arial" charset="0"/>
                <a:cs typeface="Arial" charset="0"/>
              </a:rPr>
              <a:t>Ökar sfinktertonus i både urethra och anus</a:t>
            </a:r>
          </a:p>
          <a:p>
            <a:pPr lvl="1"/>
            <a:r>
              <a:rPr lang="en-US" sz="2400">
                <a:latin typeface="Arial" charset="0"/>
                <a:cs typeface="Arial" charset="0"/>
              </a:rPr>
              <a:t>Reversibelt</a:t>
            </a:r>
          </a:p>
          <a:p>
            <a:pPr lvl="1"/>
            <a:r>
              <a:rPr lang="en-US" sz="2400">
                <a:latin typeface="Arial" charset="0"/>
                <a:cs typeface="Arial" charset="0"/>
              </a:rPr>
              <a:t>Cochrane: </a:t>
            </a:r>
            <a:r>
              <a:rPr lang="en-US" sz="2000">
                <a:latin typeface="Arial" charset="0"/>
                <a:cs typeface="Arial" charset="0"/>
              </a:rPr>
              <a:t>Mariappan et al 2009, 10 studier</a:t>
            </a:r>
            <a:endParaRPr lang="en-US" sz="2400">
              <a:latin typeface="Arial" charset="0"/>
              <a:cs typeface="Arial" charset="0"/>
            </a:endParaRPr>
          </a:p>
          <a:p>
            <a:pPr lvl="2"/>
            <a:r>
              <a:rPr lang="en-US" sz="2000">
                <a:latin typeface="Arial" charset="0"/>
                <a:cs typeface="Arial" charset="0"/>
              </a:rPr>
              <a:t>Signifikant bättre livskvalitet</a:t>
            </a:r>
          </a:p>
          <a:p>
            <a:pPr lvl="2"/>
            <a:r>
              <a:rPr lang="en-US" sz="2000">
                <a:latin typeface="Arial" charset="0"/>
                <a:cs typeface="Arial" charset="0"/>
              </a:rPr>
              <a:t>50% färre läckage episoder</a:t>
            </a:r>
          </a:p>
          <a:p>
            <a:pPr lvl="2"/>
            <a:r>
              <a:rPr lang="en-US" sz="2000">
                <a:latin typeface="Arial" charset="0"/>
                <a:cs typeface="Arial" charset="0"/>
              </a:rPr>
              <a:t>Långtidseffekt?</a:t>
            </a:r>
          </a:p>
          <a:p>
            <a:pPr lvl="2"/>
            <a:r>
              <a:rPr lang="en-US" sz="2000">
                <a:latin typeface="Arial" charset="0"/>
                <a:cs typeface="Arial" charset="0"/>
              </a:rPr>
              <a:t>1/3 biverkningar (illamående), 1/8 avbryter därför</a:t>
            </a:r>
          </a:p>
        </p:txBody>
      </p:sp>
      <p:sp>
        <p:nvSpPr>
          <p:cNvPr id="118787"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98AF26F7-CBEE-A045-8319-06F42385130C}" type="slidenum">
              <a:rPr lang="sv-SE" sz="1400"/>
              <a:pPr eaLnBrk="1" hangingPunct="1"/>
              <a:t>58</a:t>
            </a:fld>
            <a:endParaRPr lang="sv-SE" sz="1400"/>
          </a:p>
        </p:txBody>
      </p:sp>
      <p:pic>
        <p:nvPicPr>
          <p:cNvPr id="118788" name="Picture 5" descr="j04039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300538"/>
            <a:ext cx="1073150"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ubrik 1"/>
          <p:cNvSpPr>
            <a:spLocks noGrp="1"/>
          </p:cNvSpPr>
          <p:nvPr>
            <p:ph type="title"/>
          </p:nvPr>
        </p:nvSpPr>
        <p:spPr>
          <a:xfrm>
            <a:off x="457200" y="404813"/>
            <a:ext cx="8229600" cy="1143000"/>
          </a:xfrm>
        </p:spPr>
        <p:txBody>
          <a:bodyPr/>
          <a:lstStyle/>
          <a:p>
            <a:r>
              <a:rPr lang="sv-SE">
                <a:latin typeface="Arial" charset="0"/>
              </a:rPr>
              <a:t>Östrogen?</a:t>
            </a:r>
            <a:br>
              <a:rPr lang="sv-SE">
                <a:latin typeface="Arial" charset="0"/>
              </a:rPr>
            </a:br>
            <a:r>
              <a:rPr lang="sv-SE" sz="3200">
                <a:latin typeface="Arial" charset="0"/>
              </a:rPr>
              <a:t>Cochrane: </a:t>
            </a:r>
            <a:r>
              <a:rPr lang="sv-SE" sz="2800">
                <a:latin typeface="Arial" charset="0"/>
              </a:rPr>
              <a:t>Cody et al 2010, 33 studier</a:t>
            </a:r>
            <a:endParaRPr lang="sv-SE">
              <a:latin typeface="Arial" charset="0"/>
            </a:endParaRPr>
          </a:p>
        </p:txBody>
      </p:sp>
      <p:sp>
        <p:nvSpPr>
          <p:cNvPr id="119810" name="Platshållare för innehåll 2"/>
          <p:cNvSpPr>
            <a:spLocks noGrp="1"/>
          </p:cNvSpPr>
          <p:nvPr>
            <p:ph idx="1"/>
          </p:nvPr>
        </p:nvSpPr>
        <p:spPr>
          <a:xfrm>
            <a:off x="539750" y="2133600"/>
            <a:ext cx="5616575" cy="3921125"/>
          </a:xfrm>
        </p:spPr>
        <p:txBody>
          <a:bodyPr/>
          <a:lstStyle/>
          <a:p>
            <a:r>
              <a:rPr lang="sv-SE">
                <a:latin typeface="Arial" charset="0"/>
              </a:rPr>
              <a:t>Effekt av lokalbehandling efter menopaus</a:t>
            </a:r>
          </a:p>
          <a:p>
            <a:pPr lvl="1"/>
            <a:r>
              <a:rPr lang="sv-SE">
                <a:latin typeface="Arial" charset="0"/>
              </a:rPr>
              <a:t>Färre miktioner</a:t>
            </a:r>
          </a:p>
          <a:p>
            <a:pPr lvl="1"/>
            <a:r>
              <a:rPr lang="sv-SE">
                <a:latin typeface="Arial" charset="0"/>
              </a:rPr>
              <a:t>Färre nattliga miktioner</a:t>
            </a:r>
          </a:p>
          <a:p>
            <a:pPr lvl="1"/>
            <a:r>
              <a:rPr lang="sv-SE">
                <a:latin typeface="Arial" charset="0"/>
              </a:rPr>
              <a:t>Färre trängningar</a:t>
            </a:r>
          </a:p>
          <a:p>
            <a:r>
              <a:rPr lang="sv-SE">
                <a:latin typeface="Arial" charset="0"/>
              </a:rPr>
              <a:t>Motsägande resultat beträffande SUI</a:t>
            </a:r>
          </a:p>
        </p:txBody>
      </p:sp>
      <p:sp>
        <p:nvSpPr>
          <p:cNvPr id="119811"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4399D506-9556-2546-8640-AFFA0EB3F3D6}" type="slidenum">
              <a:rPr lang="sv-SE" sz="1400"/>
              <a:pPr eaLnBrk="1" hangingPunct="1"/>
              <a:t>59</a:t>
            </a:fld>
            <a:endParaRPr lang="sv-SE" sz="1400"/>
          </a:p>
        </p:txBody>
      </p:sp>
      <p:pic>
        <p:nvPicPr>
          <p:cNvPr id="119812" name="Picture 4" descr="http://upload.wikimedia.org/wikipedia/commons/thumb/1/15/Estradiol.png/250px-Estradi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538" y="2428875"/>
            <a:ext cx="2381250" cy="150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ubrik 1"/>
          <p:cNvSpPr>
            <a:spLocks noGrp="1"/>
          </p:cNvSpPr>
          <p:nvPr>
            <p:ph type="title"/>
          </p:nvPr>
        </p:nvSpPr>
        <p:spPr/>
        <p:txBody>
          <a:bodyPr/>
          <a:lstStyle/>
          <a:p>
            <a:r>
              <a:rPr lang="sv-SE">
                <a:latin typeface="Arial" charset="0"/>
              </a:rPr>
              <a:t>Trängningsinkontinens</a:t>
            </a:r>
          </a:p>
        </p:txBody>
      </p:sp>
      <p:sp>
        <p:nvSpPr>
          <p:cNvPr id="25602" name="Platshållare för innehåll 2"/>
          <p:cNvSpPr>
            <a:spLocks noGrp="1"/>
          </p:cNvSpPr>
          <p:nvPr>
            <p:ph idx="1"/>
          </p:nvPr>
        </p:nvSpPr>
        <p:spPr/>
        <p:txBody>
          <a:bodyPr/>
          <a:lstStyle/>
          <a:p>
            <a:r>
              <a:rPr lang="sv-SE">
                <a:latin typeface="Arial" charset="0"/>
              </a:rPr>
              <a:t>Läckage föregått av eller samtidigt med urinträngning. Oftast täta miktioner med små urinmängder. </a:t>
            </a:r>
          </a:p>
          <a:p>
            <a:r>
              <a:rPr lang="sv-SE">
                <a:latin typeface="Arial" charset="0"/>
              </a:rPr>
              <a:t>Tvingande urinträngningar = urge</a:t>
            </a:r>
          </a:p>
          <a:p>
            <a:r>
              <a:rPr lang="sv-SE">
                <a:latin typeface="Arial" charset="0"/>
              </a:rPr>
              <a:t>Överaktiv blåsa  = ÖAB (OAB). Urge med eller utan UUI ofta förekommande med ökad miktionsfrekvens och nykturi</a:t>
            </a:r>
          </a:p>
          <a:p>
            <a:r>
              <a:rPr lang="sv-SE">
                <a:latin typeface="Arial" charset="0"/>
              </a:rPr>
              <a:t>OAB dry  / OAB wet</a:t>
            </a:r>
          </a:p>
          <a:p>
            <a:endParaRPr lang="sv-SE">
              <a:latin typeface="Arial" charset="0"/>
            </a:endParaRPr>
          </a:p>
        </p:txBody>
      </p:sp>
      <p:sp>
        <p:nvSpPr>
          <p:cNvPr id="25603"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C3C6BDEE-133D-1C4D-B07E-C3A41526386B}" type="slidenum">
              <a:rPr lang="sv-SE" sz="1400"/>
              <a:pPr eaLnBrk="1" hangingPunct="1"/>
              <a:t>6</a:t>
            </a:fld>
            <a:endParaRPr lang="sv-SE"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ubrik 1"/>
          <p:cNvSpPr>
            <a:spLocks noGrp="1"/>
          </p:cNvSpPr>
          <p:nvPr>
            <p:ph type="title"/>
          </p:nvPr>
        </p:nvSpPr>
        <p:spPr/>
        <p:txBody>
          <a:bodyPr/>
          <a:lstStyle/>
          <a:p>
            <a:r>
              <a:rPr lang="sv-SE" dirty="0">
                <a:latin typeface="Arial" charset="0"/>
              </a:rPr>
              <a:t>Hur handlägga efter ej avslutad familjebildning?</a:t>
            </a:r>
          </a:p>
        </p:txBody>
      </p:sp>
      <p:sp>
        <p:nvSpPr>
          <p:cNvPr id="120834" name="Platshållare för innehåll 2"/>
          <p:cNvSpPr>
            <a:spLocks noGrp="1"/>
          </p:cNvSpPr>
          <p:nvPr>
            <p:ph idx="1"/>
          </p:nvPr>
        </p:nvSpPr>
        <p:spPr>
          <a:xfrm>
            <a:off x="539750" y="1844675"/>
            <a:ext cx="8229600" cy="3921125"/>
          </a:xfrm>
        </p:spPr>
        <p:txBody>
          <a:bodyPr/>
          <a:lstStyle/>
          <a:p>
            <a:r>
              <a:rPr lang="sv-SE" sz="2400">
                <a:latin typeface="Arial" charset="0"/>
              </a:rPr>
              <a:t>Påföljande graviditet och förlossning ej studerat – om möjligt vänta med operation</a:t>
            </a:r>
          </a:p>
          <a:p>
            <a:r>
              <a:rPr lang="sv-SE" sz="2400">
                <a:latin typeface="Arial" charset="0"/>
              </a:rPr>
              <a:t>Groenen et al 2007 review 24 case reports </a:t>
            </a:r>
          </a:p>
          <a:p>
            <a:pPr lvl="1"/>
            <a:r>
              <a:rPr lang="sv-SE" sz="2400">
                <a:latin typeface="Arial" charset="0"/>
              </a:rPr>
              <a:t>Graviditet </a:t>
            </a:r>
          </a:p>
          <a:p>
            <a:pPr lvl="2"/>
            <a:r>
              <a:rPr lang="sv-SE" sz="2000">
                <a:latin typeface="Arial" charset="0"/>
              </a:rPr>
              <a:t>18 kontinenta, 2 SUI, 3 blåstömningsproblem</a:t>
            </a:r>
          </a:p>
          <a:p>
            <a:pPr lvl="1"/>
            <a:r>
              <a:rPr lang="sv-SE" sz="2400">
                <a:latin typeface="Arial" charset="0"/>
              </a:rPr>
              <a:t>13 vag förlossning</a:t>
            </a:r>
          </a:p>
          <a:p>
            <a:pPr lvl="2"/>
            <a:r>
              <a:rPr lang="sv-SE" sz="2000">
                <a:latin typeface="Arial" charset="0"/>
              </a:rPr>
              <a:t>10 kontinenta</a:t>
            </a:r>
          </a:p>
          <a:p>
            <a:pPr lvl="2"/>
            <a:r>
              <a:rPr lang="sv-SE" sz="2000">
                <a:latin typeface="Arial" charset="0"/>
              </a:rPr>
              <a:t>3 SUI varav 1 reop</a:t>
            </a:r>
          </a:p>
          <a:p>
            <a:pPr lvl="1"/>
            <a:r>
              <a:rPr lang="sv-SE" sz="2400">
                <a:latin typeface="Arial" charset="0"/>
              </a:rPr>
              <a:t>11 sectio</a:t>
            </a:r>
          </a:p>
          <a:p>
            <a:pPr lvl="2"/>
            <a:r>
              <a:rPr lang="sv-SE" sz="2000">
                <a:latin typeface="Arial" charset="0"/>
              </a:rPr>
              <a:t>10 kontinenta</a:t>
            </a:r>
          </a:p>
          <a:p>
            <a:pPr lvl="2"/>
            <a:r>
              <a:rPr lang="sv-SE" sz="2000">
                <a:latin typeface="Arial" charset="0"/>
              </a:rPr>
              <a:t>1 UUI</a:t>
            </a:r>
            <a:endParaRPr lang="sv-SE">
              <a:latin typeface="Arial" charset="0"/>
            </a:endParaRPr>
          </a:p>
          <a:p>
            <a:pPr lvl="2"/>
            <a:endParaRPr lang="sv-SE">
              <a:latin typeface="Arial" charset="0"/>
            </a:endParaRPr>
          </a:p>
        </p:txBody>
      </p:sp>
      <p:sp>
        <p:nvSpPr>
          <p:cNvPr id="120835"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19D7141C-2270-E048-8CF0-0E5FC15EF9A4}" type="slidenum">
              <a:rPr lang="sv-SE" sz="1400"/>
              <a:pPr eaLnBrk="1" hangingPunct="1"/>
              <a:t>60</a:t>
            </a:fld>
            <a:endParaRPr lang="sv-SE" sz="1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ubrik 4"/>
          <p:cNvSpPr>
            <a:spLocks noGrp="1"/>
          </p:cNvSpPr>
          <p:nvPr>
            <p:ph type="title"/>
          </p:nvPr>
        </p:nvSpPr>
        <p:spPr/>
        <p:txBody>
          <a:bodyPr/>
          <a:lstStyle/>
          <a:p>
            <a:r>
              <a:rPr lang="sv-SE">
                <a:latin typeface="Arial" charset="0"/>
              </a:rPr>
              <a:t>Behandling av ÖAB</a:t>
            </a:r>
          </a:p>
        </p:txBody>
      </p:sp>
      <p:sp>
        <p:nvSpPr>
          <p:cNvPr id="122882" name="Platshållare för innehåll 5"/>
          <p:cNvSpPr>
            <a:spLocks noGrp="1"/>
          </p:cNvSpPr>
          <p:nvPr>
            <p:ph idx="1"/>
          </p:nvPr>
        </p:nvSpPr>
        <p:spPr/>
        <p:txBody>
          <a:bodyPr/>
          <a:lstStyle/>
          <a:p>
            <a:r>
              <a:rPr lang="sv-SE">
                <a:latin typeface="Arial" charset="0"/>
              </a:rPr>
              <a:t>Livsstilsfaktor, läkemedelsrevision</a:t>
            </a:r>
          </a:p>
          <a:p>
            <a:r>
              <a:rPr lang="sv-SE">
                <a:latin typeface="Arial" charset="0"/>
              </a:rPr>
              <a:t>Blåsträning, bäckenbottenträning</a:t>
            </a:r>
          </a:p>
          <a:p>
            <a:r>
              <a:rPr lang="sv-SE">
                <a:latin typeface="Arial" charset="0"/>
              </a:rPr>
              <a:t>Läkemedel</a:t>
            </a:r>
          </a:p>
          <a:p>
            <a:r>
              <a:rPr lang="sv-SE">
                <a:latin typeface="Arial" charset="0"/>
              </a:rPr>
              <a:t>Elektrisk stimulering</a:t>
            </a:r>
          </a:p>
          <a:p>
            <a:r>
              <a:rPr lang="sv-SE">
                <a:latin typeface="Arial" charset="0"/>
              </a:rPr>
              <a:t>Botulinumtoxin</a:t>
            </a:r>
          </a:p>
          <a:p>
            <a:pPr>
              <a:buFontTx/>
              <a:buNone/>
            </a:pPr>
            <a:r>
              <a:rPr lang="sv-SE">
                <a:latin typeface="Arial" charset="0"/>
              </a:rPr>
              <a:t>    Sakral nervrotsstimulering</a:t>
            </a:r>
          </a:p>
          <a:p>
            <a:r>
              <a:rPr lang="sv-SE">
                <a:latin typeface="Arial" charset="0"/>
              </a:rPr>
              <a:t>Urindeviation, (blåskirurgi)</a:t>
            </a:r>
          </a:p>
          <a:p>
            <a:pPr>
              <a:buFontTx/>
              <a:buNone/>
            </a:pPr>
            <a:endParaRPr lang="sv-SE">
              <a:latin typeface="Arial" charset="0"/>
            </a:endParaRPr>
          </a:p>
          <a:p>
            <a:endParaRPr lang="sv-SE">
              <a:latin typeface="Arial" charset="0"/>
            </a:endParaRPr>
          </a:p>
        </p:txBody>
      </p:sp>
      <p:sp>
        <p:nvSpPr>
          <p:cNvPr id="122883"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35BCBA88-E218-FB4F-82E7-64F043ADAB47}" type="slidenum">
              <a:rPr lang="sv-SE" sz="1400"/>
              <a:pPr eaLnBrk="1" hangingPunct="1"/>
              <a:t>61</a:t>
            </a:fld>
            <a:endParaRPr lang="sv-SE" sz="1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ubrik 6"/>
          <p:cNvSpPr>
            <a:spLocks noGrp="1"/>
          </p:cNvSpPr>
          <p:nvPr>
            <p:ph type="title"/>
          </p:nvPr>
        </p:nvSpPr>
        <p:spPr/>
        <p:txBody>
          <a:bodyPr/>
          <a:lstStyle/>
          <a:p>
            <a:r>
              <a:rPr lang="sv-SE">
                <a:latin typeface="Arial" charset="0"/>
              </a:rPr>
              <a:t>Behandling ÖAB</a:t>
            </a:r>
            <a:br>
              <a:rPr lang="sv-SE">
                <a:latin typeface="Arial" charset="0"/>
              </a:rPr>
            </a:br>
            <a:r>
              <a:rPr lang="sv-SE">
                <a:latin typeface="Arial" charset="0"/>
              </a:rPr>
              <a:t> livsstilsfaktorer etc</a:t>
            </a:r>
          </a:p>
        </p:txBody>
      </p:sp>
      <p:pic>
        <p:nvPicPr>
          <p:cNvPr id="124930" name="Platshållare för innehåll 3" descr="vattenflaska.pn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24525" y="2205038"/>
            <a:ext cx="1295400" cy="1304925"/>
          </a:xfrm>
        </p:spPr>
      </p:pic>
      <p:sp>
        <p:nvSpPr>
          <p:cNvPr id="124931" name="Platshållare för innehåll 7"/>
          <p:cNvSpPr>
            <a:spLocks noGrp="1"/>
          </p:cNvSpPr>
          <p:nvPr>
            <p:ph sz="half" idx="2"/>
          </p:nvPr>
        </p:nvSpPr>
        <p:spPr>
          <a:xfrm>
            <a:off x="539750" y="2205038"/>
            <a:ext cx="4038600" cy="3921125"/>
          </a:xfrm>
        </p:spPr>
        <p:txBody>
          <a:bodyPr/>
          <a:lstStyle/>
          <a:p>
            <a:r>
              <a:rPr lang="sv-SE">
                <a:latin typeface="Arial" charset="0"/>
              </a:rPr>
              <a:t>Reglera vätskeintag</a:t>
            </a:r>
          </a:p>
          <a:p>
            <a:r>
              <a:rPr lang="sv-SE">
                <a:latin typeface="Arial" charset="0"/>
              </a:rPr>
              <a:t>Minska övervikt</a:t>
            </a:r>
          </a:p>
          <a:p>
            <a:r>
              <a:rPr lang="sv-SE">
                <a:latin typeface="Arial" charset="0"/>
              </a:rPr>
              <a:t>Behandla tarmsymtom</a:t>
            </a:r>
          </a:p>
          <a:p>
            <a:r>
              <a:rPr lang="sv-SE">
                <a:latin typeface="Arial" charset="0"/>
              </a:rPr>
              <a:t>Se över läkemedel, byt om möjligt ut diuretika</a:t>
            </a:r>
          </a:p>
        </p:txBody>
      </p:sp>
      <p:sp>
        <p:nvSpPr>
          <p:cNvPr id="124932" name="Platshållare för bildnumm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1442332A-3D36-B14C-A39B-E7F8CA96A9C0}" type="slidenum">
              <a:rPr lang="sv-SE" sz="1400"/>
              <a:pPr eaLnBrk="1" hangingPunct="1"/>
              <a:t>62</a:t>
            </a:fld>
            <a:endParaRPr lang="sv-SE" sz="1400"/>
          </a:p>
        </p:txBody>
      </p:sp>
      <p:pic>
        <p:nvPicPr>
          <p:cNvPr id="124933" name="Picture 2" descr="http://www.omega3blogg.se/wp-content/uploads/2009/11/omega-3-fetman-minska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9963" y="2708275"/>
            <a:ext cx="1212850"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34" name="Bildobjekt 9" descr="tarmar.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59338" y="3568700"/>
            <a:ext cx="2305050" cy="151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35" name="Bildobjekt 10" descr="tablett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8563" y="5122863"/>
            <a:ext cx="1666875"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ubrik 1"/>
          <p:cNvSpPr>
            <a:spLocks noGrp="1"/>
          </p:cNvSpPr>
          <p:nvPr>
            <p:ph type="title"/>
          </p:nvPr>
        </p:nvSpPr>
        <p:spPr/>
        <p:txBody>
          <a:bodyPr/>
          <a:lstStyle/>
          <a:p>
            <a:r>
              <a:rPr lang="sv-SE">
                <a:latin typeface="Arial" charset="0"/>
              </a:rPr>
              <a:t>Behandling ÖAB</a:t>
            </a:r>
          </a:p>
        </p:txBody>
      </p:sp>
      <p:sp>
        <p:nvSpPr>
          <p:cNvPr id="125954" name="Platshållare för innehåll 2"/>
          <p:cNvSpPr>
            <a:spLocks noGrp="1"/>
          </p:cNvSpPr>
          <p:nvPr>
            <p:ph sz="half" idx="1"/>
          </p:nvPr>
        </p:nvSpPr>
        <p:spPr>
          <a:xfrm>
            <a:off x="539750" y="2133600"/>
            <a:ext cx="4038600" cy="3921125"/>
          </a:xfrm>
        </p:spPr>
        <p:txBody>
          <a:bodyPr/>
          <a:lstStyle/>
          <a:p>
            <a:r>
              <a:rPr lang="sv-SE">
                <a:latin typeface="Arial" charset="0"/>
              </a:rPr>
              <a:t>Blåsträning / Blåsrehabilitering</a:t>
            </a:r>
          </a:p>
          <a:p>
            <a:pPr lvl="1"/>
            <a:r>
              <a:rPr lang="sv-SE">
                <a:latin typeface="Arial" charset="0"/>
              </a:rPr>
              <a:t>Succesivt öka miktionsintervallen</a:t>
            </a:r>
          </a:p>
          <a:p>
            <a:r>
              <a:rPr lang="sv-SE">
                <a:latin typeface="Arial" charset="0"/>
              </a:rPr>
              <a:t>Bäckenbottenträning</a:t>
            </a:r>
          </a:p>
          <a:p>
            <a:pPr lvl="1"/>
            <a:r>
              <a:rPr lang="sv-SE">
                <a:latin typeface="Arial" charset="0"/>
              </a:rPr>
              <a:t>Muskelkontraktion tros kunna hämma miktionsreflexen</a:t>
            </a:r>
          </a:p>
        </p:txBody>
      </p:sp>
      <p:pic>
        <p:nvPicPr>
          <p:cNvPr id="125955" name="Platshållare för innehåll 4" descr="imagesCASVZY4B.jpg"/>
          <p:cNvPicPr>
            <a:picLocks noGrp="1" noChangeAspect="1"/>
          </p:cNvPicPr>
          <p:nvPr>
            <p:ph sz="half" idx="2"/>
          </p:nvPr>
        </p:nvPicPr>
        <p:blipFill>
          <a:blip r:embed="rId3">
            <a:extLst>
              <a:ext uri="{28A0092B-C50C-407E-A947-70E740481C1C}">
                <a14:useLocalDpi xmlns:a14="http://schemas.microsoft.com/office/drawing/2010/main" val="0"/>
              </a:ext>
            </a:extLst>
          </a:blip>
          <a:srcRect t="1454" b="1454"/>
          <a:stretch>
            <a:fillRect/>
          </a:stretch>
        </p:blipFill>
        <p:spPr>
          <a:xfrm>
            <a:off x="4730750" y="2133600"/>
            <a:ext cx="4038600" cy="3921125"/>
          </a:xfrm>
        </p:spPr>
      </p:pic>
      <p:sp>
        <p:nvSpPr>
          <p:cNvPr id="125956"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BDCDC19E-3AE9-FB41-8463-124B6E2005F2}" type="slidenum">
              <a:rPr lang="sv-SE" sz="1400"/>
              <a:pPr eaLnBrk="1" hangingPunct="1"/>
              <a:t>63</a:t>
            </a:fld>
            <a:endParaRPr lang="sv-SE" sz="1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ubrik 1"/>
          <p:cNvSpPr>
            <a:spLocks noGrp="1"/>
          </p:cNvSpPr>
          <p:nvPr>
            <p:ph type="title"/>
          </p:nvPr>
        </p:nvSpPr>
        <p:spPr/>
        <p:txBody>
          <a:bodyPr/>
          <a:lstStyle/>
          <a:p>
            <a:r>
              <a:rPr lang="sv-SE">
                <a:latin typeface="Arial" charset="0"/>
              </a:rPr>
              <a:t>Behandling ÖAB</a:t>
            </a:r>
            <a:br>
              <a:rPr lang="sv-SE">
                <a:latin typeface="Arial" charset="0"/>
              </a:rPr>
            </a:br>
            <a:r>
              <a:rPr lang="sv-SE">
                <a:latin typeface="Arial" charset="0"/>
              </a:rPr>
              <a:t>läkemedel</a:t>
            </a:r>
          </a:p>
        </p:txBody>
      </p:sp>
      <p:sp>
        <p:nvSpPr>
          <p:cNvPr id="128002" name="Platshållare för innehåll 2"/>
          <p:cNvSpPr>
            <a:spLocks noGrp="1"/>
          </p:cNvSpPr>
          <p:nvPr>
            <p:ph idx="1"/>
          </p:nvPr>
        </p:nvSpPr>
        <p:spPr>
          <a:xfrm>
            <a:off x="539750" y="1916113"/>
            <a:ext cx="8229600" cy="3921125"/>
          </a:xfrm>
        </p:spPr>
        <p:txBody>
          <a:bodyPr/>
          <a:lstStyle/>
          <a:p>
            <a:r>
              <a:rPr lang="sv-SE" sz="2400">
                <a:latin typeface="Arial" charset="0"/>
              </a:rPr>
              <a:t>Antikolinerga</a:t>
            </a:r>
          </a:p>
          <a:p>
            <a:r>
              <a:rPr lang="sv-SE" sz="2400">
                <a:latin typeface="Arial" charset="0"/>
              </a:rPr>
              <a:t>Lokalt östrogen!</a:t>
            </a:r>
          </a:p>
          <a:p>
            <a:pPr lvl="1"/>
            <a:r>
              <a:rPr lang="sv-SE" sz="2400">
                <a:latin typeface="Arial" charset="0"/>
              </a:rPr>
              <a:t>Signifikant färre trängningar, miktioner och nattliga miktioner, Cody et al, Cochrane 2010</a:t>
            </a:r>
          </a:p>
          <a:p>
            <a:r>
              <a:rPr lang="sv-SE" sz="2400">
                <a:latin typeface="Arial" charset="0"/>
              </a:rPr>
              <a:t>Minirin® (desmopressin)</a:t>
            </a:r>
          </a:p>
          <a:p>
            <a:pPr lvl="1"/>
            <a:r>
              <a:rPr lang="sv-SE" sz="2400">
                <a:latin typeface="Arial" charset="0"/>
              </a:rPr>
              <a:t>Risk för hyponatremi om äldre än 65</a:t>
            </a:r>
          </a:p>
          <a:p>
            <a:pPr lvl="1"/>
            <a:r>
              <a:rPr lang="sv-SE" sz="2400">
                <a:latin typeface="Arial" charset="0"/>
              </a:rPr>
              <a:t>Ej vid hjärtsvikt</a:t>
            </a:r>
          </a:p>
          <a:p>
            <a:r>
              <a:rPr lang="sv-SE" sz="2400">
                <a:latin typeface="Arial" charset="0"/>
              </a:rPr>
              <a:t>Betmiga® (beta-3 receptor agonist)</a:t>
            </a:r>
          </a:p>
          <a:p>
            <a:pPr lvl="1"/>
            <a:r>
              <a:rPr lang="sv-SE" sz="2400">
                <a:latin typeface="Arial" charset="0"/>
              </a:rPr>
              <a:t>stimulerar sympatikus för blåsrelaxation effekt likvärdig med antikolinerga, men färre biverkningar</a:t>
            </a:r>
          </a:p>
        </p:txBody>
      </p:sp>
      <p:sp>
        <p:nvSpPr>
          <p:cNvPr id="128003"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2C48EA83-43A1-464B-A8AC-3C32F31E6618}" type="slidenum">
              <a:rPr lang="sv-SE" sz="1400"/>
              <a:pPr eaLnBrk="1" hangingPunct="1"/>
              <a:t>64</a:t>
            </a:fld>
            <a:endParaRPr lang="sv-SE" sz="14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ubrik 4"/>
          <p:cNvSpPr>
            <a:spLocks noGrp="1"/>
          </p:cNvSpPr>
          <p:nvPr>
            <p:ph type="title"/>
          </p:nvPr>
        </p:nvSpPr>
        <p:spPr/>
        <p:txBody>
          <a:bodyPr/>
          <a:lstStyle/>
          <a:p>
            <a:r>
              <a:rPr lang="sv-SE">
                <a:latin typeface="Arial" charset="0"/>
              </a:rPr>
              <a:t>Behandling ÖAB</a:t>
            </a:r>
            <a:br>
              <a:rPr lang="sv-SE">
                <a:latin typeface="Arial" charset="0"/>
              </a:rPr>
            </a:br>
            <a:r>
              <a:rPr lang="sv-SE">
                <a:latin typeface="Arial" charset="0"/>
              </a:rPr>
              <a:t>antikolinerga</a:t>
            </a:r>
          </a:p>
        </p:txBody>
      </p:sp>
      <p:sp>
        <p:nvSpPr>
          <p:cNvPr id="130050" name="Platshållare för innehåll 5"/>
          <p:cNvSpPr>
            <a:spLocks noGrp="1"/>
          </p:cNvSpPr>
          <p:nvPr>
            <p:ph idx="1"/>
          </p:nvPr>
        </p:nvSpPr>
        <p:spPr>
          <a:xfrm>
            <a:off x="468313" y="2133600"/>
            <a:ext cx="8229600" cy="3921125"/>
          </a:xfrm>
        </p:spPr>
        <p:txBody>
          <a:bodyPr/>
          <a:lstStyle/>
          <a:p>
            <a:r>
              <a:rPr lang="sv-SE" sz="2000" dirty="0" err="1">
                <a:latin typeface="Arial" charset="0"/>
              </a:rPr>
              <a:t>Antikolinerga</a:t>
            </a:r>
            <a:endParaRPr lang="sv-SE" sz="2000" dirty="0">
              <a:latin typeface="Arial" charset="0"/>
            </a:endParaRPr>
          </a:p>
          <a:p>
            <a:pPr lvl="1"/>
            <a:r>
              <a:rPr lang="sv-SE" sz="2000" dirty="0">
                <a:latin typeface="Arial" charset="0"/>
              </a:rPr>
              <a:t>Hämmar </a:t>
            </a:r>
            <a:r>
              <a:rPr lang="sv-SE" sz="2000" dirty="0" err="1">
                <a:latin typeface="Arial" charset="0"/>
              </a:rPr>
              <a:t>detrusorkontraktion</a:t>
            </a:r>
            <a:r>
              <a:rPr lang="sv-SE" sz="2000" dirty="0">
                <a:latin typeface="Arial" charset="0"/>
              </a:rPr>
              <a:t> genom att blockera M</a:t>
            </a:r>
            <a:r>
              <a:rPr lang="sv-SE" sz="1600" baseline="-25000" dirty="0">
                <a:latin typeface="Arial" charset="0"/>
              </a:rPr>
              <a:t>3</a:t>
            </a:r>
            <a:r>
              <a:rPr lang="sv-SE" sz="1600" dirty="0">
                <a:latin typeface="Arial" charset="0"/>
              </a:rPr>
              <a:t> </a:t>
            </a:r>
            <a:r>
              <a:rPr lang="sv-SE" sz="2000" dirty="0">
                <a:latin typeface="Arial" charset="0"/>
              </a:rPr>
              <a:t>(+M</a:t>
            </a:r>
            <a:r>
              <a:rPr lang="sv-SE" sz="1600" baseline="-25000" dirty="0">
                <a:latin typeface="Arial" charset="0"/>
              </a:rPr>
              <a:t>2</a:t>
            </a:r>
            <a:r>
              <a:rPr lang="sv-SE" sz="2000" dirty="0">
                <a:latin typeface="Arial" charset="0"/>
              </a:rPr>
              <a:t>)-receptorer i </a:t>
            </a:r>
            <a:r>
              <a:rPr lang="sv-SE" sz="2000" dirty="0" err="1">
                <a:latin typeface="Arial" charset="0"/>
              </a:rPr>
              <a:t>detrusorn</a:t>
            </a:r>
            <a:r>
              <a:rPr lang="sv-SE" sz="2000" dirty="0">
                <a:latin typeface="Arial" charset="0"/>
              </a:rPr>
              <a:t> för acetylkolin från </a:t>
            </a:r>
            <a:r>
              <a:rPr lang="sv-SE" sz="2000" dirty="0" err="1">
                <a:latin typeface="Arial" charset="0"/>
              </a:rPr>
              <a:t>urotelet</a:t>
            </a:r>
            <a:r>
              <a:rPr lang="sv-SE" sz="2000" dirty="0">
                <a:latin typeface="Arial" charset="0"/>
              </a:rPr>
              <a:t> och </a:t>
            </a:r>
            <a:r>
              <a:rPr lang="sv-SE" sz="2000" dirty="0" err="1">
                <a:latin typeface="Arial" charset="0"/>
              </a:rPr>
              <a:t>efferenta</a:t>
            </a:r>
            <a:r>
              <a:rPr lang="sv-SE" sz="2000" dirty="0">
                <a:latin typeface="Arial" charset="0"/>
              </a:rPr>
              <a:t> nerver.</a:t>
            </a:r>
          </a:p>
          <a:p>
            <a:pPr lvl="1"/>
            <a:r>
              <a:rPr lang="sv-SE" sz="2000" dirty="0" err="1">
                <a:latin typeface="Arial" charset="0"/>
              </a:rPr>
              <a:t>Detrusitol</a:t>
            </a:r>
            <a:r>
              <a:rPr lang="sv-SE" sz="2000" dirty="0">
                <a:latin typeface="Arial" charset="0"/>
              </a:rPr>
              <a:t>® (</a:t>
            </a:r>
            <a:r>
              <a:rPr lang="sv-SE" sz="2000" dirty="0" err="1">
                <a:latin typeface="Arial" charset="0"/>
              </a:rPr>
              <a:t>tolterodin</a:t>
            </a:r>
            <a:r>
              <a:rPr lang="sv-SE" sz="2000" dirty="0">
                <a:latin typeface="Arial" charset="0"/>
              </a:rPr>
              <a:t>) </a:t>
            </a:r>
            <a:r>
              <a:rPr lang="sv-SE" sz="2000" dirty="0" err="1">
                <a:latin typeface="Arial" charset="0"/>
              </a:rPr>
              <a:t>Vesicare</a:t>
            </a:r>
            <a:r>
              <a:rPr lang="sv-SE" sz="2000" dirty="0">
                <a:latin typeface="Arial" charset="0"/>
              </a:rPr>
              <a:t>® (</a:t>
            </a:r>
            <a:r>
              <a:rPr lang="sv-SE" sz="2000" dirty="0" err="1">
                <a:latin typeface="Arial" charset="0"/>
              </a:rPr>
              <a:t>solifenacin</a:t>
            </a:r>
            <a:r>
              <a:rPr lang="sv-SE" sz="2000" dirty="0">
                <a:latin typeface="Arial" charset="0"/>
              </a:rPr>
              <a:t>), </a:t>
            </a:r>
            <a:r>
              <a:rPr lang="sv-SE" sz="2000" dirty="0" err="1">
                <a:latin typeface="Arial" charset="0"/>
              </a:rPr>
              <a:t>Emselex</a:t>
            </a:r>
            <a:r>
              <a:rPr lang="sv-SE" sz="2000" dirty="0">
                <a:latin typeface="Arial" charset="0"/>
              </a:rPr>
              <a:t>® (</a:t>
            </a:r>
            <a:r>
              <a:rPr lang="sv-SE" sz="2000" dirty="0" err="1">
                <a:latin typeface="Arial" charset="0"/>
              </a:rPr>
              <a:t>darifenacin</a:t>
            </a:r>
            <a:r>
              <a:rPr lang="sv-SE" sz="2000" dirty="0">
                <a:latin typeface="Arial" charset="0"/>
              </a:rPr>
              <a:t>), </a:t>
            </a:r>
            <a:r>
              <a:rPr lang="sv-SE" sz="2000" dirty="0" err="1">
                <a:latin typeface="Arial" charset="0"/>
              </a:rPr>
              <a:t>Kentera</a:t>
            </a:r>
            <a:r>
              <a:rPr lang="sv-SE" sz="2000" dirty="0">
                <a:latin typeface="Arial" charset="0"/>
              </a:rPr>
              <a:t>® plåster (</a:t>
            </a:r>
            <a:r>
              <a:rPr lang="sv-SE" sz="2000" dirty="0" err="1">
                <a:latin typeface="Arial" charset="0"/>
              </a:rPr>
              <a:t>ditropan</a:t>
            </a:r>
            <a:r>
              <a:rPr lang="sv-SE" sz="2000" dirty="0">
                <a:latin typeface="Arial" charset="0"/>
              </a:rPr>
              <a:t>) och </a:t>
            </a:r>
            <a:r>
              <a:rPr lang="sv-SE" sz="2000" dirty="0" err="1">
                <a:latin typeface="Arial" charset="0"/>
              </a:rPr>
              <a:t>Toviaz</a:t>
            </a:r>
            <a:r>
              <a:rPr lang="sv-SE" sz="2000" dirty="0">
                <a:latin typeface="Arial" charset="0"/>
              </a:rPr>
              <a:t>® (</a:t>
            </a:r>
            <a:r>
              <a:rPr lang="sv-SE" sz="2000" dirty="0" err="1">
                <a:latin typeface="Arial" charset="0"/>
              </a:rPr>
              <a:t>fesoterodin</a:t>
            </a:r>
            <a:r>
              <a:rPr lang="sv-SE" sz="2000" dirty="0">
                <a:latin typeface="Arial" charset="0"/>
              </a:rPr>
              <a:t>)</a:t>
            </a:r>
          </a:p>
          <a:p>
            <a:pPr lvl="1"/>
            <a:r>
              <a:rPr lang="sv-SE" sz="2000" dirty="0">
                <a:latin typeface="Arial" charset="0"/>
              </a:rPr>
              <a:t>Interagerar sällan</a:t>
            </a:r>
          </a:p>
          <a:p>
            <a:pPr lvl="1"/>
            <a:r>
              <a:rPr lang="sv-SE" sz="2000" i="1" dirty="0">
                <a:latin typeface="Arial" charset="0"/>
              </a:rPr>
              <a:t>Muntorrhet</a:t>
            </a:r>
            <a:r>
              <a:rPr lang="sv-SE" sz="2000" dirty="0">
                <a:latin typeface="Arial" charset="0"/>
              </a:rPr>
              <a:t>, förstoppning, yrsel, illamående, synrubbningar, klåda och nedsatt kognition hos äldre biverkningar</a:t>
            </a:r>
          </a:p>
          <a:p>
            <a:pPr lvl="1"/>
            <a:r>
              <a:rPr lang="sv-SE" sz="2000" dirty="0" err="1">
                <a:latin typeface="Arial" charset="0"/>
              </a:rPr>
              <a:t>Signifkant</a:t>
            </a:r>
            <a:r>
              <a:rPr lang="sv-SE" sz="2000" dirty="0">
                <a:latin typeface="Arial" charset="0"/>
              </a:rPr>
              <a:t> bättre än placebo enligt </a:t>
            </a:r>
            <a:r>
              <a:rPr lang="sv-SE" sz="2000" dirty="0" err="1">
                <a:latin typeface="Arial" charset="0"/>
              </a:rPr>
              <a:t>Nabi</a:t>
            </a:r>
            <a:r>
              <a:rPr lang="sv-SE" sz="2000" dirty="0">
                <a:latin typeface="Arial" charset="0"/>
              </a:rPr>
              <a:t> et al, </a:t>
            </a:r>
            <a:r>
              <a:rPr lang="sv-SE" sz="2000" dirty="0" err="1">
                <a:latin typeface="Arial" charset="0"/>
              </a:rPr>
              <a:t>Cochrane</a:t>
            </a:r>
            <a:r>
              <a:rPr lang="sv-SE" sz="2000" dirty="0">
                <a:latin typeface="Arial" charset="0"/>
              </a:rPr>
              <a:t> 2006. Påtaglig placeboeffekt!  </a:t>
            </a:r>
          </a:p>
        </p:txBody>
      </p:sp>
      <p:sp>
        <p:nvSpPr>
          <p:cNvPr id="130051"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8CF85AAC-7747-9F48-ACF4-67325E72F4C5}" type="slidenum">
              <a:rPr lang="sv-SE" sz="1400"/>
              <a:pPr eaLnBrk="1" hangingPunct="1"/>
              <a:t>65</a:t>
            </a:fld>
            <a:endParaRPr lang="sv-SE" sz="1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ubrik 1"/>
          <p:cNvSpPr>
            <a:spLocks noGrp="1"/>
          </p:cNvSpPr>
          <p:nvPr>
            <p:ph type="title"/>
          </p:nvPr>
        </p:nvSpPr>
        <p:spPr/>
        <p:txBody>
          <a:bodyPr/>
          <a:lstStyle/>
          <a:p>
            <a:r>
              <a:rPr lang="sv-SE">
                <a:latin typeface="Arial" charset="0"/>
              </a:rPr>
              <a:t>Elektrisk stimulering</a:t>
            </a:r>
          </a:p>
        </p:txBody>
      </p:sp>
      <p:pic>
        <p:nvPicPr>
          <p:cNvPr id="132098" name="Platshållare för innehåll 3" descr="elstim.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3003550"/>
            <a:ext cx="2381250" cy="2181225"/>
          </a:xfrm>
        </p:spPr>
      </p:pic>
      <p:sp>
        <p:nvSpPr>
          <p:cNvPr id="132099" name="Platshållare för innehåll 4"/>
          <p:cNvSpPr>
            <a:spLocks noGrp="1"/>
          </p:cNvSpPr>
          <p:nvPr>
            <p:ph sz="half" idx="2"/>
          </p:nvPr>
        </p:nvSpPr>
        <p:spPr>
          <a:xfrm>
            <a:off x="2627313" y="2133600"/>
            <a:ext cx="6142037" cy="3921125"/>
          </a:xfrm>
        </p:spPr>
        <p:txBody>
          <a:bodyPr/>
          <a:lstStyle/>
          <a:p>
            <a:r>
              <a:rPr lang="sv-SE" dirty="0" err="1">
                <a:latin typeface="Arial" charset="0"/>
              </a:rPr>
              <a:t>Uroterapi</a:t>
            </a:r>
            <a:endParaRPr lang="sv-SE" dirty="0">
              <a:latin typeface="Arial" charset="0"/>
            </a:endParaRPr>
          </a:p>
          <a:p>
            <a:pPr lvl="1"/>
            <a:r>
              <a:rPr lang="sv-SE" dirty="0">
                <a:latin typeface="Arial" charset="0"/>
              </a:rPr>
              <a:t>Vaginalt eller </a:t>
            </a:r>
            <a:r>
              <a:rPr lang="sv-SE" dirty="0" err="1">
                <a:latin typeface="Arial" charset="0"/>
              </a:rPr>
              <a:t>rectalt</a:t>
            </a:r>
            <a:r>
              <a:rPr lang="sv-SE" dirty="0">
                <a:latin typeface="Arial" charset="0"/>
              </a:rPr>
              <a:t>, låga frekvenser</a:t>
            </a:r>
          </a:p>
          <a:p>
            <a:pPr lvl="1"/>
            <a:r>
              <a:rPr lang="ja-JP" altLang="sv-SE" dirty="0">
                <a:latin typeface="Arial" charset="0"/>
              </a:rPr>
              <a:t>”</a:t>
            </a:r>
            <a:r>
              <a:rPr lang="sv-SE" altLang="ja-JP" dirty="0">
                <a:latin typeface="Arial" charset="0"/>
              </a:rPr>
              <a:t>TNS-effekt</a:t>
            </a:r>
            <a:r>
              <a:rPr lang="ja-JP" altLang="sv-SE" dirty="0">
                <a:latin typeface="Arial" charset="0"/>
              </a:rPr>
              <a:t>”</a:t>
            </a:r>
            <a:r>
              <a:rPr lang="sv-SE" altLang="ja-JP" dirty="0">
                <a:latin typeface="Arial" charset="0"/>
              </a:rPr>
              <a:t> av </a:t>
            </a:r>
            <a:r>
              <a:rPr lang="sv-SE" altLang="ja-JP" dirty="0" err="1">
                <a:latin typeface="Arial" charset="0"/>
              </a:rPr>
              <a:t>afferenter</a:t>
            </a:r>
            <a:r>
              <a:rPr lang="sv-SE" altLang="ja-JP" dirty="0">
                <a:latin typeface="Arial" charset="0"/>
              </a:rPr>
              <a:t> från blåsan</a:t>
            </a:r>
          </a:p>
          <a:p>
            <a:pPr lvl="1"/>
            <a:r>
              <a:rPr lang="sv-SE" dirty="0">
                <a:latin typeface="Arial" charset="0"/>
              </a:rPr>
              <a:t>Ges i serier om 20-30 min några gånger per vecka och utvärderas efter 4-6 veckor (</a:t>
            </a:r>
            <a:r>
              <a:rPr lang="sv-SE" dirty="0" err="1">
                <a:latin typeface="Arial" charset="0"/>
              </a:rPr>
              <a:t>tibialis</a:t>
            </a:r>
            <a:r>
              <a:rPr lang="sv-SE" dirty="0">
                <a:latin typeface="Arial" charset="0"/>
              </a:rPr>
              <a:t> </a:t>
            </a:r>
            <a:r>
              <a:rPr lang="sv-SE" dirty="0" err="1">
                <a:latin typeface="Arial" charset="0"/>
              </a:rPr>
              <a:t>posterior</a:t>
            </a:r>
            <a:r>
              <a:rPr lang="sv-SE" dirty="0">
                <a:latin typeface="Arial" charset="0"/>
              </a:rPr>
              <a:t>)</a:t>
            </a:r>
          </a:p>
          <a:p>
            <a:pPr lvl="1"/>
            <a:r>
              <a:rPr lang="sv-SE" dirty="0">
                <a:latin typeface="Arial" charset="0"/>
              </a:rPr>
              <a:t>Effekt jämförbar med </a:t>
            </a:r>
            <a:r>
              <a:rPr lang="sv-SE" dirty="0" err="1">
                <a:latin typeface="Arial" charset="0"/>
              </a:rPr>
              <a:t>anitikolinerga</a:t>
            </a:r>
            <a:r>
              <a:rPr lang="sv-SE" dirty="0">
                <a:latin typeface="Arial" charset="0"/>
              </a:rPr>
              <a:t> enligt en studie (Lin et al 2004). Placeboeffekt? Långsiktigt?</a:t>
            </a:r>
          </a:p>
          <a:p>
            <a:pPr lvl="1"/>
            <a:r>
              <a:rPr lang="sv-SE" dirty="0">
                <a:latin typeface="Arial" charset="0"/>
              </a:rPr>
              <a:t>Inga biverkningar</a:t>
            </a:r>
          </a:p>
          <a:p>
            <a:endParaRPr lang="sv-SE" dirty="0">
              <a:latin typeface="Arial" charset="0"/>
            </a:endParaRPr>
          </a:p>
        </p:txBody>
      </p:sp>
      <p:sp>
        <p:nvSpPr>
          <p:cNvPr id="132100"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6BA3F83C-5796-1044-947D-F82A2FF6E9E8}" type="slidenum">
              <a:rPr lang="sv-SE" sz="1400"/>
              <a:pPr eaLnBrk="1" hangingPunct="1"/>
              <a:t>66</a:t>
            </a:fld>
            <a:endParaRPr lang="sv-SE" sz="1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ubrik 1"/>
          <p:cNvSpPr>
            <a:spLocks noGrp="1"/>
          </p:cNvSpPr>
          <p:nvPr>
            <p:ph type="title"/>
          </p:nvPr>
        </p:nvSpPr>
        <p:spPr>
          <a:xfrm>
            <a:off x="395536" y="332656"/>
            <a:ext cx="8229600" cy="1143000"/>
          </a:xfrm>
        </p:spPr>
        <p:txBody>
          <a:bodyPr/>
          <a:lstStyle/>
          <a:p>
            <a:r>
              <a:rPr lang="sv-SE">
                <a:latin typeface="Arial" charset="0"/>
              </a:rPr>
              <a:t>Botulinumtoxin A</a:t>
            </a:r>
          </a:p>
        </p:txBody>
      </p:sp>
      <p:pic>
        <p:nvPicPr>
          <p:cNvPr id="136194" name="Platshållare för innehåll 3" descr="botox-injection.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34925" y="2881313"/>
            <a:ext cx="3162300" cy="2425700"/>
          </a:xfrm>
        </p:spPr>
      </p:pic>
      <p:sp>
        <p:nvSpPr>
          <p:cNvPr id="136195" name="Platshållare för innehåll 4"/>
          <p:cNvSpPr>
            <a:spLocks noGrp="1"/>
          </p:cNvSpPr>
          <p:nvPr>
            <p:ph sz="half" idx="2"/>
          </p:nvPr>
        </p:nvSpPr>
        <p:spPr>
          <a:xfrm>
            <a:off x="3132138" y="1844675"/>
            <a:ext cx="5867400" cy="3921125"/>
          </a:xfrm>
        </p:spPr>
        <p:txBody>
          <a:bodyPr/>
          <a:lstStyle/>
          <a:p>
            <a:r>
              <a:rPr lang="sv-SE" sz="2000" dirty="0">
                <a:latin typeface="Arial" charset="0"/>
              </a:rPr>
              <a:t>Inhiberar </a:t>
            </a:r>
            <a:r>
              <a:rPr lang="sv-SE" sz="2000" dirty="0" err="1">
                <a:latin typeface="Arial" charset="0"/>
              </a:rPr>
              <a:t>acetylcholinfrisättning</a:t>
            </a:r>
            <a:r>
              <a:rPr lang="sv-SE" sz="2000" dirty="0">
                <a:latin typeface="Arial" charset="0"/>
              </a:rPr>
              <a:t> i </a:t>
            </a:r>
            <a:r>
              <a:rPr lang="sv-SE" sz="2000" dirty="0" err="1">
                <a:latin typeface="Arial" charset="0"/>
              </a:rPr>
              <a:t>efferenta</a:t>
            </a:r>
            <a:r>
              <a:rPr lang="sv-SE" sz="2000" dirty="0">
                <a:latin typeface="Arial" charset="0"/>
              </a:rPr>
              <a:t> och </a:t>
            </a:r>
            <a:r>
              <a:rPr lang="sv-SE" sz="2000" dirty="0" err="1">
                <a:latin typeface="Arial" charset="0"/>
              </a:rPr>
              <a:t>afferenta</a:t>
            </a:r>
            <a:r>
              <a:rPr lang="sv-SE" sz="2000" dirty="0">
                <a:latin typeface="Arial" charset="0"/>
              </a:rPr>
              <a:t> nervändslut och direkt hämmande effekt i </a:t>
            </a:r>
            <a:r>
              <a:rPr lang="sv-SE" sz="2000" dirty="0" err="1">
                <a:latin typeface="Arial" charset="0"/>
              </a:rPr>
              <a:t>detrusor</a:t>
            </a:r>
            <a:r>
              <a:rPr lang="sv-SE" sz="2000" dirty="0">
                <a:latin typeface="Arial" charset="0"/>
              </a:rPr>
              <a:t> och </a:t>
            </a:r>
            <a:r>
              <a:rPr lang="sv-SE" sz="2000" dirty="0" err="1">
                <a:latin typeface="Arial" charset="0"/>
              </a:rPr>
              <a:t>urotel</a:t>
            </a:r>
            <a:endParaRPr lang="sv-SE" sz="2000" dirty="0">
              <a:latin typeface="Arial" charset="0"/>
            </a:endParaRPr>
          </a:p>
          <a:p>
            <a:r>
              <a:rPr lang="sv-SE" sz="2000" dirty="0">
                <a:latin typeface="Arial" charset="0"/>
              </a:rPr>
              <a:t>Effekt visad vid neurogen blåsrubbning och sen 2013 registrerad för ÖAB</a:t>
            </a:r>
          </a:p>
          <a:p>
            <a:r>
              <a:rPr lang="sv-SE" sz="2000" dirty="0" err="1">
                <a:latin typeface="Arial" charset="0"/>
              </a:rPr>
              <a:t>Injeceras</a:t>
            </a:r>
            <a:r>
              <a:rPr lang="sv-SE" sz="2000" dirty="0">
                <a:latin typeface="Arial" charset="0"/>
              </a:rPr>
              <a:t> via cystoskop i blåsväggen på 10-30 ställen sammanlagt 100 E, upprepas efter 6-8 mån</a:t>
            </a:r>
          </a:p>
          <a:p>
            <a:r>
              <a:rPr lang="sv-SE" sz="2000" dirty="0">
                <a:latin typeface="Arial" charset="0"/>
              </a:rPr>
              <a:t>Vid ÖAB 2-4 ggr bättre än placebo (alla symtom) oavsett </a:t>
            </a:r>
            <a:r>
              <a:rPr lang="sv-SE" sz="2000" dirty="0" err="1">
                <a:latin typeface="Arial" charset="0"/>
              </a:rPr>
              <a:t>detrusoröveraktivitet</a:t>
            </a:r>
            <a:r>
              <a:rPr lang="sv-SE" sz="2000" dirty="0">
                <a:latin typeface="Arial" charset="0"/>
              </a:rPr>
              <a:t> innan, vilket är bättre än </a:t>
            </a:r>
            <a:r>
              <a:rPr lang="sv-SE" sz="2000" dirty="0" err="1">
                <a:latin typeface="Arial" charset="0"/>
              </a:rPr>
              <a:t>antikolinerga</a:t>
            </a:r>
            <a:r>
              <a:rPr lang="sv-SE" sz="2000" dirty="0">
                <a:latin typeface="Arial" charset="0"/>
              </a:rPr>
              <a:t> och </a:t>
            </a:r>
            <a:r>
              <a:rPr lang="el-GR" sz="2000" dirty="0">
                <a:latin typeface="Arial" charset="0"/>
              </a:rPr>
              <a:t>β</a:t>
            </a:r>
            <a:r>
              <a:rPr lang="sv-SE" sz="2000" dirty="0">
                <a:latin typeface="Arial" charset="0"/>
              </a:rPr>
              <a:t>3-stimulerare.</a:t>
            </a:r>
          </a:p>
          <a:p>
            <a:r>
              <a:rPr lang="sv-SE" sz="2000" dirty="0">
                <a:latin typeface="Arial" charset="0"/>
              </a:rPr>
              <a:t>6% har RIK-behov i medel c:a 6 v med topp 2 v efter behandling</a:t>
            </a:r>
          </a:p>
          <a:p>
            <a:r>
              <a:rPr lang="sv-SE" sz="2000" dirty="0">
                <a:latin typeface="Arial" charset="0"/>
              </a:rPr>
              <a:t>&lt; 10% UVI, </a:t>
            </a:r>
            <a:r>
              <a:rPr lang="sv-SE" sz="2000" dirty="0" err="1">
                <a:latin typeface="Arial" charset="0"/>
              </a:rPr>
              <a:t>dysuri</a:t>
            </a:r>
            <a:r>
              <a:rPr lang="sv-SE" sz="2000" dirty="0">
                <a:latin typeface="Arial" charset="0"/>
              </a:rPr>
              <a:t>, </a:t>
            </a:r>
            <a:r>
              <a:rPr lang="sv-SE" sz="2000" dirty="0" err="1">
                <a:latin typeface="Arial" charset="0"/>
              </a:rPr>
              <a:t>bakteruri</a:t>
            </a:r>
            <a:endParaRPr lang="sv-SE" sz="2000" dirty="0">
              <a:latin typeface="Arial" charset="0"/>
            </a:endParaRPr>
          </a:p>
          <a:p>
            <a:endParaRPr lang="sv-SE" sz="2000" dirty="0">
              <a:latin typeface="Arial" charset="0"/>
            </a:endParaRPr>
          </a:p>
        </p:txBody>
      </p:sp>
      <p:sp>
        <p:nvSpPr>
          <p:cNvPr id="136197" name="textruta 4"/>
          <p:cNvSpPr txBox="1">
            <a:spLocks noChangeArrowheads="1"/>
          </p:cNvSpPr>
          <p:nvPr/>
        </p:nvSpPr>
        <p:spPr bwMode="auto">
          <a:xfrm>
            <a:off x="7236296" y="6237312"/>
            <a:ext cx="167798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r>
              <a:rPr lang="sv-SE" sz="1600" i="1" dirty="0"/>
              <a:t>Andersson 2013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Botulinumtoxin</a:t>
            </a:r>
            <a:r>
              <a:rPr lang="sv-SE" dirty="0"/>
              <a:t> A</a:t>
            </a:r>
          </a:p>
        </p:txBody>
      </p:sp>
      <p:pic>
        <p:nvPicPr>
          <p:cNvPr id="4" name="Platshållare för innehåll 3" descr="Skärmavbild 2016-04-07 kl. 20.01.23.png"/>
          <p:cNvPicPr>
            <a:picLocks noGrp="1" noChangeAspect="1"/>
          </p:cNvPicPr>
          <p:nvPr>
            <p:ph idx="1"/>
          </p:nvPr>
        </p:nvPicPr>
        <p:blipFill>
          <a:blip r:embed="rId2" cstate="email">
            <a:extLst>
              <a:ext uri="{28A0092B-C50C-407E-A947-70E740481C1C}">
                <a14:useLocalDpi xmlns:a14="http://schemas.microsoft.com/office/drawing/2010/main" val="0"/>
              </a:ext>
            </a:extLst>
          </a:blip>
          <a:srcRect l="-32364" r="-32364"/>
          <a:stretch>
            <a:fillRect/>
          </a:stretch>
        </p:blipFill>
        <p:spPr>
          <a:xfrm>
            <a:off x="457200" y="1600200"/>
            <a:ext cx="8229600" cy="4525964"/>
          </a:xfrm>
        </p:spPr>
      </p:pic>
    </p:spTree>
    <p:extLst>
      <p:ext uri="{BB962C8B-B14F-4D97-AF65-F5344CB8AC3E}">
        <p14:creationId xmlns:p14="http://schemas.microsoft.com/office/powerpoint/2010/main" val="14226577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Botulinumtoxin</a:t>
            </a:r>
            <a:r>
              <a:rPr lang="sv-SE" dirty="0"/>
              <a:t> A</a:t>
            </a:r>
          </a:p>
        </p:txBody>
      </p:sp>
      <p:pic>
        <p:nvPicPr>
          <p:cNvPr id="4" name="Platshållare för innehåll 3" descr="URARG 1.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6" r="-4559"/>
          <a:stretch/>
        </p:blipFill>
        <p:spPr>
          <a:xfrm>
            <a:off x="1403648" y="1844824"/>
            <a:ext cx="6869741" cy="4802684"/>
          </a:xfrm>
        </p:spPr>
      </p:pic>
    </p:spTree>
    <p:extLst>
      <p:ext uri="{BB962C8B-B14F-4D97-AF65-F5344CB8AC3E}">
        <p14:creationId xmlns:p14="http://schemas.microsoft.com/office/powerpoint/2010/main" val="311445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ubrik 1"/>
          <p:cNvSpPr>
            <a:spLocks noGrp="1"/>
          </p:cNvSpPr>
          <p:nvPr>
            <p:ph type="title"/>
          </p:nvPr>
        </p:nvSpPr>
        <p:spPr/>
        <p:txBody>
          <a:bodyPr/>
          <a:lstStyle/>
          <a:p>
            <a:r>
              <a:rPr lang="sv-SE">
                <a:latin typeface="Arial" charset="0"/>
              </a:rPr>
              <a:t>Blandinkontinens</a:t>
            </a:r>
          </a:p>
        </p:txBody>
      </p:sp>
      <p:sp>
        <p:nvSpPr>
          <p:cNvPr id="26626" name="Platshållare för innehåll 2"/>
          <p:cNvSpPr>
            <a:spLocks noGrp="1"/>
          </p:cNvSpPr>
          <p:nvPr>
            <p:ph idx="1"/>
          </p:nvPr>
        </p:nvSpPr>
        <p:spPr/>
        <p:txBody>
          <a:bodyPr/>
          <a:lstStyle/>
          <a:p>
            <a:r>
              <a:rPr lang="sv-SE">
                <a:latin typeface="Arial" charset="0"/>
              </a:rPr>
              <a:t>Både SUI och UUI/ÖAB i olika proportion</a:t>
            </a:r>
          </a:p>
          <a:p>
            <a:endParaRPr lang="sv-SE">
              <a:latin typeface="Arial" charset="0"/>
            </a:endParaRPr>
          </a:p>
        </p:txBody>
      </p:sp>
      <p:sp>
        <p:nvSpPr>
          <p:cNvPr id="26627"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EAE51A33-1689-754C-8B89-C0DF21BEDFFB}" type="slidenum">
              <a:rPr lang="sv-SE" sz="1400"/>
              <a:pPr eaLnBrk="1" hangingPunct="1"/>
              <a:t>7</a:t>
            </a:fld>
            <a:endParaRPr lang="sv-SE"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ubrik 1"/>
          <p:cNvSpPr>
            <a:spLocks noGrp="1"/>
          </p:cNvSpPr>
          <p:nvPr>
            <p:ph type="title"/>
          </p:nvPr>
        </p:nvSpPr>
        <p:spPr/>
        <p:txBody>
          <a:bodyPr/>
          <a:lstStyle/>
          <a:p>
            <a:r>
              <a:rPr lang="sv-SE">
                <a:latin typeface="Arial" charset="0"/>
              </a:rPr>
              <a:t>Sakral nervrotsstimulering</a:t>
            </a:r>
            <a:br>
              <a:rPr lang="sv-SE">
                <a:latin typeface="Arial" charset="0"/>
              </a:rPr>
            </a:br>
            <a:r>
              <a:rPr lang="sv-SE" sz="2800">
                <a:latin typeface="Arial" charset="0"/>
              </a:rPr>
              <a:t>Herbison and Anderson Cochrane review 2009</a:t>
            </a:r>
            <a:endParaRPr lang="sv-SE">
              <a:latin typeface="Arial" charset="0"/>
            </a:endParaRPr>
          </a:p>
        </p:txBody>
      </p:sp>
      <p:pic>
        <p:nvPicPr>
          <p:cNvPr id="134146" name="Platshållare för innehåll 5" descr="webmd_illustration_of_sacral_nerve_stimulator_implant.jpg"/>
          <p:cNvPicPr>
            <a:picLocks noGrp="1" noChangeAspect="1"/>
          </p:cNvPicPr>
          <p:nvPr>
            <p:ph idx="1"/>
          </p:nvPr>
        </p:nvPicPr>
        <p:blipFill>
          <a:blip r:embed="rId3" cstate="email">
            <a:extLst>
              <a:ext uri="{28A0092B-C50C-407E-A947-70E740481C1C}">
                <a14:useLocalDpi xmlns:a14="http://schemas.microsoft.com/office/drawing/2010/main" val="0"/>
              </a:ext>
            </a:extLst>
          </a:blip>
          <a:srcRect t="14941" b="14941"/>
          <a:stretch>
            <a:fillRect/>
          </a:stretch>
        </p:blipFill>
        <p:spPr>
          <a:xfrm>
            <a:off x="5070128" y="1988840"/>
            <a:ext cx="4104456" cy="1955634"/>
          </a:xfrm>
        </p:spPr>
      </p:pic>
      <p:sp>
        <p:nvSpPr>
          <p:cNvPr id="134147" name="Platshållare för bildnumm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7217C072-B61F-A145-BAC1-54FD84CFB003}" type="slidenum">
              <a:rPr lang="sv-SE" sz="1400"/>
              <a:pPr eaLnBrk="1" hangingPunct="1"/>
              <a:t>70</a:t>
            </a:fld>
            <a:endParaRPr lang="sv-SE" sz="1400"/>
          </a:p>
        </p:txBody>
      </p:sp>
      <p:sp>
        <p:nvSpPr>
          <p:cNvPr id="134148" name="Rektangel 6"/>
          <p:cNvSpPr>
            <a:spLocks noChangeArrowheads="1"/>
          </p:cNvSpPr>
          <p:nvPr/>
        </p:nvSpPr>
        <p:spPr bwMode="auto">
          <a:xfrm>
            <a:off x="-1588" y="1844675"/>
            <a:ext cx="5149851"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b="1" dirty="0"/>
              <a:t>Main results</a:t>
            </a:r>
          </a:p>
          <a:p>
            <a:r>
              <a:rPr lang="en-US" sz="1400" b="1" dirty="0">
                <a:solidFill>
                  <a:srgbClr val="FF0000"/>
                </a:solidFill>
              </a:rPr>
              <a:t>Eight reports of </a:t>
            </a:r>
            <a:r>
              <a:rPr lang="en-US" sz="1400" b="1" dirty="0" err="1">
                <a:solidFill>
                  <a:srgbClr val="FF0000"/>
                </a:solidFill>
              </a:rPr>
              <a:t>randomised</a:t>
            </a:r>
            <a:r>
              <a:rPr lang="en-US" sz="1400" b="1" dirty="0">
                <a:solidFill>
                  <a:srgbClr val="FF0000"/>
                </a:solidFill>
              </a:rPr>
              <a:t> studies </a:t>
            </a:r>
            <a:r>
              <a:rPr lang="en-US" sz="1400" dirty="0"/>
              <a:t>that evaluated implants which provided continuous stimulation were included. It was unclear whether some reports included patients who also appeared in other reports, so no data were pooled. In spite of this, it seems clear that continuous </a:t>
            </a:r>
            <a:r>
              <a:rPr lang="en-US" sz="1400" b="1" dirty="0">
                <a:solidFill>
                  <a:srgbClr val="FF0000"/>
                </a:solidFill>
              </a:rPr>
              <a:t>stimulation offers benefits for carefully selected people with overactive bladder syndrome and for those with urinary retention but no structural obstruction.</a:t>
            </a:r>
          </a:p>
          <a:p>
            <a:r>
              <a:rPr lang="en-US" sz="1400" b="1" dirty="0">
                <a:solidFill>
                  <a:srgbClr val="FF0000"/>
                </a:solidFill>
              </a:rPr>
              <a:t>Many of the implants did not work and many required revision operations. Many questions remain about patient selection and the best way to use these devices.</a:t>
            </a:r>
          </a:p>
          <a:p>
            <a:r>
              <a:rPr lang="en-US" sz="1400" b="1" dirty="0"/>
              <a:t>Authors' conclusions</a:t>
            </a:r>
          </a:p>
          <a:p>
            <a:r>
              <a:rPr lang="en-US" sz="1400" dirty="0"/>
              <a:t>In spite of methodological problems, it would appear that some people benefit from implants which provide continuous nerve stimulation. More research is needed on the best way to improve patient selection, carry out the implant, and to find why so many fail. The effectiveness of implants should be tested against other interventions, particularly in people with an overactive bladder.</a:t>
            </a:r>
          </a:p>
          <a:p>
            <a:r>
              <a:rPr lang="en-US" sz="1400" dirty="0"/>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ubrik 1"/>
          <p:cNvSpPr>
            <a:spLocks noGrp="1"/>
          </p:cNvSpPr>
          <p:nvPr>
            <p:ph type="title"/>
          </p:nvPr>
        </p:nvSpPr>
        <p:spPr/>
        <p:txBody>
          <a:bodyPr/>
          <a:lstStyle/>
          <a:p>
            <a:r>
              <a:rPr lang="sv-SE">
                <a:latin typeface="Arial" charset="0"/>
              </a:rPr>
              <a:t>Behandling av blandinkontinens </a:t>
            </a:r>
            <a:r>
              <a:rPr lang="sv-SE" sz="2000">
                <a:latin typeface="Arial" charset="0"/>
              </a:rPr>
              <a:t>Review: Gomelsky et al 2011</a:t>
            </a:r>
            <a:endParaRPr lang="sv-SE">
              <a:latin typeface="Arial" charset="0"/>
            </a:endParaRPr>
          </a:p>
        </p:txBody>
      </p:sp>
      <p:sp>
        <p:nvSpPr>
          <p:cNvPr id="138242" name="Platshållare för innehåll 2"/>
          <p:cNvSpPr>
            <a:spLocks noGrp="1"/>
          </p:cNvSpPr>
          <p:nvPr>
            <p:ph idx="1"/>
          </p:nvPr>
        </p:nvSpPr>
        <p:spPr/>
        <p:txBody>
          <a:bodyPr/>
          <a:lstStyle/>
          <a:p>
            <a:r>
              <a:rPr lang="sv-SE" sz="2000">
                <a:latin typeface="Arial" charset="0"/>
              </a:rPr>
              <a:t>Antikolinerga har samma effekt på ÖAB-komponenten vid UUI och MUI, men ingen effekt på SUI</a:t>
            </a:r>
          </a:p>
          <a:p>
            <a:r>
              <a:rPr lang="sv-SE" sz="2000">
                <a:latin typeface="Arial" charset="0"/>
              </a:rPr>
              <a:t>Slyngplastik har effekt även på ÖAB-symtom (30-85%) efter 35 mån, men sjönk efter 5 år (metaanalys av 6 RCT)</a:t>
            </a:r>
          </a:p>
          <a:p>
            <a:r>
              <a:rPr lang="sv-SE" sz="2000">
                <a:solidFill>
                  <a:srgbClr val="FF0000"/>
                </a:solidFill>
                <a:latin typeface="Arial" charset="0"/>
              </a:rPr>
              <a:t>Ingen evidens för att slyngplastik förvärrar ÖAB postop, men har bara marginell effekt vid höggradig ÖAB och livskvaliteten förbättras inte.</a:t>
            </a:r>
          </a:p>
          <a:p>
            <a:endParaRPr lang="sv-SE" sz="2400">
              <a:latin typeface="Arial" charset="0"/>
            </a:endParaRPr>
          </a:p>
        </p:txBody>
      </p:sp>
      <p:sp>
        <p:nvSpPr>
          <p:cNvPr id="138243"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034F7B99-FAD2-0342-81C8-9DE9CBF1018A}" type="slidenum">
              <a:rPr lang="sv-SE" sz="1400"/>
              <a:pPr eaLnBrk="1" hangingPunct="1"/>
              <a:t>71</a:t>
            </a:fld>
            <a:endParaRPr lang="sv-SE" sz="1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ubrik 1"/>
          <p:cNvSpPr>
            <a:spLocks noGrp="1"/>
          </p:cNvSpPr>
          <p:nvPr>
            <p:ph type="title"/>
          </p:nvPr>
        </p:nvSpPr>
        <p:spPr/>
        <p:txBody>
          <a:bodyPr/>
          <a:lstStyle/>
          <a:p>
            <a:r>
              <a:rPr lang="sv-SE">
                <a:latin typeface="Arial" charset="0"/>
              </a:rPr>
              <a:t>Behandlingsstrategi vid MUI</a:t>
            </a:r>
          </a:p>
        </p:txBody>
      </p:sp>
      <p:sp>
        <p:nvSpPr>
          <p:cNvPr id="140290" name="Platshållare för innehåll 2"/>
          <p:cNvSpPr>
            <a:spLocks noGrp="1"/>
          </p:cNvSpPr>
          <p:nvPr>
            <p:ph idx="1"/>
          </p:nvPr>
        </p:nvSpPr>
        <p:spPr>
          <a:xfrm>
            <a:off x="539750" y="1989138"/>
            <a:ext cx="8229600" cy="3921125"/>
          </a:xfrm>
        </p:spPr>
        <p:txBody>
          <a:bodyPr/>
          <a:lstStyle/>
          <a:p>
            <a:r>
              <a:rPr lang="sv-SE">
                <a:latin typeface="Arial" charset="0"/>
              </a:rPr>
              <a:t>Dominerande SUI:</a:t>
            </a:r>
          </a:p>
          <a:p>
            <a:pPr marL="971550" lvl="1" indent="-514350">
              <a:buFontTx/>
              <a:buAutoNum type="arabicPeriod"/>
            </a:pPr>
            <a:r>
              <a:rPr lang="sv-SE" sz="2400">
                <a:latin typeface="Arial" charset="0"/>
              </a:rPr>
              <a:t>Konservativ behandling, antikolinerga</a:t>
            </a:r>
          </a:p>
          <a:p>
            <a:pPr marL="971550" lvl="1" indent="-514350">
              <a:buFontTx/>
              <a:buAutoNum type="arabicPeriod"/>
            </a:pPr>
            <a:r>
              <a:rPr lang="sv-SE" sz="2400">
                <a:latin typeface="Arial" charset="0"/>
              </a:rPr>
              <a:t>Kirurgi vid förbättring eller direkt vid låggradig ÖAB</a:t>
            </a:r>
          </a:p>
          <a:p>
            <a:r>
              <a:rPr lang="sv-SE">
                <a:latin typeface="Arial" charset="0"/>
              </a:rPr>
              <a:t>Dominerande ÖAB</a:t>
            </a:r>
          </a:p>
          <a:p>
            <a:pPr marL="971550" lvl="1" indent="-514350">
              <a:buFontTx/>
              <a:buAutoNum type="arabicPeriod"/>
            </a:pPr>
            <a:r>
              <a:rPr lang="sv-SE" sz="2400">
                <a:latin typeface="Arial" charset="0"/>
              </a:rPr>
              <a:t>ÖAB-behandling</a:t>
            </a:r>
          </a:p>
          <a:p>
            <a:pPr marL="971550" lvl="1" indent="-514350">
              <a:buFontTx/>
              <a:buAutoNum type="arabicPeriod"/>
            </a:pPr>
            <a:r>
              <a:rPr lang="sv-SE" sz="2400">
                <a:latin typeface="Arial" charset="0"/>
              </a:rPr>
              <a:t>Vid höggradig verifierad SUI kan behandling även av denna övervägas. Duloxetin/injektionsbehandling hos äldre multisjuk med lågtrycksurethra. Om slyngplastik - noggrann info om begränsad effekt på total inkontinens och livskvalitet.  </a:t>
            </a:r>
          </a:p>
        </p:txBody>
      </p:sp>
      <p:sp>
        <p:nvSpPr>
          <p:cNvPr id="140291"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51A9E6A0-D2BD-E64F-953D-7C563B5139C4}" type="slidenum">
              <a:rPr lang="sv-SE" sz="1400"/>
              <a:pPr eaLnBrk="1" hangingPunct="1"/>
              <a:t>72</a:t>
            </a:fld>
            <a:endParaRPr lang="sv-SE" sz="14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ubrik 1"/>
          <p:cNvSpPr>
            <a:spLocks noGrp="1"/>
          </p:cNvSpPr>
          <p:nvPr>
            <p:ph type="title"/>
          </p:nvPr>
        </p:nvSpPr>
        <p:spPr/>
        <p:txBody>
          <a:bodyPr/>
          <a:lstStyle/>
          <a:p>
            <a:r>
              <a:rPr lang="sv-SE">
                <a:latin typeface="Arial" charset="0"/>
              </a:rPr>
              <a:t>Prolaps och inkontinens</a:t>
            </a:r>
          </a:p>
        </p:txBody>
      </p:sp>
      <p:sp>
        <p:nvSpPr>
          <p:cNvPr id="142338" name="Platshållare för innehåll 2"/>
          <p:cNvSpPr>
            <a:spLocks noGrp="1"/>
          </p:cNvSpPr>
          <p:nvPr>
            <p:ph idx="1"/>
          </p:nvPr>
        </p:nvSpPr>
        <p:spPr/>
        <p:txBody>
          <a:bodyPr/>
          <a:lstStyle/>
          <a:p>
            <a:r>
              <a:rPr lang="sv-SE">
                <a:latin typeface="Arial" charset="0"/>
              </a:rPr>
              <a:t>Miedel et al 2008: UUI (OR 2,5) vid framväggs-POP och SUI (OR 5,4) vid bakväggs-POP.</a:t>
            </a:r>
          </a:p>
          <a:p>
            <a:pPr lvl="1"/>
            <a:r>
              <a:rPr lang="sv-SE">
                <a:latin typeface="Arial" charset="0"/>
              </a:rPr>
              <a:t> Efter POP-op de novo-UUI 23%, SUI 6% och MUI i 5%</a:t>
            </a:r>
          </a:p>
          <a:p>
            <a:pPr lvl="1"/>
            <a:r>
              <a:rPr lang="sv-SE">
                <a:latin typeface="Arial" charset="0"/>
              </a:rPr>
              <a:t>Efter framväggsplastik försvann SUI  vid preop SUI/MUI hos 43% och UUI hos UUI/MUI hos 38%</a:t>
            </a:r>
          </a:p>
          <a:p>
            <a:r>
              <a:rPr lang="sv-SE">
                <a:latin typeface="Arial" charset="0"/>
              </a:rPr>
              <a:t>Behandlingsstrategi: Operera prolaps först </a:t>
            </a:r>
            <a:r>
              <a:rPr lang="sv-SE" sz="2000">
                <a:latin typeface="Arial" charset="0"/>
              </a:rPr>
              <a:t>(undantag om sprutande läckage med eller utan intryckt framfall. Då rimligt operera framfall och inkontinens samtidigt</a:t>
            </a:r>
            <a:r>
              <a:rPr lang="sv-SE">
                <a:latin typeface="Arial" charset="0"/>
              </a:rPr>
              <a:t>)</a:t>
            </a:r>
          </a:p>
        </p:txBody>
      </p:sp>
      <p:sp>
        <p:nvSpPr>
          <p:cNvPr id="142339"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6285064E-6F05-EC44-96D7-CDE0C8732D58}" type="slidenum">
              <a:rPr lang="sv-SE" sz="1400"/>
              <a:pPr eaLnBrk="1" hangingPunct="1"/>
              <a:t>73</a:t>
            </a:fld>
            <a:endParaRPr lang="sv-SE" sz="1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ubrik 1"/>
          <p:cNvSpPr>
            <a:spLocks noGrp="1"/>
          </p:cNvSpPr>
          <p:nvPr>
            <p:ph type="title"/>
          </p:nvPr>
        </p:nvSpPr>
        <p:spPr/>
        <p:txBody>
          <a:bodyPr/>
          <a:lstStyle/>
          <a:p>
            <a:r>
              <a:rPr lang="sv-SE">
                <a:latin typeface="Arial" charset="0"/>
              </a:rPr>
              <a:t>Behandling av överfyllnadsinkontinens</a:t>
            </a:r>
          </a:p>
        </p:txBody>
      </p:sp>
      <p:sp>
        <p:nvSpPr>
          <p:cNvPr id="144386" name="Platshållare för innehåll 4"/>
          <p:cNvSpPr>
            <a:spLocks noGrp="1"/>
          </p:cNvSpPr>
          <p:nvPr>
            <p:ph idx="1"/>
          </p:nvPr>
        </p:nvSpPr>
        <p:spPr/>
        <p:txBody>
          <a:bodyPr/>
          <a:lstStyle/>
          <a:p>
            <a:r>
              <a:rPr lang="sv-SE" sz="2400">
                <a:latin typeface="Arial" charset="0"/>
              </a:rPr>
              <a:t>Reglera vätska, se över läkemedel, styr miktionsintervall </a:t>
            </a:r>
          </a:p>
          <a:p>
            <a:r>
              <a:rPr lang="sv-SE" sz="2400">
                <a:latin typeface="Arial" charset="0"/>
              </a:rPr>
              <a:t>Öppen KAD vid övertänjning, därefter resturinkontroll och ev RIK</a:t>
            </a:r>
          </a:p>
          <a:p>
            <a:r>
              <a:rPr lang="sv-SE" sz="2400">
                <a:latin typeface="Arial" charset="0"/>
              </a:rPr>
              <a:t>Utred och behandla orsak till blåstömningssvårighet</a:t>
            </a:r>
          </a:p>
          <a:p>
            <a:r>
              <a:rPr lang="sv-SE" sz="2400">
                <a:latin typeface="Arial" charset="0"/>
              </a:rPr>
              <a:t>Vid kroniska besvär; RIK, blåsavledning</a:t>
            </a:r>
          </a:p>
        </p:txBody>
      </p:sp>
      <p:sp>
        <p:nvSpPr>
          <p:cNvPr id="144387"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527AEBC7-D7D2-BF4E-BD1F-C023D0DC6345}" type="slidenum">
              <a:rPr lang="sv-SE" sz="1400"/>
              <a:pPr eaLnBrk="1" hangingPunct="1"/>
              <a:t>74</a:t>
            </a:fld>
            <a:endParaRPr lang="sv-SE" sz="1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ubrik 1"/>
          <p:cNvSpPr>
            <a:spLocks noGrp="1"/>
          </p:cNvSpPr>
          <p:nvPr>
            <p:ph type="title"/>
          </p:nvPr>
        </p:nvSpPr>
        <p:spPr/>
        <p:txBody>
          <a:bodyPr/>
          <a:lstStyle/>
          <a:p>
            <a:r>
              <a:rPr lang="sv-SE">
                <a:latin typeface="Arial" charset="0"/>
              </a:rPr>
              <a:t>Behandling av neurologiskt betingad inkontinens</a:t>
            </a:r>
          </a:p>
        </p:txBody>
      </p:sp>
      <p:sp>
        <p:nvSpPr>
          <p:cNvPr id="145410" name="Platshållare för innehåll 2"/>
          <p:cNvSpPr>
            <a:spLocks noGrp="1"/>
          </p:cNvSpPr>
          <p:nvPr>
            <p:ph idx="1"/>
          </p:nvPr>
        </p:nvSpPr>
        <p:spPr/>
        <p:txBody>
          <a:bodyPr/>
          <a:lstStyle/>
          <a:p>
            <a:r>
              <a:rPr lang="sv-SE">
                <a:latin typeface="Arial" charset="0"/>
              </a:rPr>
              <a:t>Behandling som vid ÖAB (antikolinerga, desmopressin etc.)</a:t>
            </a:r>
          </a:p>
          <a:p>
            <a:r>
              <a:rPr lang="sv-SE">
                <a:latin typeface="Arial" charset="0"/>
              </a:rPr>
              <a:t>Vid nedsatt blåstömning i kombination med RIK</a:t>
            </a:r>
          </a:p>
          <a:p>
            <a:r>
              <a:rPr lang="sv-SE">
                <a:latin typeface="Arial" charset="0"/>
              </a:rPr>
              <a:t>Blåsavledning sista alternativet</a:t>
            </a:r>
          </a:p>
        </p:txBody>
      </p:sp>
      <p:sp>
        <p:nvSpPr>
          <p:cNvPr id="145411"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B2F6BC88-720B-EA48-BAE1-CAF86A69F9D2}" type="slidenum">
              <a:rPr lang="sv-SE" sz="1400"/>
              <a:pPr eaLnBrk="1" hangingPunct="1"/>
              <a:t>75</a:t>
            </a:fld>
            <a:endParaRPr lang="sv-SE" sz="14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ubrik 4"/>
          <p:cNvSpPr>
            <a:spLocks noGrp="1"/>
          </p:cNvSpPr>
          <p:nvPr>
            <p:ph type="title"/>
          </p:nvPr>
        </p:nvSpPr>
        <p:spPr/>
        <p:txBody>
          <a:bodyPr/>
          <a:lstStyle/>
          <a:p>
            <a:r>
              <a:rPr lang="sv-SE">
                <a:latin typeface="Arial" charset="0"/>
              </a:rPr>
              <a:t>Behandling av inkontinens hos äldre &gt; 65år och sköra äldre</a:t>
            </a:r>
          </a:p>
        </p:txBody>
      </p:sp>
      <p:sp>
        <p:nvSpPr>
          <p:cNvPr id="146434" name="Platshållare för innehåll 6"/>
          <p:cNvSpPr>
            <a:spLocks noGrp="1"/>
          </p:cNvSpPr>
          <p:nvPr>
            <p:ph sz="half" idx="1"/>
          </p:nvPr>
        </p:nvSpPr>
        <p:spPr>
          <a:xfrm>
            <a:off x="539750" y="2133600"/>
            <a:ext cx="4537075" cy="3921125"/>
          </a:xfrm>
        </p:spPr>
        <p:txBody>
          <a:bodyPr/>
          <a:lstStyle/>
          <a:p>
            <a:r>
              <a:rPr lang="sv-SE">
                <a:latin typeface="Arial" charset="0"/>
              </a:rPr>
              <a:t>Äldre</a:t>
            </a:r>
          </a:p>
          <a:p>
            <a:pPr lvl="1"/>
            <a:r>
              <a:rPr lang="sv-SE" sz="2000">
                <a:latin typeface="Arial" charset="0"/>
              </a:rPr>
              <a:t>Bäckenbottenträning och blåsträning kan ha effekt.</a:t>
            </a:r>
          </a:p>
          <a:p>
            <a:pPr lvl="1"/>
            <a:r>
              <a:rPr lang="sv-SE" sz="2000">
                <a:latin typeface="Arial" charset="0"/>
              </a:rPr>
              <a:t>TVT kan ha effekt vid ansträngningsinkontinens, men sämre och inte hos alla</a:t>
            </a:r>
          </a:p>
          <a:p>
            <a:pPr lvl="1"/>
            <a:r>
              <a:rPr lang="sv-SE" sz="2000">
                <a:latin typeface="Arial" charset="0"/>
              </a:rPr>
              <a:t>Antikolinerga har effekt vid ÖAB, men försiktig insättning och utvärdering av bl.a. kognitiva biverkningar behövs</a:t>
            </a:r>
          </a:p>
          <a:p>
            <a:pPr lvl="1"/>
            <a:r>
              <a:rPr lang="sv-SE" sz="2000">
                <a:latin typeface="Arial" charset="0"/>
              </a:rPr>
              <a:t>Inget vetenskapligt underlag för östrogen</a:t>
            </a:r>
          </a:p>
        </p:txBody>
      </p:sp>
      <p:sp>
        <p:nvSpPr>
          <p:cNvPr id="146435" name="Platshållare för innehåll 7"/>
          <p:cNvSpPr>
            <a:spLocks noGrp="1"/>
          </p:cNvSpPr>
          <p:nvPr>
            <p:ph sz="half" idx="2"/>
          </p:nvPr>
        </p:nvSpPr>
        <p:spPr>
          <a:xfrm>
            <a:off x="4997450" y="2133600"/>
            <a:ext cx="4038600" cy="2519363"/>
          </a:xfrm>
        </p:spPr>
        <p:txBody>
          <a:bodyPr/>
          <a:lstStyle/>
          <a:p>
            <a:r>
              <a:rPr lang="sv-SE">
                <a:latin typeface="Arial" charset="0"/>
              </a:rPr>
              <a:t>Sköra äldre (i särskilt boende), effekt av:</a:t>
            </a:r>
            <a:endParaRPr lang="sv-SE" sz="2000">
              <a:latin typeface="Arial" charset="0"/>
            </a:endParaRPr>
          </a:p>
          <a:p>
            <a:pPr lvl="1"/>
            <a:r>
              <a:rPr lang="sv-SE" sz="2000">
                <a:latin typeface="Arial" charset="0"/>
              </a:rPr>
              <a:t>Toalettassistans</a:t>
            </a:r>
          </a:p>
          <a:p>
            <a:pPr lvl="1"/>
            <a:r>
              <a:rPr lang="sv-SE" sz="2000">
                <a:latin typeface="Arial" charset="0"/>
              </a:rPr>
              <a:t>Uppmärksamhetsträning</a:t>
            </a:r>
          </a:p>
          <a:p>
            <a:pPr lvl="1"/>
            <a:r>
              <a:rPr lang="sv-SE" sz="2000">
                <a:latin typeface="Arial" charset="0"/>
              </a:rPr>
              <a:t>ADL-träning</a:t>
            </a:r>
          </a:p>
          <a:p>
            <a:pPr lvl="1"/>
            <a:r>
              <a:rPr lang="sv-SE" sz="2000">
                <a:latin typeface="Arial" charset="0"/>
              </a:rPr>
              <a:t>Fysisk träning</a:t>
            </a:r>
          </a:p>
        </p:txBody>
      </p:sp>
      <p:sp>
        <p:nvSpPr>
          <p:cNvPr id="146436" name="Platshållare för bildnumm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89A348D1-D197-584D-ADBF-A838AA8892B0}" type="slidenum">
              <a:rPr lang="sv-SE" sz="1400"/>
              <a:pPr eaLnBrk="1" hangingPunct="1"/>
              <a:t>76</a:t>
            </a:fld>
            <a:endParaRPr lang="sv-SE" sz="1400"/>
          </a:p>
        </p:txBody>
      </p:sp>
      <p:sp>
        <p:nvSpPr>
          <p:cNvPr id="146437" name="textruta 8"/>
          <p:cNvSpPr txBox="1">
            <a:spLocks noChangeArrowheads="1"/>
          </p:cNvSpPr>
          <p:nvPr/>
        </p:nvSpPr>
        <p:spPr bwMode="auto">
          <a:xfrm>
            <a:off x="5940425" y="4508500"/>
            <a:ext cx="27876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marL="0" lvl="1" eaLnBrk="1" hangingPunct="1"/>
            <a:r>
              <a:rPr lang="sv-SE" sz="1800"/>
              <a:t> </a:t>
            </a:r>
            <a:r>
              <a:rPr lang="sv-SE" sz="1600" i="1"/>
              <a:t>Wagg et al 2010, SBU 2013</a:t>
            </a:r>
            <a:endParaRPr lang="sv-SE" sz="1800" i="1"/>
          </a:p>
        </p:txBody>
      </p:sp>
      <p:pic>
        <p:nvPicPr>
          <p:cNvPr id="146438" name="Bildobjekt 5" descr="sbu_utv.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5963" y="5137150"/>
            <a:ext cx="1117600"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439" name="textruta 6"/>
          <p:cNvSpPr txBox="1">
            <a:spLocks noChangeArrowheads="1"/>
          </p:cNvSpPr>
          <p:nvPr/>
        </p:nvSpPr>
        <p:spPr bwMode="auto">
          <a:xfrm>
            <a:off x="7019925" y="5016500"/>
            <a:ext cx="1655763"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r>
              <a:rPr lang="sv-SE" sz="1600" i="1"/>
              <a:t> Behandling av urininkontinens hos äldre och sköra äldre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ubrik 4"/>
          <p:cNvSpPr>
            <a:spLocks noGrp="1"/>
          </p:cNvSpPr>
          <p:nvPr>
            <p:ph type="title"/>
          </p:nvPr>
        </p:nvSpPr>
        <p:spPr/>
        <p:txBody>
          <a:bodyPr/>
          <a:lstStyle/>
          <a:p>
            <a:r>
              <a:rPr lang="sv-SE">
                <a:latin typeface="Arial" charset="0"/>
              </a:rPr>
              <a:t>Överfyllnadsinkontinens,</a:t>
            </a:r>
            <a:br>
              <a:rPr lang="sv-SE">
                <a:latin typeface="Arial" charset="0"/>
              </a:rPr>
            </a:br>
            <a:r>
              <a:rPr lang="sv-SE" sz="2800">
                <a:latin typeface="Arial" charset="0"/>
              </a:rPr>
              <a:t>kan anamnestiskt uppfattas som SUI, MUI, UUI</a:t>
            </a:r>
          </a:p>
        </p:txBody>
      </p:sp>
      <p:sp>
        <p:nvSpPr>
          <p:cNvPr id="27650" name="Platshållare för text 5"/>
          <p:cNvSpPr>
            <a:spLocks noGrp="1"/>
          </p:cNvSpPr>
          <p:nvPr>
            <p:ph type="body" idx="1"/>
          </p:nvPr>
        </p:nvSpPr>
        <p:spPr>
          <a:xfrm>
            <a:off x="457200" y="1535113"/>
            <a:ext cx="4040188" cy="639762"/>
          </a:xfrm>
          <a:ln>
            <a:solidFill>
              <a:schemeClr val="accent1"/>
            </a:solidFill>
            <a:miter lim="800000"/>
            <a:headEnd/>
            <a:tailEnd/>
          </a:ln>
        </p:spPr>
        <p:txBody>
          <a:bodyPr/>
          <a:lstStyle/>
          <a:p>
            <a:r>
              <a:rPr lang="sv-SE">
                <a:latin typeface="Arial" charset="0"/>
              </a:rPr>
              <a:t>Lagringsfas</a:t>
            </a:r>
          </a:p>
        </p:txBody>
      </p:sp>
      <p:sp>
        <p:nvSpPr>
          <p:cNvPr id="27651" name="Platshållare för innehåll 6"/>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r>
              <a:rPr lang="sv-SE" dirty="0">
                <a:latin typeface="Arial" charset="0"/>
              </a:rPr>
              <a:t>För stora blåsvolymer</a:t>
            </a:r>
          </a:p>
          <a:p>
            <a:pPr lvl="1"/>
            <a:r>
              <a:rPr lang="sv-SE" dirty="0" err="1">
                <a:latin typeface="Arial" charset="0"/>
              </a:rPr>
              <a:t>Excessivt</a:t>
            </a:r>
            <a:r>
              <a:rPr lang="sv-SE" dirty="0">
                <a:latin typeface="Arial" charset="0"/>
              </a:rPr>
              <a:t> vätskeintag</a:t>
            </a:r>
          </a:p>
          <a:p>
            <a:pPr lvl="1"/>
            <a:r>
              <a:rPr lang="sv-SE" dirty="0" err="1">
                <a:latin typeface="Arial" charset="0"/>
              </a:rPr>
              <a:t>Diuretika</a:t>
            </a:r>
            <a:endParaRPr lang="sv-SE" dirty="0">
              <a:latin typeface="Arial" charset="0"/>
            </a:endParaRPr>
          </a:p>
          <a:p>
            <a:pPr lvl="1"/>
            <a:r>
              <a:rPr lang="sv-SE" dirty="0">
                <a:latin typeface="Arial" charset="0"/>
              </a:rPr>
              <a:t>Oreglerad diabetes</a:t>
            </a:r>
          </a:p>
          <a:p>
            <a:r>
              <a:rPr lang="sv-SE" dirty="0">
                <a:latin typeface="Arial" charset="0"/>
              </a:rPr>
              <a:t>Övertänjd blåsa</a:t>
            </a:r>
          </a:p>
          <a:p>
            <a:pPr lvl="1"/>
            <a:r>
              <a:rPr lang="sv-SE" dirty="0" err="1">
                <a:latin typeface="Arial" charset="0"/>
              </a:rPr>
              <a:t>Postpartum</a:t>
            </a:r>
            <a:endParaRPr lang="sv-SE" dirty="0">
              <a:latin typeface="Arial" charset="0"/>
            </a:endParaRPr>
          </a:p>
          <a:p>
            <a:pPr lvl="1"/>
            <a:r>
              <a:rPr lang="sv-SE" dirty="0">
                <a:latin typeface="Arial" charset="0"/>
              </a:rPr>
              <a:t>Postoperativt</a:t>
            </a:r>
          </a:p>
          <a:p>
            <a:pPr lvl="1"/>
            <a:r>
              <a:rPr lang="sv-SE" dirty="0">
                <a:latin typeface="Arial" charset="0"/>
              </a:rPr>
              <a:t>Smärta</a:t>
            </a:r>
          </a:p>
          <a:p>
            <a:pPr lvl="1"/>
            <a:r>
              <a:rPr lang="sv-SE" dirty="0">
                <a:latin typeface="Arial" charset="0"/>
              </a:rPr>
              <a:t>Smärtlindring m opiater</a:t>
            </a:r>
          </a:p>
          <a:p>
            <a:r>
              <a:rPr lang="sv-SE" dirty="0">
                <a:latin typeface="Arial" charset="0"/>
              </a:rPr>
              <a:t>Neurologiska orsaker</a:t>
            </a:r>
          </a:p>
        </p:txBody>
      </p:sp>
      <p:sp>
        <p:nvSpPr>
          <p:cNvPr id="27652" name="Platshållare för text 7"/>
          <p:cNvSpPr>
            <a:spLocks noGrp="1"/>
          </p:cNvSpPr>
          <p:nvPr>
            <p:ph type="body" sz="quarter" idx="3"/>
          </p:nvPr>
        </p:nvSpPr>
        <p:spPr>
          <a:xfrm>
            <a:off x="4645025" y="1535113"/>
            <a:ext cx="4041775" cy="639762"/>
          </a:xfrm>
        </p:spPr>
        <p:txBody>
          <a:bodyPr/>
          <a:lstStyle/>
          <a:p>
            <a:r>
              <a:rPr lang="sv-SE" dirty="0" err="1">
                <a:latin typeface="Arial" charset="0"/>
              </a:rPr>
              <a:t>Tömningsfas</a:t>
            </a:r>
            <a:endParaRPr lang="sv-SE" dirty="0">
              <a:latin typeface="Arial" charset="0"/>
            </a:endParaRPr>
          </a:p>
        </p:txBody>
      </p:sp>
      <p:sp>
        <p:nvSpPr>
          <p:cNvPr id="27653" name="Platshållare för innehåll 8"/>
          <p:cNvSpPr>
            <a:spLocks noGrp="1"/>
          </p:cNvSpPr>
          <p:nvPr>
            <p:ph sz="quarter" idx="4"/>
          </p:nvPr>
        </p:nvSpPr>
        <p:spPr>
          <a:xfrm>
            <a:off x="4645025" y="2174875"/>
            <a:ext cx="4041775" cy="3951288"/>
          </a:xfrm>
          <a:ln>
            <a:solidFill>
              <a:schemeClr val="tx1"/>
            </a:solidFill>
            <a:miter lim="800000"/>
            <a:headEnd/>
            <a:tailEnd/>
          </a:ln>
        </p:spPr>
        <p:txBody>
          <a:bodyPr/>
          <a:lstStyle/>
          <a:p>
            <a:r>
              <a:rPr lang="sv-SE" dirty="0">
                <a:latin typeface="Arial" charset="0"/>
              </a:rPr>
              <a:t>Framväggsprolaps – fysiskt hinder</a:t>
            </a:r>
          </a:p>
          <a:p>
            <a:r>
              <a:rPr lang="sv-SE" dirty="0">
                <a:latin typeface="Arial" charset="0"/>
              </a:rPr>
              <a:t>Postoperativt efter inkontinenskirurgi</a:t>
            </a:r>
          </a:p>
          <a:p>
            <a:r>
              <a:rPr lang="sv-SE" dirty="0">
                <a:latin typeface="Arial" charset="0"/>
              </a:rPr>
              <a:t>Myom eller tumör i lilla bäckenet</a:t>
            </a:r>
          </a:p>
          <a:p>
            <a:r>
              <a:rPr lang="sv-SE" dirty="0">
                <a:latin typeface="Arial" charset="0"/>
              </a:rPr>
              <a:t>Neurologiska orsaker</a:t>
            </a:r>
          </a:p>
          <a:p>
            <a:endParaRPr lang="sv-SE" dirty="0">
              <a:latin typeface="Arial" charset="0"/>
            </a:endParaRPr>
          </a:p>
        </p:txBody>
      </p:sp>
      <p:sp>
        <p:nvSpPr>
          <p:cNvPr id="27654" name="Platshållare för bildnumm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77596166-0BB8-5249-8AD2-4DF7ACFB968B}" type="slidenum">
              <a:rPr lang="sv-SE" sz="1400"/>
              <a:pPr eaLnBrk="1" hangingPunct="1"/>
              <a:t>8</a:t>
            </a:fld>
            <a:endParaRPr lang="sv-SE"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ubrik 1"/>
          <p:cNvSpPr>
            <a:spLocks noGrp="1"/>
          </p:cNvSpPr>
          <p:nvPr>
            <p:ph type="title"/>
          </p:nvPr>
        </p:nvSpPr>
        <p:spPr>
          <a:xfrm>
            <a:off x="468313" y="0"/>
            <a:ext cx="8229600" cy="1143000"/>
          </a:xfrm>
        </p:spPr>
        <p:txBody>
          <a:bodyPr/>
          <a:lstStyle/>
          <a:p>
            <a:r>
              <a:rPr lang="sv-SE" dirty="0">
                <a:latin typeface="Arial" charset="0"/>
              </a:rPr>
              <a:t>Exempel på bakomliggande orsaker till urinläckage </a:t>
            </a:r>
          </a:p>
        </p:txBody>
      </p:sp>
      <p:sp>
        <p:nvSpPr>
          <p:cNvPr id="29698" name="Platshållare för text 2"/>
          <p:cNvSpPr>
            <a:spLocks noGrp="1"/>
          </p:cNvSpPr>
          <p:nvPr>
            <p:ph type="body" idx="1"/>
          </p:nvPr>
        </p:nvSpPr>
        <p:spPr>
          <a:xfrm>
            <a:off x="457200" y="1535113"/>
            <a:ext cx="4040188" cy="639762"/>
          </a:xfrm>
        </p:spPr>
        <p:txBody>
          <a:bodyPr/>
          <a:lstStyle/>
          <a:p>
            <a:endParaRPr lang="en-US">
              <a:latin typeface="Arial" charset="0"/>
            </a:endParaRPr>
          </a:p>
        </p:txBody>
      </p:sp>
      <p:sp>
        <p:nvSpPr>
          <p:cNvPr id="29699" name="Platshållare för innehåll 3"/>
          <p:cNvSpPr>
            <a:spLocks noGrp="1"/>
          </p:cNvSpPr>
          <p:nvPr>
            <p:ph sz="half" idx="2"/>
          </p:nvPr>
        </p:nvSpPr>
        <p:spPr/>
        <p:txBody>
          <a:bodyPr/>
          <a:lstStyle/>
          <a:p>
            <a:r>
              <a:rPr lang="sv-SE" dirty="0">
                <a:latin typeface="Arial" charset="0"/>
              </a:rPr>
              <a:t>Cystit</a:t>
            </a:r>
          </a:p>
          <a:p>
            <a:r>
              <a:rPr lang="sv-SE" dirty="0">
                <a:latin typeface="Arial" charset="0"/>
              </a:rPr>
              <a:t>Diabetes </a:t>
            </a:r>
            <a:r>
              <a:rPr lang="sv-SE" dirty="0" err="1">
                <a:latin typeface="Arial" charset="0"/>
              </a:rPr>
              <a:t>mellitus</a:t>
            </a:r>
            <a:endParaRPr lang="sv-SE" dirty="0">
              <a:latin typeface="Arial" charset="0"/>
            </a:endParaRPr>
          </a:p>
          <a:p>
            <a:r>
              <a:rPr lang="sv-SE" dirty="0">
                <a:latin typeface="Arial" charset="0"/>
              </a:rPr>
              <a:t>Diabetes </a:t>
            </a:r>
            <a:r>
              <a:rPr lang="sv-SE" dirty="0" err="1">
                <a:latin typeface="Arial" charset="0"/>
              </a:rPr>
              <a:t>insipidus</a:t>
            </a:r>
            <a:endParaRPr lang="sv-SE" dirty="0">
              <a:latin typeface="Arial" charset="0"/>
            </a:endParaRPr>
          </a:p>
          <a:p>
            <a:r>
              <a:rPr lang="sv-SE" dirty="0">
                <a:latin typeface="Arial" charset="0"/>
              </a:rPr>
              <a:t>Blåscancer</a:t>
            </a:r>
          </a:p>
          <a:p>
            <a:r>
              <a:rPr lang="sv-SE" dirty="0" err="1">
                <a:latin typeface="Arial" charset="0"/>
              </a:rPr>
              <a:t>Volymskrävande</a:t>
            </a:r>
            <a:r>
              <a:rPr lang="sv-SE" dirty="0">
                <a:latin typeface="Arial" charset="0"/>
              </a:rPr>
              <a:t> process (myom, </a:t>
            </a:r>
            <a:r>
              <a:rPr lang="sv-SE" dirty="0" err="1">
                <a:latin typeface="Arial" charset="0"/>
              </a:rPr>
              <a:t>ovarialexpansivitet</a:t>
            </a:r>
            <a:r>
              <a:rPr lang="sv-SE" dirty="0">
                <a:latin typeface="Arial" charset="0"/>
              </a:rPr>
              <a:t>)</a:t>
            </a:r>
          </a:p>
          <a:p>
            <a:r>
              <a:rPr lang="sv-SE" dirty="0" err="1">
                <a:latin typeface="Arial" charset="0"/>
              </a:rPr>
              <a:t>Vesikovaginal</a:t>
            </a:r>
            <a:r>
              <a:rPr lang="sv-SE" dirty="0">
                <a:latin typeface="Arial" charset="0"/>
              </a:rPr>
              <a:t> fistel</a:t>
            </a:r>
          </a:p>
        </p:txBody>
      </p:sp>
      <p:sp>
        <p:nvSpPr>
          <p:cNvPr id="29700" name="Platshållare för text 4"/>
          <p:cNvSpPr>
            <a:spLocks noGrp="1"/>
          </p:cNvSpPr>
          <p:nvPr>
            <p:ph type="body" sz="quarter" idx="3"/>
          </p:nvPr>
        </p:nvSpPr>
        <p:spPr>
          <a:xfrm>
            <a:off x="4645025" y="1535113"/>
            <a:ext cx="4041775" cy="639762"/>
          </a:xfrm>
        </p:spPr>
        <p:txBody>
          <a:bodyPr/>
          <a:lstStyle/>
          <a:p>
            <a:endParaRPr lang="en-US">
              <a:latin typeface="Arial" charset="0"/>
            </a:endParaRPr>
          </a:p>
        </p:txBody>
      </p:sp>
      <p:sp>
        <p:nvSpPr>
          <p:cNvPr id="29701" name="Platshållare för innehåll 5"/>
          <p:cNvSpPr>
            <a:spLocks noGrp="1"/>
          </p:cNvSpPr>
          <p:nvPr>
            <p:ph sz="quarter" idx="4"/>
          </p:nvPr>
        </p:nvSpPr>
        <p:spPr>
          <a:xfrm>
            <a:off x="4645025" y="2174875"/>
            <a:ext cx="4041775" cy="3951288"/>
          </a:xfrm>
        </p:spPr>
        <p:txBody>
          <a:bodyPr/>
          <a:lstStyle/>
          <a:p>
            <a:r>
              <a:rPr lang="sv-SE">
                <a:latin typeface="Arial" charset="0"/>
              </a:rPr>
              <a:t>Ektopiskt mynnande uretär</a:t>
            </a:r>
          </a:p>
          <a:p>
            <a:r>
              <a:rPr lang="sv-SE">
                <a:latin typeface="Arial" charset="0"/>
              </a:rPr>
              <a:t>Läkemedels(bi)verkan</a:t>
            </a:r>
          </a:p>
          <a:p>
            <a:r>
              <a:rPr lang="sv-SE">
                <a:latin typeface="Arial" charset="0"/>
              </a:rPr>
              <a:t>Högt BMI</a:t>
            </a:r>
          </a:p>
          <a:p>
            <a:r>
              <a:rPr lang="sv-SE">
                <a:latin typeface="Arial" charset="0"/>
              </a:rPr>
              <a:t>Demens</a:t>
            </a:r>
          </a:p>
          <a:p>
            <a:r>
              <a:rPr lang="sv-SE">
                <a:latin typeface="Arial" charset="0"/>
              </a:rPr>
              <a:t>Neurogen blåsrubbing</a:t>
            </a:r>
          </a:p>
        </p:txBody>
      </p:sp>
      <p:sp>
        <p:nvSpPr>
          <p:cNvPr id="29702" name="Platshållare för bildnumm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fld id="{7B8042CA-A023-9B40-ABC4-585A55CAA07C}" type="slidenum">
              <a:rPr lang="sv-SE" sz="1400"/>
              <a:pPr eaLnBrk="1" hangingPunct="1"/>
              <a:t>9</a:t>
            </a:fld>
            <a:endParaRPr lang="sv-SE" sz="1400"/>
          </a:p>
        </p:txBody>
      </p:sp>
    </p:spTree>
  </p:cSld>
  <p:clrMapOvr>
    <a:masterClrMapping/>
  </p:clrMapOvr>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9017</TotalTime>
  <Words>3306</Words>
  <Application>Microsoft Office PowerPoint</Application>
  <PresentationFormat>Bildspel på skärmen (4:3)</PresentationFormat>
  <Paragraphs>704</Paragraphs>
  <Slides>76</Slides>
  <Notes>55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76</vt:i4>
      </vt:variant>
    </vt:vector>
  </HeadingPairs>
  <TitlesOfParts>
    <vt:vector size="80" baseType="lpstr">
      <vt:lpstr>ＭＳ Ｐゴシック</vt:lpstr>
      <vt:lpstr>Arial</vt:lpstr>
      <vt:lpstr>Calibri</vt:lpstr>
      <vt:lpstr>Standardformgivning</vt:lpstr>
      <vt:lpstr>PowerPoint-presentation</vt:lpstr>
      <vt:lpstr>Evidensbaserade rekommendationer från 2011</vt:lpstr>
      <vt:lpstr>Förekomst av frekvent inkontinens och symptomatiskt framfall bland 5489 kvinnor 30-79 år</vt:lpstr>
      <vt:lpstr>Definitioner urininkontinens ofrivilligt urinläckage</vt:lpstr>
      <vt:lpstr>Ansträngningsinkontinens</vt:lpstr>
      <vt:lpstr>Trängningsinkontinens</vt:lpstr>
      <vt:lpstr>Blandinkontinens</vt:lpstr>
      <vt:lpstr>Överfyllnadsinkontinens, kan anamnestiskt uppfattas som SUI, MUI, UUI</vt:lpstr>
      <vt:lpstr>Exempel på bakomliggande orsaker till urinläckage </vt:lpstr>
      <vt:lpstr>Miktionsfysiologi Samordning av fyllnad och tömning. Hämning av miktonsreflex</vt:lpstr>
      <vt:lpstr>Neurologiskt betingad inkontinens</vt:lpstr>
      <vt:lpstr>Prevalens urininkontinens</vt:lpstr>
      <vt:lpstr>Ansträngningsinkontinens</vt:lpstr>
      <vt:lpstr>Patofysiologi ansträngningsinkontinens</vt:lpstr>
      <vt:lpstr>Hypermobilitets-/ integralteorin</vt:lpstr>
      <vt:lpstr>Intrinsic sphincter deficiency,ISD</vt:lpstr>
      <vt:lpstr>Patofysiologi ÖAB</vt:lpstr>
      <vt:lpstr>Patofysiologi ÖAB</vt:lpstr>
      <vt:lpstr>Patofysiologi ÖAB Centrala orsaker</vt:lpstr>
      <vt:lpstr>Riskfaktorer för ansträngningsinkontinens  (Reynolds et al 2011, Khullar et al 2013)</vt:lpstr>
      <vt:lpstr>Risker för bäckenbotten vid stigande antal förlossningar</vt:lpstr>
      <vt:lpstr>Riskfaktorer för trängningsinkontinens</vt:lpstr>
      <vt:lpstr>Riskfaktorer för blandinkontinens</vt:lpstr>
      <vt:lpstr>Klassisk utredning av inkontinens Differentialdiagnostik och ställningstagande till behandling</vt:lpstr>
      <vt:lpstr>Anamnes inkontinens</vt:lpstr>
      <vt:lpstr>Status inkontinens</vt:lpstr>
      <vt:lpstr>Vaginalt ultraljud inkontinens</vt:lpstr>
      <vt:lpstr>Miktionslista (Urinmätningslista)</vt:lpstr>
      <vt:lpstr>Miktionslista (Urinmätningslista)</vt:lpstr>
      <vt:lpstr>Urinsticka</vt:lpstr>
      <vt:lpstr>Provokationstest</vt:lpstr>
      <vt:lpstr>Läckagemätningstest eller pad-test</vt:lpstr>
      <vt:lpstr>Urodynamisk undersökning</vt:lpstr>
      <vt:lpstr>Urodynamisk undersökning</vt:lpstr>
      <vt:lpstr>Cystoskopi</vt:lpstr>
      <vt:lpstr>Evidens för innehållet i utredning av ansträngningsinkontinens inför kirurgi</vt:lpstr>
      <vt:lpstr>”Evidensbaserad” grundutredning av inkontinens</vt:lpstr>
      <vt:lpstr>Fortsatt inkontinensutredning  vid kvinnoklinik, urologklinik eller bäckenbottencentrum</vt:lpstr>
      <vt:lpstr>Behandling ansträngningsinkontinens</vt:lpstr>
      <vt:lpstr>Livsstilsfaktorer</vt:lpstr>
      <vt:lpstr>Bäckenbottenträning</vt:lpstr>
      <vt:lpstr>Indikationer för invasiv behandling</vt:lpstr>
      <vt:lpstr>Kirurgi vid ansträngningsinkontinens</vt:lpstr>
      <vt:lpstr>Retropubiska slyngor  </vt:lpstr>
      <vt:lpstr>Obturatormetoder</vt:lpstr>
      <vt:lpstr>TVT-metoder Bättre än kolposuspension (Burchplastik)?</vt:lpstr>
      <vt:lpstr>Vilken TVT-metod är bäst? </vt:lpstr>
      <vt:lpstr>PowerPoint-presentation</vt:lpstr>
      <vt:lpstr>PowerPoint-presentation</vt:lpstr>
      <vt:lpstr>PowerPoint-presentation</vt:lpstr>
      <vt:lpstr>PowerPoint-presentation</vt:lpstr>
      <vt:lpstr>Minislyngor</vt:lpstr>
      <vt:lpstr>Har valet av metod till olika patienter betydelse för resultatet?</vt:lpstr>
      <vt:lpstr>Anamnestiska faktorer av betydelse för resultat av kirurgi för ansträngningsinkontinens  Gyn op-registret 2006-09 4437 pat; Kjeldgaard, Ankardal, Fornell</vt:lpstr>
      <vt:lpstr>PowerPoint-presentation</vt:lpstr>
      <vt:lpstr>PowerPoint-presentation</vt:lpstr>
      <vt:lpstr>Injektionsbehandling</vt:lpstr>
      <vt:lpstr>Läkemedel</vt:lpstr>
      <vt:lpstr>Östrogen? Cochrane: Cody et al 2010, 33 studier</vt:lpstr>
      <vt:lpstr>Hur handlägga efter ej avslutad familjebildning?</vt:lpstr>
      <vt:lpstr>Behandling av ÖAB</vt:lpstr>
      <vt:lpstr>Behandling ÖAB  livsstilsfaktorer etc</vt:lpstr>
      <vt:lpstr>Behandling ÖAB</vt:lpstr>
      <vt:lpstr>Behandling ÖAB läkemedel</vt:lpstr>
      <vt:lpstr>Behandling ÖAB antikolinerga</vt:lpstr>
      <vt:lpstr>Elektrisk stimulering</vt:lpstr>
      <vt:lpstr>Botulinumtoxin A</vt:lpstr>
      <vt:lpstr>Botulinumtoxin A</vt:lpstr>
      <vt:lpstr>Botulinumtoxin A</vt:lpstr>
      <vt:lpstr>Sakral nervrotsstimulering Herbison and Anderson Cochrane review 2009</vt:lpstr>
      <vt:lpstr>Behandling av blandinkontinens Review: Gomelsky et al 2011</vt:lpstr>
      <vt:lpstr>Behandlingsstrategi vid MUI</vt:lpstr>
      <vt:lpstr>Prolaps och inkontinens</vt:lpstr>
      <vt:lpstr>Behandling av överfyllnadsinkontinens</vt:lpstr>
      <vt:lpstr>Behandling av neurologiskt betingad inkontinens</vt:lpstr>
      <vt:lpstr>Behandling av inkontinens hos äldre &gt; 65år och sköra äldre</vt:lpstr>
    </vt:vector>
  </TitlesOfParts>
  <Company>Södersjukhuset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Marie Söderberg</dc:creator>
  <cp:lastModifiedBy>Diana</cp:lastModifiedBy>
  <cp:revision>676</cp:revision>
  <dcterms:created xsi:type="dcterms:W3CDTF">2010-03-04T12:24:04Z</dcterms:created>
  <dcterms:modified xsi:type="dcterms:W3CDTF">2017-03-01T13:15:32Z</dcterms:modified>
</cp:coreProperties>
</file>