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17" r:id="rId3"/>
    <p:sldId id="316" r:id="rId4"/>
    <p:sldId id="304" r:id="rId5"/>
    <p:sldId id="302" r:id="rId6"/>
    <p:sldId id="267" r:id="rId7"/>
    <p:sldId id="312" r:id="rId8"/>
    <p:sldId id="308" r:id="rId9"/>
    <p:sldId id="270" r:id="rId10"/>
    <p:sldId id="310" r:id="rId11"/>
    <p:sldId id="313" r:id="rId12"/>
    <p:sldId id="314" r:id="rId13"/>
    <p:sldId id="315" r:id="rId14"/>
    <p:sldId id="277" r:id="rId15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3" autoAdjust="0"/>
    <p:restoredTop sz="85501" autoAdjust="0"/>
  </p:normalViewPr>
  <p:slideViewPr>
    <p:cSldViewPr>
      <p:cViewPr varScale="1">
        <p:scale>
          <a:sx n="69" d="100"/>
          <a:sy n="69" d="100"/>
        </p:scale>
        <p:origin x="-1232" y="-112"/>
      </p:cViewPr>
      <p:guideLst>
        <p:guide orient="horz" pos="151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027A-37D9-46FB-931C-314E9A9E6B98}" type="datetimeFigureOut">
              <a:rPr lang="sv-SE" smtClean="0"/>
              <a:t>2016-08-31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78DC0-A61D-4878-91F3-734F3B10B26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747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9E2C-7E5C-714D-AAD2-9B0617C61B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39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9821-C7D0-AE4A-8AB3-8145A01CEF7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56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For </a:t>
            </a:r>
            <a:r>
              <a:rPr lang="sv-SE" dirty="0" err="1" smtClean="0"/>
              <a:t>every</a:t>
            </a:r>
            <a:r>
              <a:rPr lang="sv-SE" dirty="0" smtClean="0"/>
              <a:t> dollar </a:t>
            </a:r>
            <a:r>
              <a:rPr lang="sv-SE" dirty="0" err="1" smtClean="0"/>
              <a:t>spent</a:t>
            </a:r>
            <a:r>
              <a:rPr lang="sv-SE" dirty="0" smtClean="0"/>
              <a:t> 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contraception</a:t>
            </a:r>
            <a:r>
              <a:rPr lang="sv-SE" baseline="0" dirty="0" smtClean="0"/>
              <a:t>, 5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saved</a:t>
            </a:r>
            <a:r>
              <a:rPr lang="sv-SE" baseline="0" dirty="0" smtClean="0"/>
              <a:t> for treating </a:t>
            </a:r>
            <a:r>
              <a:rPr lang="sv-SE" baseline="0" dirty="0" err="1" smtClean="0"/>
              <a:t>complications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9821-C7D0-AE4A-8AB3-8145A01CEF7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25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9821-C7D0-AE4A-8AB3-8145A01CEF7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81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B9E2C-7E5C-714D-AAD2-9B0617C61B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3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>
                <a:latin typeface="Times New Roman"/>
                <a:cs typeface="Times New Roman"/>
              </a:rPr>
              <a:t>2/3 av alla osäkra aborter sker i Afrika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Abortion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permitted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social or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16%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80%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sz="1200" dirty="0" smtClean="0">
              <a:latin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 smtClean="0">
              <a:latin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28%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contraceptive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all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Afrika and 22% for modern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21%,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modern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15%.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aseline="0" dirty="0" smtClean="0">
                <a:latin typeface="Times New Roman"/>
                <a:cs typeface="Times New Roman"/>
              </a:rPr>
              <a:t>högra bland gifta kvinnor, utbildning samt pengar</a:t>
            </a:r>
            <a:endParaRPr lang="sv-SE" sz="1200" dirty="0" smtClean="0">
              <a:latin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SSA,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unmet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contraception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ten in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high-income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 smtClean="0">
                <a:solidFill>
                  <a:srgbClr val="870052"/>
                </a:solidFill>
                <a:latin typeface="Times"/>
                <a:ea typeface="+mn-ea"/>
                <a:cs typeface="Cambria"/>
              </a:rPr>
              <a:t>Socialt utsatt kvinnor är speciellt sårbara för oplanerade graviditeter och osäkra aborter, aborterna tenderar att vara ”osäkrare”, riskerar komplikationer till högre grad och söker vård till lägre grad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9821-C7D0-AE4A-8AB3-8145A01CEF7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61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relationship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restrictive</a:t>
            </a:r>
            <a:r>
              <a:rPr lang="sv-SE" baseline="0" dirty="0" smtClean="0"/>
              <a:t> abortion </a:t>
            </a:r>
            <a:r>
              <a:rPr lang="sv-SE" baseline="0" dirty="0" err="1" smtClean="0"/>
              <a:t>laws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unsafe</a:t>
            </a:r>
            <a:r>
              <a:rPr lang="sv-SE" baseline="0" dirty="0" smtClean="0"/>
              <a:t> abortion is strong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factors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affects</a:t>
            </a:r>
            <a:r>
              <a:rPr lang="sv-SE" baseline="0" dirty="0" smtClean="0"/>
              <a:t> access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safe</a:t>
            </a:r>
            <a:r>
              <a:rPr lang="sv-SE" baseline="0" dirty="0" smtClean="0"/>
              <a:t> abortion </a:t>
            </a:r>
            <a:r>
              <a:rPr lang="sv-SE" baseline="0" dirty="0" err="1" smtClean="0"/>
              <a:t>care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context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therefor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maps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completely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overlapping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11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9821-C7D0-AE4A-8AB3-8145A01CEF7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47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9821-C7D0-AE4A-8AB3-8145A01CEF7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494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 smtClean="0">
                <a:solidFill>
                  <a:srgbClr val="870052"/>
                </a:solidFill>
                <a:cs typeface="Times New Roman"/>
              </a:rPr>
              <a:t>Uganda – Kostnad för PAC = 4 månaders inkomst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9821-C7D0-AE4A-8AB3-8145A01CEF7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5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9821-C7D0-AE4A-8AB3-8145A01CEF7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6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676400"/>
            <a:ext cx="7772400" cy="1143000"/>
          </a:xfrm>
        </p:spPr>
        <p:txBody>
          <a:bodyPr anchor="ctr"/>
          <a:lstStyle>
            <a:lvl1pPr>
              <a:defRPr sz="3200"/>
            </a:lvl1pPr>
          </a:lstStyle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write</a:t>
            </a:r>
            <a:r>
              <a:rPr lang="sv-SE" noProof="0" dirty="0" smtClean="0"/>
              <a:t> </a:t>
            </a:r>
            <a:r>
              <a:rPr lang="sv-SE" noProof="0" dirty="0" err="1" smtClean="0"/>
              <a:t>headline</a:t>
            </a:r>
            <a:r>
              <a:rPr lang="sv-SE" noProof="0" dirty="0" smtClean="0"/>
              <a:t> </a:t>
            </a:r>
            <a:r>
              <a:rPr lang="sv-SE" noProof="0" dirty="0" err="1" smtClean="0"/>
              <a:t>here</a:t>
            </a:r>
            <a:endParaRPr lang="sv-SE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7432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write</a:t>
            </a:r>
            <a:r>
              <a:rPr lang="sv-SE" noProof="0" dirty="0" smtClean="0"/>
              <a:t>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</a:t>
            </a:r>
            <a:r>
              <a:rPr lang="sv-SE" noProof="0" dirty="0" err="1" smtClean="0"/>
              <a:t>here</a:t>
            </a:r>
            <a:endParaRPr lang="sv-SE" noProof="0" dirty="0" smtClean="0"/>
          </a:p>
        </p:txBody>
      </p:sp>
      <p:pic>
        <p:nvPicPr>
          <p:cNvPr id="3088" name="Picture 16" descr="KI-Logo_rgb.tif                                                001030A5Macintosh HD                   BBA748F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66700"/>
            <a:ext cx="2466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1F747-95F0-475F-A35A-D87D33D41CB3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quarter" idx="2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413751D-C954-F84D-93AC-1F87F6C684C8}" type="datetime1">
              <a:rPr lang="sv-SE" smtClean="0"/>
              <a:t>2016-08-31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8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369050" y="1054100"/>
            <a:ext cx="1943100" cy="5181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50" y="1054100"/>
            <a:ext cx="5676900" cy="5181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F161A-FB90-4542-B16C-7A8DB2E421C3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quarter" idx="2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F3458B47-79F2-8246-AD30-BE02337639BD}" type="datetime1">
              <a:rPr lang="sv-SE" smtClean="0"/>
              <a:t>2016-08-31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69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write</a:t>
            </a:r>
            <a:r>
              <a:rPr lang="sv-SE" dirty="0" smtClean="0"/>
              <a:t> text </a:t>
            </a:r>
            <a:r>
              <a:rPr lang="sv-SE" dirty="0" err="1" smtClean="0"/>
              <a:t>here</a:t>
            </a:r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478C12-CE2F-9A42-884D-F74862EC43F7}" type="datetime1">
              <a:rPr lang="sv-SE" smtClean="0"/>
              <a:t>2016-08-31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7644-3682-4529-B863-173C4F27A566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724F39-7852-5E4F-97F7-C0DDB610A0A8}" type="datetime1">
              <a:rPr lang="sv-SE" smtClean="0"/>
              <a:t>2016-08-31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51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21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8DE276-849D-034B-A4BD-EA2BD473FB01}" type="datetime1">
              <a:rPr lang="sv-SE" smtClean="0"/>
              <a:t>2016-08-31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EE0AE-C5F9-4DA8-9EF4-C3DD09B3F576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C7B714-4283-0C44-9A5C-C8B022D8F447}" type="datetime1">
              <a:rPr lang="sv-SE" smtClean="0"/>
              <a:t>2016-08-31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800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72A2-7A6E-4D96-9253-F8CDFE0E8C67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6B9477-C06A-0849-8714-F6CCA2A5876C}" type="datetime1">
              <a:rPr lang="sv-SE" smtClean="0"/>
              <a:t>2016-08-31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EE3ECE-39C3-ED4B-87E0-25D68279A4CA}" type="datetime1">
              <a:rPr lang="sv-SE" smtClean="0"/>
              <a:t>2016-08-31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F7FDE-2326-4C33-9302-481989129E64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quarter" idx="13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3428DE4-3843-9B44-84B3-8C2279DEF902}" type="datetime1">
              <a:rPr lang="sv-SE" smtClean="0"/>
              <a:t>2016-08-31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88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quarter" idx="13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73E3DC5B-08A0-6341-A0E0-268E57EEA367}" type="datetime1">
              <a:rPr lang="sv-SE" smtClean="0"/>
              <a:t>2016-08-31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I-Logo_rgb.tif                                                001030A5Macintosh HD                   BBA748FD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82563"/>
            <a:ext cx="172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4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209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2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/>
              <a:pPr/>
              <a:t>‹Nr.›</a:t>
            </a:fld>
            <a:endParaRPr 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quarter" idx="2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A3BE2B-2DE5-5648-BF92-C23753839CF4}" type="datetime1">
              <a:rPr lang="sv-SE" smtClean="0"/>
              <a:t>2016-08-31</a:t>
            </a:fld>
            <a:endParaRPr lang="en-GB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dirty="0" smtClean="0">
                <a:latin typeface="+mn-lt"/>
                <a:cs typeface="Times New Roman"/>
              </a:rPr>
              <a:t>Restriktiva abortlagar och osäkra aborter</a:t>
            </a:r>
            <a:endParaRPr lang="sv-SE" sz="3600" dirty="0">
              <a:latin typeface="+mn-lt"/>
              <a:cs typeface="Times New Roman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5536" y="184482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dirty="0" smtClean="0">
                <a:latin typeface="+mn-lt"/>
                <a:cs typeface="Times New Roman"/>
              </a:rPr>
              <a:t>Amanda Cleeve, </a:t>
            </a:r>
            <a:r>
              <a:rPr lang="sv-SE" sz="2000" dirty="0" smtClean="0">
                <a:latin typeface="+mn-lt"/>
                <a:cs typeface="Times New Roman"/>
              </a:rPr>
              <a:t>RNM, MSc, PhD-student </a:t>
            </a:r>
            <a:endParaRPr lang="sv-SE" sz="2000" dirty="0">
              <a:latin typeface="+mn-lt"/>
              <a:cs typeface="Times New Roman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52E5-CA1D-CE4C-AE6C-7D1AEE35A56D}" type="datetime1">
              <a:rPr lang="sv-SE" smtClean="0"/>
              <a:t>2016-08-31</a:t>
            </a:fld>
            <a:endParaRPr lang="sv-SE" dirty="0"/>
          </a:p>
        </p:txBody>
      </p:sp>
      <p:pic>
        <p:nvPicPr>
          <p:cNvPr id="7" name="Platshållare för innehåll 6" descr="P1060046 (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>
          <a:xfrm>
            <a:off x="683568" y="2636913"/>
            <a:ext cx="79928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240" cy="880878"/>
          </a:xfrm>
        </p:spPr>
        <p:txBody>
          <a:bodyPr>
            <a:normAutofit/>
          </a:bodyPr>
          <a:lstStyle/>
          <a:p>
            <a:pPr marL="514350" indent="-514350"/>
            <a:r>
              <a:rPr lang="sv-SE" dirty="0">
                <a:cs typeface="Times New Roman"/>
              </a:rPr>
              <a:t>Lag och policy-nivå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/>
          </p:nvPr>
        </p:nvSpPr>
        <p:spPr>
          <a:xfrm>
            <a:off x="683568" y="1484784"/>
            <a:ext cx="8002872" cy="4464496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>
                <a:latin typeface="+mn-lt"/>
                <a:cs typeface="Times New Roman"/>
              </a:rPr>
              <a:t>Abortlagar</a:t>
            </a:r>
          </a:p>
          <a:p>
            <a:pPr marL="342900" indent="-342900" algn="l">
              <a:buFont typeface="Arial"/>
              <a:buChar char="•"/>
            </a:pPr>
            <a:r>
              <a:rPr lang="sv-SE" sz="2400" b="0" dirty="0" smtClean="0">
                <a:solidFill>
                  <a:schemeClr val="tx1"/>
                </a:solidFill>
                <a:latin typeface="+mn-lt"/>
                <a:cs typeface="Times New Roman"/>
              </a:rPr>
              <a:t>Restriktiva</a:t>
            </a:r>
          </a:p>
          <a:p>
            <a:pPr marL="342900" indent="-342900" algn="l">
              <a:buFont typeface="Arial"/>
              <a:buChar char="•"/>
            </a:pPr>
            <a:r>
              <a:rPr lang="sv-SE" sz="2400" b="0" dirty="0" smtClean="0">
                <a:solidFill>
                  <a:schemeClr val="tx1"/>
                </a:solidFill>
                <a:latin typeface="+mn-lt"/>
                <a:cs typeface="Times New Roman"/>
              </a:rPr>
              <a:t>Svårtolkade</a:t>
            </a:r>
          </a:p>
          <a:p>
            <a:pPr algn="l"/>
            <a:endParaRPr lang="sv-SE" sz="2400" b="0" dirty="0" smtClean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l"/>
            <a:r>
              <a:rPr lang="sv-SE" sz="2400" dirty="0" smtClean="0">
                <a:solidFill>
                  <a:srgbClr val="870052"/>
                </a:solidFill>
                <a:latin typeface="+mn-lt"/>
                <a:cs typeface="Times New Roman"/>
              </a:rPr>
              <a:t>Policys </a:t>
            </a:r>
          </a:p>
          <a:p>
            <a:pPr marL="342900" indent="-342900" algn="l">
              <a:buFont typeface="Arial"/>
              <a:buChar char="•"/>
            </a:pPr>
            <a:r>
              <a:rPr lang="sv-SE" sz="2400" b="0" dirty="0" smtClean="0">
                <a:solidFill>
                  <a:schemeClr val="tx1"/>
                </a:solidFill>
                <a:latin typeface="+mn-lt"/>
                <a:cs typeface="Times New Roman"/>
              </a:rPr>
              <a:t>Svårtolkade</a:t>
            </a:r>
          </a:p>
          <a:p>
            <a:pPr marL="342900" indent="-342900" algn="l">
              <a:buFont typeface="Arial"/>
              <a:buChar char="•"/>
            </a:pPr>
            <a:r>
              <a:rPr lang="sv-SE" sz="2400" b="0" dirty="0" smtClean="0">
                <a:solidFill>
                  <a:schemeClr val="tx1"/>
                </a:solidFill>
                <a:latin typeface="+mn-lt"/>
                <a:cs typeface="Times New Roman"/>
              </a:rPr>
              <a:t>Stöds ej av lagen</a:t>
            </a:r>
          </a:p>
          <a:p>
            <a:pPr marL="342900" indent="-342900" algn="l">
              <a:buFont typeface="Arial"/>
              <a:buChar char="•"/>
            </a:pPr>
            <a:r>
              <a:rPr lang="sv-SE" sz="2400" b="0" dirty="0" smtClean="0">
                <a:solidFill>
                  <a:schemeClr val="tx1"/>
                </a:solidFill>
                <a:latin typeface="+mn-lt"/>
                <a:cs typeface="Times New Roman"/>
              </a:rPr>
              <a:t>Stödjer ej lagen</a:t>
            </a:r>
          </a:p>
          <a:p>
            <a:pPr marL="342900" indent="-342900" algn="l">
              <a:buFont typeface="Arial"/>
              <a:buChar char="•"/>
            </a:pPr>
            <a:r>
              <a:rPr lang="sv-SE" sz="2400" b="0" dirty="0" smtClean="0">
                <a:solidFill>
                  <a:schemeClr val="tx1"/>
                </a:solidFill>
                <a:latin typeface="+mn-lt"/>
                <a:cs typeface="Times New Roman"/>
              </a:rPr>
              <a:t>Icke vetenskapligt förankrade</a:t>
            </a:r>
          </a:p>
          <a:p>
            <a:pPr marL="342900" indent="-342900" algn="l">
              <a:buFont typeface="Arial"/>
              <a:buChar char="•"/>
            </a:pPr>
            <a:r>
              <a:rPr lang="sv-SE" sz="2400" b="0" dirty="0" smtClean="0">
                <a:solidFill>
                  <a:schemeClr val="tx1"/>
                </a:solidFill>
                <a:latin typeface="+mn-lt"/>
                <a:cs typeface="Times New Roman"/>
              </a:rPr>
              <a:t>Inga resurser att implementera</a:t>
            </a:r>
            <a:endParaRPr lang="sv-SE" sz="2400" b="0" dirty="0">
              <a:solidFill>
                <a:schemeClr val="tx1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452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73600"/>
            <a:ext cx="8218896" cy="563112"/>
          </a:xfrm>
        </p:spPr>
        <p:txBody>
          <a:bodyPr>
            <a:normAutofit fontScale="90000"/>
          </a:bodyPr>
          <a:lstStyle/>
          <a:p>
            <a:r>
              <a:rPr lang="sv-SE" sz="3200" dirty="0" smtClean="0">
                <a:latin typeface="+mn-lt"/>
                <a:cs typeface="Times New Roman"/>
              </a:rPr>
              <a:t>Hälso</a:t>
            </a:r>
            <a:r>
              <a:rPr lang="sv-SE" dirty="0" smtClean="0">
                <a:latin typeface="+mn-lt"/>
                <a:cs typeface="Times New Roman"/>
              </a:rPr>
              <a:t>systems</a:t>
            </a:r>
            <a:r>
              <a:rPr lang="sv-SE" sz="3200" dirty="0" smtClean="0">
                <a:latin typeface="+mn-lt"/>
                <a:cs typeface="Times New Roman"/>
              </a:rPr>
              <a:t>-nivå</a:t>
            </a:r>
            <a:endParaRPr lang="sv-SE" sz="3200" dirty="0">
              <a:latin typeface="+mn-lt"/>
              <a:cs typeface="Times New Roman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/>
          </p:nvPr>
        </p:nvSpPr>
        <p:spPr>
          <a:xfrm>
            <a:off x="539552" y="1124744"/>
            <a:ext cx="8027357" cy="5722617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sv-SE" sz="1800" dirty="0">
                <a:solidFill>
                  <a:srgbClr val="870052"/>
                </a:solidFill>
                <a:latin typeface="+mn-lt"/>
                <a:cs typeface="Times New Roman"/>
              </a:rPr>
              <a:t>V</a:t>
            </a:r>
            <a:r>
              <a:rPr lang="sv-SE" sz="1800" dirty="0" smtClean="0">
                <a:solidFill>
                  <a:srgbClr val="870052"/>
                </a:solidFill>
                <a:latin typeface="+mn-lt"/>
                <a:cs typeface="Times New Roman"/>
              </a:rPr>
              <a:t>årdkvalitet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1600" b="0" dirty="0" smtClean="0">
                <a:solidFill>
                  <a:schemeClr val="tx1"/>
                </a:solidFill>
                <a:cs typeface="Times New Roman"/>
              </a:rPr>
              <a:t>Brist på mediciner, instrument, elektricitet, hygien, sekretess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sv-SE" sz="1600" b="0" dirty="0" smtClean="0">
                <a:solidFill>
                  <a:schemeClr val="tx1"/>
                </a:solidFill>
                <a:latin typeface="+mn-lt"/>
                <a:cs typeface="Times New Roman"/>
              </a:rPr>
              <a:t>Sjukvårdspersonal - </a:t>
            </a:r>
            <a:r>
              <a:rPr lang="sv-SE" sz="1600" b="0" dirty="0" smtClean="0">
                <a:solidFill>
                  <a:schemeClr val="tx1"/>
                </a:solidFill>
                <a:cs typeface="Times New Roman"/>
              </a:rPr>
              <a:t>antal, professioner, distribution, utbildning,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1600" b="0" dirty="0" smtClean="0">
                <a:solidFill>
                  <a:schemeClr val="tx1"/>
                </a:solidFill>
                <a:cs typeface="Times New Roman"/>
              </a:rPr>
              <a:t> Ej evidensbaserade metoder och riktlinjer, brist på kännedom om lagar och rättigheter, attityder, samvetsklausul</a:t>
            </a:r>
          </a:p>
          <a:p>
            <a:pPr>
              <a:lnSpc>
                <a:spcPct val="130000"/>
              </a:lnSpc>
            </a:pPr>
            <a:endParaRPr lang="sv-SE" sz="1800" b="0" dirty="0" smtClean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l">
              <a:lnSpc>
                <a:spcPct val="130000"/>
              </a:lnSpc>
            </a:pPr>
            <a:r>
              <a:rPr lang="sv-SE" sz="1800" dirty="0" smtClean="0">
                <a:solidFill>
                  <a:srgbClr val="870052"/>
                </a:solidFill>
                <a:latin typeface="+mn-lt"/>
                <a:cs typeface="Times New Roman"/>
              </a:rPr>
              <a:t>Organisation av hälso-sjukvårdssystem 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sv-SE" sz="1600" b="0" dirty="0" smtClean="0">
                <a:solidFill>
                  <a:srgbClr val="000000"/>
                </a:solidFill>
                <a:latin typeface="+mn-lt"/>
                <a:cs typeface="Times New Roman"/>
              </a:rPr>
              <a:t>Ingen abortvård eller PAC, PAC, preventivmedel, öppettider, specifika krav på var abortvård kan ges inom sjukvårdssystemet,</a:t>
            </a:r>
            <a:r>
              <a:rPr lang="sv-SE" sz="1600" b="0" dirty="0" smtClean="0">
                <a:latin typeface="+mn-lt"/>
                <a:cs typeface="Times New Roman"/>
              </a:rPr>
              <a:t> OPP </a:t>
            </a:r>
          </a:p>
          <a:p>
            <a:pPr algn="l">
              <a:lnSpc>
                <a:spcPct val="130000"/>
              </a:lnSpc>
            </a:pPr>
            <a:endParaRPr lang="sv-SE" sz="2000" b="0" dirty="0" smtClean="0">
              <a:solidFill>
                <a:srgbClr val="000000"/>
              </a:solidFill>
              <a:latin typeface="+mn-lt"/>
              <a:cs typeface="Times New Roman"/>
            </a:endParaRPr>
          </a:p>
          <a:p>
            <a:pPr algn="l">
              <a:lnSpc>
                <a:spcPct val="130000"/>
              </a:lnSpc>
            </a:pPr>
            <a:r>
              <a:rPr lang="sv-SE" sz="1800" dirty="0" smtClean="0">
                <a:latin typeface="+mn-lt"/>
                <a:cs typeface="Times New Roman"/>
              </a:rPr>
              <a:t>Kontext-specifika restriktioner</a:t>
            </a:r>
          </a:p>
          <a:p>
            <a:pPr marL="342900" indent="-342900" algn="l">
              <a:lnSpc>
                <a:spcPct val="130000"/>
              </a:lnSpc>
              <a:buFont typeface="Arial"/>
              <a:buChar char="•"/>
            </a:pPr>
            <a:r>
              <a:rPr lang="sv-SE" sz="1600" b="0" dirty="0">
                <a:solidFill>
                  <a:schemeClr val="tx1"/>
                </a:solidFill>
                <a:latin typeface="+mn-lt"/>
                <a:cs typeface="Times New Roman"/>
              </a:rPr>
              <a:t>K</a:t>
            </a:r>
            <a:r>
              <a:rPr lang="sv-SE" sz="1600" b="0" dirty="0" smtClean="0">
                <a:solidFill>
                  <a:schemeClr val="tx1"/>
                </a:solidFill>
                <a:latin typeface="+mn-lt"/>
                <a:cs typeface="Times New Roman"/>
              </a:rPr>
              <a:t>rav </a:t>
            </a:r>
            <a:r>
              <a:rPr lang="sv-SE" sz="1600" b="0" dirty="0" smtClean="0">
                <a:solidFill>
                  <a:srgbClr val="000000"/>
                </a:solidFill>
                <a:latin typeface="+mn-lt"/>
                <a:cs typeface="Times New Roman"/>
              </a:rPr>
              <a:t>på medgivande (partner/förälder), enbart för gifta kvinnor, </a:t>
            </a:r>
          </a:p>
          <a:p>
            <a:pPr algn="l">
              <a:lnSpc>
                <a:spcPct val="130000"/>
              </a:lnSpc>
            </a:pPr>
            <a:r>
              <a:rPr lang="sv-SE" sz="1600" b="0" dirty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  <a:r>
              <a:rPr lang="sv-SE" sz="1600" b="0" dirty="0" smtClean="0">
                <a:solidFill>
                  <a:srgbClr val="000000"/>
                </a:solidFill>
                <a:latin typeface="+mn-lt"/>
                <a:cs typeface="Times New Roman"/>
              </a:rPr>
              <a:t>    måste se ultraljud, obligatorisk </a:t>
            </a:r>
            <a:r>
              <a:rPr lang="sv-SE" sz="1600" b="0" dirty="0" err="1" smtClean="0">
                <a:solidFill>
                  <a:srgbClr val="000000"/>
                </a:solidFill>
                <a:latin typeface="+mn-lt"/>
                <a:cs typeface="Times New Roman"/>
              </a:rPr>
              <a:t>reflektionstid</a:t>
            </a:r>
            <a:r>
              <a:rPr lang="sv-SE" sz="1600" b="0" dirty="0" smtClean="0">
                <a:solidFill>
                  <a:srgbClr val="000000"/>
                </a:solidFill>
                <a:latin typeface="+mn-lt"/>
                <a:cs typeface="Times New Roman"/>
              </a:rPr>
              <a:t>, 2 läkarbedömningar, </a:t>
            </a:r>
          </a:p>
          <a:p>
            <a:pPr algn="l">
              <a:lnSpc>
                <a:spcPct val="130000"/>
              </a:lnSpc>
            </a:pPr>
            <a:r>
              <a:rPr lang="sv-SE" sz="1600" b="0" dirty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  <a:r>
              <a:rPr lang="sv-SE" sz="1600" b="0" dirty="0" smtClean="0">
                <a:solidFill>
                  <a:srgbClr val="000000"/>
                </a:solidFill>
                <a:latin typeface="+mn-lt"/>
                <a:cs typeface="Times New Roman"/>
              </a:rPr>
              <a:t>    psykologbedömning, kurator, kostnader </a:t>
            </a:r>
          </a:p>
          <a:p>
            <a:endParaRPr lang="sv-SE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01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273600"/>
            <a:ext cx="8002872" cy="635120"/>
          </a:xfrm>
        </p:spPr>
        <p:txBody>
          <a:bodyPr>
            <a:normAutofit/>
          </a:bodyPr>
          <a:lstStyle/>
          <a:p>
            <a:r>
              <a:rPr lang="sv-SE" sz="3200" dirty="0" smtClean="0">
                <a:latin typeface="+mn-lt"/>
                <a:cs typeface="Times New Roman"/>
              </a:rPr>
              <a:t>Samhällsnivå</a:t>
            </a:r>
            <a:endParaRPr lang="sv-SE" sz="3200" dirty="0">
              <a:latin typeface="+mn-lt"/>
              <a:cs typeface="Times New Roman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/>
          </p:nvPr>
        </p:nvSpPr>
        <p:spPr>
          <a:xfrm>
            <a:off x="683568" y="856869"/>
            <a:ext cx="7776864" cy="543347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400" b="1" dirty="0" smtClean="0">
                <a:solidFill>
                  <a:srgbClr val="870052"/>
                </a:solidFill>
                <a:latin typeface="+mn-lt"/>
                <a:cs typeface="Times New Roman"/>
              </a:rPr>
              <a:t>Sociala normer och värderingar</a:t>
            </a:r>
          </a:p>
          <a:p>
            <a:pPr marL="342900" indent="-342900" algn="l">
              <a:buFont typeface="Arial"/>
              <a:buChar char="•"/>
            </a:pPr>
            <a:r>
              <a:rPr lang="sv-SE" sz="2000" b="0" dirty="0" smtClean="0">
                <a:solidFill>
                  <a:srgbClr val="000000"/>
                </a:solidFill>
                <a:latin typeface="+mn-lt"/>
                <a:cs typeface="Times New Roman"/>
              </a:rPr>
              <a:t>Sex före äktenskap och fertilitet</a:t>
            </a:r>
          </a:p>
          <a:p>
            <a:pPr marL="342900" indent="-342900" algn="l">
              <a:buFont typeface="Arial"/>
              <a:buChar char="•"/>
            </a:pPr>
            <a:r>
              <a:rPr lang="sv-SE" sz="2000" b="0" dirty="0" smtClean="0">
                <a:solidFill>
                  <a:srgbClr val="000000"/>
                </a:solidFill>
                <a:latin typeface="+mn-lt"/>
                <a:cs typeface="Times New Roman"/>
              </a:rPr>
              <a:t>Preventivmedel och abort </a:t>
            </a:r>
          </a:p>
          <a:p>
            <a:pPr marL="342900" indent="-342900" algn="l">
              <a:buFont typeface="Arial"/>
              <a:buChar char="•"/>
            </a:pPr>
            <a:r>
              <a:rPr lang="sv-SE" sz="2000" b="0" dirty="0" smtClean="0">
                <a:solidFill>
                  <a:srgbClr val="000000"/>
                </a:solidFill>
                <a:latin typeface="+mn-lt"/>
                <a:cs typeface="Times New Roman"/>
              </a:rPr>
              <a:t>Könsroller</a:t>
            </a:r>
          </a:p>
          <a:p>
            <a:pPr marL="342900" indent="-342900" algn="l">
              <a:buFont typeface="Arial"/>
              <a:buChar char="•"/>
            </a:pPr>
            <a:endParaRPr lang="sv-SE" sz="2000" dirty="0" smtClean="0">
              <a:solidFill>
                <a:schemeClr val="tx1"/>
              </a:solidFill>
              <a:latin typeface="+mn-lt"/>
              <a:cs typeface="Times New Roman"/>
            </a:endParaRPr>
          </a:p>
          <a:p>
            <a:pPr marL="0" indent="0" algn="l">
              <a:buNone/>
            </a:pPr>
            <a:r>
              <a:rPr lang="sv-SE" sz="2400" b="1" dirty="0" smtClean="0">
                <a:solidFill>
                  <a:srgbClr val="870052"/>
                </a:solidFill>
                <a:latin typeface="+mn-lt"/>
                <a:cs typeface="Times New Roman"/>
              </a:rPr>
              <a:t>Religion/tro</a:t>
            </a:r>
          </a:p>
          <a:p>
            <a:pPr marL="0" indent="0" algn="l">
              <a:buNone/>
            </a:pPr>
            <a:endParaRPr lang="sv-SE" sz="2000" dirty="0" smtClean="0">
              <a:solidFill>
                <a:schemeClr val="tx1"/>
              </a:solidFill>
              <a:latin typeface="+mn-lt"/>
              <a:cs typeface="Times New Roman"/>
            </a:endParaRPr>
          </a:p>
          <a:p>
            <a:pPr marL="0" indent="0" algn="l">
              <a:buNone/>
            </a:pPr>
            <a:endParaRPr lang="sv-SE" sz="2000" dirty="0" smtClean="0">
              <a:solidFill>
                <a:schemeClr val="tx1"/>
              </a:solidFill>
              <a:latin typeface="+mn-lt"/>
              <a:cs typeface="Times New Roman"/>
            </a:endParaRPr>
          </a:p>
          <a:p>
            <a:pPr marL="0" indent="0" algn="l">
              <a:buNone/>
            </a:pPr>
            <a:r>
              <a:rPr lang="sv-SE" sz="2400" dirty="0">
                <a:solidFill>
                  <a:srgbClr val="870052"/>
                </a:solidFill>
                <a:latin typeface="+mn-lt"/>
                <a:cs typeface="Times New Roman"/>
              </a:rPr>
              <a:t>P</a:t>
            </a:r>
            <a:r>
              <a:rPr lang="sv-SE" sz="2400" b="1" dirty="0" smtClean="0">
                <a:solidFill>
                  <a:srgbClr val="870052"/>
                </a:solidFill>
                <a:latin typeface="+mn-lt"/>
                <a:cs typeface="Times New Roman"/>
              </a:rPr>
              <a:t>atriarkala strukturer/samhällen </a:t>
            </a:r>
          </a:p>
          <a:p>
            <a:pPr marL="342900" indent="-342900" algn="l">
              <a:buFont typeface="Arial"/>
              <a:buChar char="•"/>
            </a:pPr>
            <a:r>
              <a:rPr lang="sv-SE" sz="2000" b="0" dirty="0" smtClean="0">
                <a:solidFill>
                  <a:srgbClr val="000000"/>
                </a:solidFill>
                <a:latin typeface="+mn-lt"/>
                <a:cs typeface="Times New Roman"/>
              </a:rPr>
              <a:t>Kvinnors rättigheter är ej prioriterade</a:t>
            </a:r>
          </a:p>
          <a:p>
            <a:pPr marL="342900" indent="-342900" algn="l">
              <a:buFont typeface="Arial"/>
              <a:buChar char="•"/>
            </a:pPr>
            <a:r>
              <a:rPr lang="sv-SE" sz="2000" b="0" dirty="0" smtClean="0">
                <a:solidFill>
                  <a:srgbClr val="000000"/>
                </a:solidFill>
                <a:latin typeface="+mn-lt"/>
                <a:cs typeface="Times New Roman"/>
              </a:rPr>
              <a:t>Kvinnors kroppar är inte deras egna</a:t>
            </a:r>
          </a:p>
          <a:p>
            <a:pPr marL="0" indent="0" algn="l">
              <a:lnSpc>
                <a:spcPct val="110000"/>
              </a:lnSpc>
              <a:buNone/>
            </a:pPr>
            <a:endParaRPr lang="sv-SE" sz="2400" dirty="0" smtClean="0">
              <a:solidFill>
                <a:srgbClr val="FF0000"/>
              </a:solidFill>
              <a:latin typeface="+mn-lt"/>
              <a:cs typeface="Times New Roman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300192" y="263691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70052"/>
                </a:solidFill>
              </a:rPr>
              <a:t>STIGMA!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23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55044"/>
            <a:ext cx="8229240" cy="710266"/>
          </a:xfrm>
        </p:spPr>
        <p:txBody>
          <a:bodyPr>
            <a:normAutofit/>
          </a:bodyPr>
          <a:lstStyle/>
          <a:p>
            <a:r>
              <a:rPr lang="sv-SE" sz="2800" dirty="0" smtClean="0">
                <a:latin typeface="+mn-lt"/>
                <a:cs typeface="Times New Roman"/>
              </a:rPr>
              <a:t>Konsekvenser för individen</a:t>
            </a:r>
            <a:endParaRPr lang="sv-SE" sz="2800" dirty="0">
              <a:latin typeface="+mn-lt"/>
              <a:cs typeface="Times New Roman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67544" y="1412776"/>
            <a:ext cx="7859216" cy="438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sv-SE" sz="2000" dirty="0" smtClean="0">
                <a:latin typeface="+mn-lt"/>
                <a:cs typeface="Times New Roman"/>
              </a:rPr>
              <a:t>Var? När? Hur? Rättigheter? Farligt? Rädsla…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sv-SE" sz="2000" dirty="0" smtClean="0">
                <a:latin typeface="+mn-lt"/>
                <a:cs typeface="Times New Roman"/>
              </a:rPr>
              <a:t>Bristande kunskap om SRHR </a:t>
            </a:r>
            <a:r>
              <a:rPr lang="sv-SE" sz="1800" dirty="0" smtClean="0">
                <a:latin typeface="+mn-lt"/>
                <a:cs typeface="Times New Roman"/>
              </a:rPr>
              <a:t>(inkluderat kunskap om kroppen, menscykel, preventivmedel)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000" dirty="0">
                <a:latin typeface="+mn-lt"/>
                <a:cs typeface="Times New Roman"/>
              </a:rPr>
              <a:t>D</a:t>
            </a:r>
            <a:r>
              <a:rPr lang="sv-SE" sz="2000" dirty="0" smtClean="0">
                <a:latin typeface="+mn-lt"/>
                <a:cs typeface="Times New Roman"/>
              </a:rPr>
              <a:t>iskriminering/stigmatisering </a:t>
            </a:r>
            <a:endParaRPr lang="sv-SE" sz="2000" dirty="0">
              <a:latin typeface="+mn-lt"/>
              <a:cs typeface="Times New Roman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000" dirty="0" smtClean="0">
                <a:latin typeface="+mn-lt"/>
                <a:cs typeface="Times New Roman"/>
              </a:rPr>
              <a:t>Rättsliga konsekvenser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000" dirty="0" smtClean="0">
                <a:latin typeface="+mn-lt"/>
                <a:cs typeface="Times New Roman"/>
              </a:rPr>
              <a:t>Får ej preventivmedel/information om säker abort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000" dirty="0">
                <a:latin typeface="+mn-lt"/>
                <a:cs typeface="Times New Roman"/>
              </a:rPr>
              <a:t>D</a:t>
            </a:r>
            <a:r>
              <a:rPr lang="sv-SE" sz="2000" dirty="0" smtClean="0">
                <a:latin typeface="+mn-lt"/>
                <a:cs typeface="Times New Roman"/>
              </a:rPr>
              <a:t>åligt bemötande, brist på sekretess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sv-SE" sz="2000" dirty="0" smtClean="0">
                <a:latin typeface="+mn-lt"/>
                <a:cs typeface="Times New Roman"/>
              </a:rPr>
              <a:t>Vårdsökande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endParaRPr lang="sv-SE" dirty="0" smtClean="0"/>
          </a:p>
          <a:p>
            <a:r>
              <a:rPr lang="sv-SE" dirty="0" smtClean="0"/>
              <a:t>	</a:t>
            </a:r>
            <a:r>
              <a:rPr lang="sv-SE" dirty="0" smtClean="0">
                <a:latin typeface="+mn-lt"/>
              </a:rPr>
              <a:t>	</a:t>
            </a:r>
            <a:r>
              <a:rPr lang="sv-SE" dirty="0" smtClean="0">
                <a:solidFill>
                  <a:schemeClr val="accent1"/>
                </a:solidFill>
                <a:latin typeface="+mn-lt"/>
              </a:rPr>
              <a:t>Mortalitet och morbiditet</a:t>
            </a:r>
            <a:endParaRPr lang="sv-S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Höger 9"/>
          <p:cNvSpPr/>
          <p:nvPr/>
        </p:nvSpPr>
        <p:spPr>
          <a:xfrm>
            <a:off x="971600" y="5445224"/>
            <a:ext cx="115212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9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189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smtClean="0">
                <a:latin typeface="+mn-lt"/>
                <a:cs typeface="Times New Roman"/>
              </a:rPr>
              <a:t>Konsekvenser forts</a:t>
            </a:r>
            <a:endParaRPr lang="sv-SE" sz="3200" dirty="0"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36" y="1484785"/>
            <a:ext cx="7989263" cy="493207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sv-SE" dirty="0">
                <a:cs typeface="Times New Roman"/>
              </a:rPr>
              <a:t>Permanenta </a:t>
            </a:r>
            <a:r>
              <a:rPr lang="sv-SE" dirty="0" smtClean="0">
                <a:cs typeface="Times New Roman"/>
              </a:rPr>
              <a:t>hälsoproblem</a:t>
            </a:r>
          </a:p>
          <a:p>
            <a:pPr>
              <a:lnSpc>
                <a:spcPct val="140000"/>
              </a:lnSpc>
            </a:pPr>
            <a:r>
              <a:rPr lang="sv-SE" dirty="0">
                <a:cs typeface="Times New Roman"/>
              </a:rPr>
              <a:t>Kvinnor dör – små barn har större risk att </a:t>
            </a:r>
            <a:r>
              <a:rPr lang="sv-SE" dirty="0" smtClean="0">
                <a:cs typeface="Times New Roman"/>
              </a:rPr>
              <a:t>dö</a:t>
            </a:r>
            <a:endParaRPr lang="sv-SE" dirty="0">
              <a:cs typeface="Times New Roman"/>
            </a:endParaRPr>
          </a:p>
          <a:p>
            <a:pPr>
              <a:lnSpc>
                <a:spcPct val="140000"/>
              </a:lnSpc>
            </a:pPr>
            <a:r>
              <a:rPr lang="sv-SE" dirty="0" smtClean="0">
                <a:cs typeface="Times New Roman"/>
              </a:rPr>
              <a:t>Reducerar kvinnors </a:t>
            </a:r>
            <a:r>
              <a:rPr lang="sv-SE" dirty="0">
                <a:cs typeface="Times New Roman"/>
              </a:rPr>
              <a:t>produktivitet </a:t>
            </a:r>
            <a:r>
              <a:rPr lang="sv-SE" dirty="0" smtClean="0">
                <a:cs typeface="Times New Roman"/>
              </a:rPr>
              <a:t>- ökad ojämställdhet</a:t>
            </a:r>
          </a:p>
          <a:p>
            <a:pPr>
              <a:lnSpc>
                <a:spcPct val="140000"/>
              </a:lnSpc>
            </a:pPr>
            <a:r>
              <a:rPr lang="sv-SE" dirty="0" smtClean="0">
                <a:cs typeface="Times New Roman"/>
              </a:rPr>
              <a:t>Ökar klassklyftor</a:t>
            </a:r>
          </a:p>
          <a:p>
            <a:pPr>
              <a:lnSpc>
                <a:spcPct val="140000"/>
              </a:lnSpc>
            </a:pPr>
            <a:r>
              <a:rPr lang="sv-SE" dirty="0" smtClean="0">
                <a:cs typeface="Times New Roman"/>
              </a:rPr>
              <a:t>Ökar </a:t>
            </a:r>
            <a:r>
              <a:rPr lang="sv-SE" dirty="0">
                <a:cs typeface="Times New Roman"/>
              </a:rPr>
              <a:t>den ekonomiska bördan i landet</a:t>
            </a:r>
          </a:p>
          <a:p>
            <a:pPr marL="0" indent="0">
              <a:lnSpc>
                <a:spcPct val="140000"/>
              </a:lnSpc>
              <a:buNone/>
            </a:pPr>
            <a:endParaRPr lang="sv-SE" dirty="0" smtClean="0">
              <a:cs typeface="Times New Roman"/>
            </a:endParaRPr>
          </a:p>
          <a:p>
            <a:pPr marL="0" indent="0">
              <a:buNone/>
            </a:pPr>
            <a:r>
              <a:rPr lang="sv-SE" dirty="0" smtClean="0">
                <a:cs typeface="Times New Roman"/>
              </a:rPr>
              <a:t>232 miljoner USD/år på post abortvård </a:t>
            </a:r>
          </a:p>
          <a:p>
            <a:pPr marL="0" indent="0">
              <a:buNone/>
            </a:pPr>
            <a:r>
              <a:rPr lang="sv-SE" sz="1600" dirty="0" smtClean="0">
                <a:cs typeface="Times New Roman"/>
              </a:rPr>
              <a:t>(låg-medelinkomstländer)</a:t>
            </a:r>
            <a:r>
              <a:rPr lang="sv-SE" dirty="0" smtClean="0">
                <a:cs typeface="Times New Roman"/>
              </a:rPr>
              <a:t>…(562 miljoner USD behövs) </a:t>
            </a:r>
            <a:r>
              <a:rPr lang="sv-SE" sz="1200" dirty="0" smtClean="0">
                <a:cs typeface="Times New Roman"/>
              </a:rPr>
              <a:t>Singh et al 2014</a:t>
            </a:r>
          </a:p>
          <a:p>
            <a:pPr marL="0" indent="0">
              <a:buNone/>
            </a:pPr>
            <a:endParaRPr lang="sv-SE" sz="1200" dirty="0">
              <a:cs typeface="Times New Roman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3068960"/>
            <a:ext cx="1659937" cy="1656184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845D-BB11-DC47-8A62-D6F52856BF98}" type="datetime1">
              <a:rPr lang="sv-SE" smtClean="0"/>
              <a:t>2016-08-31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59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772400" cy="1143000"/>
          </a:xfrm>
        </p:spPr>
        <p:txBody>
          <a:bodyPr/>
          <a:lstStyle/>
          <a:p>
            <a:pPr algn="ctr"/>
            <a:r>
              <a:rPr lang="sv-SE" dirty="0" smtClean="0"/>
              <a:t>Inget jäv att deklarera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C12-CE2F-9A42-884D-F74862EC43F7}" type="datetime1">
              <a:rPr lang="sv-SE" smtClean="0"/>
              <a:t>2016-08-31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906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cs typeface="Times New Roman"/>
              </a:rPr>
              <a:t>Definition – </a:t>
            </a:r>
            <a:r>
              <a:rPr lang="en-GB" sz="3200" dirty="0" err="1" smtClean="0">
                <a:cs typeface="Times New Roman"/>
              </a:rPr>
              <a:t>osäker</a:t>
            </a:r>
            <a:r>
              <a:rPr lang="en-GB" sz="3200" dirty="0" smtClean="0">
                <a:cs typeface="Times New Roman"/>
              </a:rPr>
              <a:t> abort</a:t>
            </a:r>
            <a:br>
              <a:rPr lang="en-GB" sz="3200" dirty="0" smtClean="0">
                <a:cs typeface="Times New Roman"/>
              </a:rPr>
            </a:br>
            <a:endParaRPr lang="en-GB" sz="3200" dirty="0"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77240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dirty="0" smtClean="0">
              <a:cs typeface="Times New Roman"/>
            </a:endParaRPr>
          </a:p>
          <a:p>
            <a:pPr marL="0" indent="0">
              <a:buNone/>
            </a:pPr>
            <a:r>
              <a:rPr lang="sv-SE" dirty="0" smtClean="0">
                <a:cs typeface="Times New Roman"/>
              </a:rPr>
              <a:t>“Ett förfarande för att avsluta en graviditet som utförs av en person som saknar nödvändig kompetens eller i en miljö som inte överensstämmer med minimala medicinska krav eller både och</a:t>
            </a:r>
            <a:r>
              <a:rPr lang="sv-SE" i="1" dirty="0" smtClean="0">
                <a:cs typeface="Times New Roman"/>
              </a:rPr>
              <a:t>”</a:t>
            </a:r>
          </a:p>
          <a:p>
            <a:pPr marL="0" indent="0">
              <a:buNone/>
            </a:pPr>
            <a:endParaRPr lang="sv-SE" i="1" dirty="0" smtClean="0">
              <a:cs typeface="Times New Roman"/>
            </a:endParaRPr>
          </a:p>
          <a:p>
            <a:pPr marL="0" indent="0">
              <a:buNone/>
            </a:pPr>
            <a:r>
              <a:rPr lang="sv-SE" kern="1200" dirty="0" smtClean="0"/>
              <a:t>“Trots att osäker abort är, per definition, riskfylld, kan inte nivå av säkerhet dikotomiseras, då riks löper längs ett kontinuum”</a:t>
            </a:r>
            <a:endParaRPr lang="sv-SE" dirty="0" smtClean="0">
              <a:cs typeface="Times New Roman"/>
            </a:endParaRPr>
          </a:p>
          <a:p>
            <a:pPr marL="0" indent="0" algn="r">
              <a:buNone/>
            </a:pPr>
            <a:endParaRPr lang="sv-SE" sz="1800" b="1" dirty="0" smtClean="0">
              <a:latin typeface="Times New Roman"/>
              <a:cs typeface="Times New Roman"/>
            </a:endParaRPr>
          </a:p>
          <a:p>
            <a:pPr marL="0" indent="0" algn="r">
              <a:buNone/>
            </a:pPr>
            <a:endParaRPr lang="sv-SE" sz="1800" b="1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sv-SE" sz="1600" dirty="0" smtClean="0">
                <a:solidFill>
                  <a:schemeClr val="accent1"/>
                </a:solidFill>
                <a:cs typeface="Times New Roman"/>
              </a:rPr>
              <a:t>Lägst risk			“Risk kontinuum” 			Högst risk</a:t>
            </a:r>
            <a:endParaRPr lang="sv-SE" sz="1800" dirty="0" smtClean="0"/>
          </a:p>
          <a:p>
            <a:pPr marL="0" indent="0">
              <a:lnSpc>
                <a:spcPct val="110000"/>
              </a:lnSpc>
              <a:buNone/>
            </a:pPr>
            <a:endParaRPr lang="sv-SE" sz="1800" dirty="0" smtClean="0"/>
          </a:p>
          <a:p>
            <a:pPr marL="0" indent="0">
              <a:lnSpc>
                <a:spcPct val="110000"/>
              </a:lnSpc>
              <a:buNone/>
            </a:pPr>
            <a:endParaRPr lang="sv-SE" sz="1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v-SE" sz="1800" b="1" dirty="0" smtClean="0">
                <a:solidFill>
                  <a:schemeClr val="accent1"/>
                </a:solidFill>
              </a:rPr>
              <a:t>Social och legal kontext!</a:t>
            </a:r>
            <a:endParaRPr lang="sv-SE" sz="1800" b="1" dirty="0">
              <a:solidFill>
                <a:schemeClr val="accent1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2DF8-2F36-934A-BFB8-5B3E288E4EA9}" type="datetime1">
              <a:rPr lang="sv-SE" smtClean="0"/>
              <a:t>2016-08-31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 bwMode="auto">
          <a:xfrm>
            <a:off x="467544" y="4797152"/>
            <a:ext cx="7704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651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78118"/>
            <a:ext cx="8229600" cy="1225176"/>
          </a:xfrm>
        </p:spPr>
        <p:txBody>
          <a:bodyPr>
            <a:normAutofit/>
          </a:bodyPr>
          <a:lstStyle/>
          <a:p>
            <a:r>
              <a:rPr lang="sv-SE" sz="3200" dirty="0" smtClean="0">
                <a:latin typeface="+mn-lt"/>
                <a:cs typeface="Times New Roman"/>
              </a:rPr>
              <a:t>Mortalitet and morbiditet</a:t>
            </a:r>
            <a:endParaRPr lang="sv-SE" sz="3200" dirty="0">
              <a:latin typeface="+mn-lt"/>
              <a:cs typeface="Times New Roman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72521"/>
          </a:xfrm>
        </p:spPr>
        <p:txBody>
          <a:bodyPr>
            <a:normAutofit/>
          </a:bodyPr>
          <a:lstStyle/>
          <a:p>
            <a:r>
              <a:rPr lang="sv-SE" dirty="0" smtClean="0">
                <a:cs typeface="Times New Roman"/>
              </a:rPr>
              <a:t>56 miljoner aborter</a:t>
            </a:r>
            <a:r>
              <a:rPr lang="sv-SE" dirty="0" smtClean="0">
                <a:cs typeface="Times New Roman"/>
              </a:rPr>
              <a:t>/</a:t>
            </a:r>
            <a:r>
              <a:rPr lang="sv-SE" dirty="0" smtClean="0">
                <a:cs typeface="Times New Roman"/>
              </a:rPr>
              <a:t>år</a:t>
            </a:r>
            <a:r>
              <a:rPr lang="sv-SE" dirty="0" smtClean="0">
                <a:cs typeface="Times New Roman"/>
              </a:rPr>
              <a:t> </a:t>
            </a:r>
            <a:r>
              <a:rPr lang="sv-SE" sz="1400" dirty="0" smtClean="0">
                <a:cs typeface="Times New Roman"/>
              </a:rPr>
              <a:t>(2010-2014) </a:t>
            </a:r>
            <a:r>
              <a:rPr lang="sv-SE" dirty="0" smtClean="0">
                <a:cs typeface="Times New Roman"/>
              </a:rPr>
              <a:t>– 22 miljoner av dessa är osäkra</a:t>
            </a:r>
          </a:p>
          <a:p>
            <a:endParaRPr lang="sv-SE" dirty="0" smtClean="0">
              <a:cs typeface="Times New Roman"/>
            </a:endParaRPr>
          </a:p>
          <a:p>
            <a:r>
              <a:rPr lang="sv-SE" sz="2200" b="1" dirty="0" smtClean="0">
                <a:solidFill>
                  <a:srgbClr val="870052"/>
                </a:solidFill>
                <a:cs typeface="Times New Roman"/>
              </a:rPr>
              <a:t>Mortalitet: </a:t>
            </a:r>
            <a:r>
              <a:rPr lang="sv-SE" sz="2200" dirty="0" smtClean="0">
                <a:cs typeface="Times New Roman"/>
              </a:rPr>
              <a:t>44 000 kvinnor dör varje år! </a:t>
            </a:r>
            <a:r>
              <a:rPr lang="sv-SE" sz="1200" dirty="0" smtClean="0">
                <a:cs typeface="Times New Roman"/>
              </a:rPr>
              <a:t>(2014)</a:t>
            </a:r>
          </a:p>
          <a:p>
            <a:pPr marL="0" indent="0">
              <a:buNone/>
            </a:pPr>
            <a:endParaRPr lang="sv-SE" sz="2200" dirty="0" smtClean="0"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sv-SE" sz="2200" dirty="0" smtClean="0">
                <a:cs typeface="Times New Roman"/>
              </a:rPr>
              <a:t>8-18% av den globala mödradödligheten </a:t>
            </a:r>
            <a:r>
              <a:rPr lang="sv-SE" sz="1600" dirty="0" smtClean="0">
                <a:cs typeface="Times New Roman"/>
              </a:rPr>
              <a:t>regionala skillnader, skillnader mellan länder samt inom länder</a:t>
            </a:r>
          </a:p>
          <a:p>
            <a:endParaRPr lang="sv-SE" sz="1600" dirty="0" smtClean="0"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sv-SE" sz="2200" b="1" dirty="0" smtClean="0">
                <a:solidFill>
                  <a:srgbClr val="870052"/>
                </a:solidFill>
                <a:cs typeface="Times New Roman"/>
              </a:rPr>
              <a:t>Morbiditet: </a:t>
            </a:r>
            <a:r>
              <a:rPr lang="sv-SE" sz="2200" dirty="0" smtClean="0">
                <a:cs typeface="Times New Roman"/>
              </a:rPr>
              <a:t>8.5 miljoner kvinnor erfar komplikationer efter osäkra aborter varje år</a:t>
            </a:r>
          </a:p>
          <a:p>
            <a:pPr lvl="1">
              <a:lnSpc>
                <a:spcPct val="120000"/>
              </a:lnSpc>
            </a:pPr>
            <a:r>
              <a:rPr lang="sv-SE" sz="1600" dirty="0" smtClean="0">
                <a:solidFill>
                  <a:srgbClr val="870052"/>
                </a:solidFill>
                <a:cs typeface="Times New Roman"/>
              </a:rPr>
              <a:t>5 miljoner söker post abortvård (PAC)</a:t>
            </a:r>
          </a:p>
          <a:p>
            <a:pPr lvl="1">
              <a:lnSpc>
                <a:spcPct val="120000"/>
              </a:lnSpc>
            </a:pPr>
            <a:r>
              <a:rPr lang="sv-SE" sz="1600" dirty="0" smtClean="0">
                <a:solidFill>
                  <a:srgbClr val="870052"/>
                </a:solidFill>
                <a:cs typeface="Times New Roman"/>
              </a:rPr>
              <a:t>3.5 miljoner söker aldrig vård</a:t>
            </a:r>
          </a:p>
          <a:p>
            <a:pPr marL="0" indent="0">
              <a:buNone/>
            </a:pPr>
            <a:endParaRPr lang="sv-SE" sz="2800" dirty="0" smtClean="0">
              <a:latin typeface="Times New Roman"/>
              <a:cs typeface="Times New Roman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A4F8-95E1-8345-A75C-46C0DB051CAB}" type="datetime1">
              <a:rPr lang="sv-SE" smtClean="0"/>
              <a:t>2016-08-31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47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2DF8-2F36-934A-BFB8-5B3E288E4EA9}" type="datetime1">
              <a:rPr lang="sv-SE" smtClean="0"/>
              <a:t>2016-08-31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8784976" cy="64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0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  <a:cs typeface="Times New Roman"/>
              </a:rPr>
              <a:t>Distribution</a:t>
            </a:r>
            <a:endParaRPr lang="en-GB" sz="3200" dirty="0">
              <a:latin typeface="+mn-lt"/>
              <a:cs typeface="Times New Roman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3487"/>
          </a:xfrm>
        </p:spPr>
        <p:txBody>
          <a:bodyPr>
            <a:normAutofit/>
          </a:bodyPr>
          <a:lstStyle/>
          <a:p>
            <a:r>
              <a:rPr lang="sv-SE" dirty="0" smtClean="0">
                <a:cs typeface="Times New Roman"/>
              </a:rPr>
              <a:t>98% av alla osäkra aborter sker i låg- och medel-inkomstländer </a:t>
            </a:r>
          </a:p>
          <a:p>
            <a:pPr marL="0" indent="0">
              <a:buNone/>
            </a:pPr>
            <a:r>
              <a:rPr lang="sv-SE" dirty="0">
                <a:cs typeface="Times New Roman"/>
              </a:rPr>
              <a:t>	</a:t>
            </a:r>
            <a:r>
              <a:rPr lang="sv-SE" sz="1400" dirty="0" smtClean="0">
                <a:cs typeface="Times New Roman"/>
              </a:rPr>
              <a:t>- </a:t>
            </a:r>
            <a:r>
              <a:rPr lang="sv-SE" sz="1400" dirty="0" smtClean="0"/>
              <a:t>2</a:t>
            </a:r>
            <a:r>
              <a:rPr lang="sv-SE" sz="1400" dirty="0"/>
              <a:t>/3 </a:t>
            </a:r>
            <a:r>
              <a:rPr lang="sv-SE" sz="1400" dirty="0" smtClean="0"/>
              <a:t>sker </a:t>
            </a:r>
            <a:r>
              <a:rPr lang="sv-SE" sz="1400" dirty="0"/>
              <a:t>i Afrika</a:t>
            </a:r>
          </a:p>
          <a:p>
            <a:pPr marL="0" indent="0">
              <a:buNone/>
            </a:pPr>
            <a:endParaRPr lang="sv-SE" dirty="0" smtClean="0">
              <a:cs typeface="Times New Roman"/>
            </a:endParaRPr>
          </a:p>
          <a:p>
            <a:r>
              <a:rPr lang="sv-SE" dirty="0" smtClean="0">
                <a:cs typeface="Times New Roman"/>
              </a:rPr>
              <a:t>Majoriteten av alla osäkra aborter sker I länder:</a:t>
            </a:r>
          </a:p>
          <a:p>
            <a:pPr lvl="1">
              <a:buFont typeface="Wingdings" charset="2"/>
              <a:buChar char="ü"/>
            </a:pPr>
            <a:r>
              <a:rPr lang="sv-SE" sz="2000" dirty="0" smtClean="0">
                <a:solidFill>
                  <a:srgbClr val="870052"/>
                </a:solidFill>
                <a:cs typeface="Times New Roman"/>
              </a:rPr>
              <a:t>Med restriktiva abortlagar</a:t>
            </a:r>
          </a:p>
          <a:p>
            <a:pPr lvl="1">
              <a:buFont typeface="Wingdings" charset="2"/>
              <a:buChar char="ü"/>
            </a:pPr>
            <a:r>
              <a:rPr lang="sv-SE" sz="2000" dirty="0" smtClean="0">
                <a:cs typeface="Times New Roman"/>
              </a:rPr>
              <a:t>Där tillgång till preventivmedel är begränsad</a:t>
            </a:r>
          </a:p>
          <a:p>
            <a:pPr lvl="1">
              <a:buFont typeface="Wingdings" charset="2"/>
              <a:buChar char="ü"/>
            </a:pPr>
            <a:r>
              <a:rPr lang="sv-SE" sz="2000" dirty="0" smtClean="0">
                <a:cs typeface="Times New Roman"/>
              </a:rPr>
              <a:t>Där kvinnors status är låg jämfört med mäns</a:t>
            </a:r>
          </a:p>
          <a:p>
            <a:pPr marL="0" indent="0">
              <a:buNone/>
            </a:pPr>
            <a:endParaRPr lang="sv-SE" sz="2800" dirty="0" smtClean="0">
              <a:latin typeface="Times New Roman"/>
              <a:cs typeface="Times New Roman"/>
            </a:endParaRPr>
          </a:p>
          <a:p>
            <a:r>
              <a:rPr lang="sv-SE" dirty="0" smtClean="0">
                <a:solidFill>
                  <a:srgbClr val="870052"/>
                </a:solidFill>
                <a:latin typeface="+mj-lt"/>
                <a:cs typeface="Times New Roman"/>
              </a:rPr>
              <a:t>Vem? </a:t>
            </a:r>
            <a:r>
              <a:rPr lang="sv-SE" dirty="0" smtClean="0">
                <a:latin typeface="+mj-lt"/>
                <a:cs typeface="Times New Roman"/>
              </a:rPr>
              <a:t>Unga, fattiga, ruralt boende, låg utbildning – </a:t>
            </a:r>
            <a:r>
              <a:rPr lang="sv-SE" dirty="0" smtClean="0">
                <a:solidFill>
                  <a:srgbClr val="870052"/>
                </a:solidFill>
                <a:latin typeface="+mj-lt"/>
                <a:cs typeface="Times New Roman"/>
              </a:rPr>
              <a:t>ökad sårbarhet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695B-75C3-1940-B73F-74C65B516C65}" type="datetime1">
              <a:rPr lang="sv-SE" smtClean="0"/>
              <a:t>2016-08-31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76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Skärmavbild 2016-08-10 kl. 14.02.06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8" b="-648"/>
          <a:stretch/>
        </p:blipFill>
        <p:spPr>
          <a:xfrm>
            <a:off x="0" y="0"/>
            <a:ext cx="9144000" cy="6858000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8C12-CE2F-9A42-884D-F74862EC43F7}" type="datetime1">
              <a:rPr lang="sv-SE" smtClean="0"/>
              <a:t>2016-08-31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338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260648"/>
            <a:ext cx="8665883" cy="60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2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536" y="620688"/>
            <a:ext cx="8107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rgbClr val="870052"/>
                </a:solidFill>
                <a:latin typeface="+mn-lt"/>
                <a:cs typeface="Times New Roman"/>
              </a:rPr>
              <a:t>Faktorer som påverkar access</a:t>
            </a:r>
          </a:p>
          <a:p>
            <a:r>
              <a:rPr lang="sv-SE" sz="2800" b="1" dirty="0" smtClean="0">
                <a:solidFill>
                  <a:srgbClr val="870052"/>
                </a:solidFill>
                <a:latin typeface="+mn-lt"/>
                <a:cs typeface="Times New Roman"/>
              </a:rPr>
              <a:t>till säker abortvård</a:t>
            </a:r>
            <a:endParaRPr lang="sv-SE" sz="2800" b="1" dirty="0">
              <a:solidFill>
                <a:srgbClr val="870052"/>
              </a:solidFill>
              <a:latin typeface="+mn-lt"/>
              <a:cs typeface="Times New Roman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39552" y="2348880"/>
            <a:ext cx="4449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 smtClean="0">
                <a:latin typeface="+mn-lt"/>
                <a:cs typeface="Times New Roman"/>
              </a:rPr>
              <a:t>Lag och policy-nivå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>
                <a:latin typeface="+mn-lt"/>
                <a:cs typeface="Times New Roman"/>
              </a:rPr>
              <a:t>Hälso-system-nivå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>
                <a:latin typeface="+mn-lt"/>
                <a:cs typeface="Times New Roman"/>
              </a:rPr>
              <a:t>Samhällsnivå</a:t>
            </a:r>
          </a:p>
          <a:p>
            <a:r>
              <a:rPr lang="sv-SE" dirty="0" smtClean="0">
                <a:latin typeface="+mn-lt"/>
                <a:cs typeface="Times New Roman"/>
              </a:rPr>
              <a:t>	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909" y="2309285"/>
            <a:ext cx="2945255" cy="4190948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6182-0A7C-D044-9F86-D435E032CEF5}" type="datetime1">
              <a:rPr lang="sv-SE" smtClean="0"/>
              <a:t>2016-08-31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973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U December 201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LU December 2015.potx</Template>
  <TotalTime>29468</TotalTime>
  <Words>561</Words>
  <Application>Microsoft Macintosh PowerPoint</Application>
  <PresentationFormat>Bildspel på skärmen (4:3)</PresentationFormat>
  <Paragraphs>128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Presentation LU December 2015</vt:lpstr>
      <vt:lpstr>Restriktiva abortlagar och osäkra aborter</vt:lpstr>
      <vt:lpstr>Inget jäv att deklarera</vt:lpstr>
      <vt:lpstr>Definition – osäker abort </vt:lpstr>
      <vt:lpstr>Mortalitet and morbiditet</vt:lpstr>
      <vt:lpstr>PowerPoint-presentation</vt:lpstr>
      <vt:lpstr>Distribution</vt:lpstr>
      <vt:lpstr>PowerPoint-presentation</vt:lpstr>
      <vt:lpstr>PowerPoint-presentation</vt:lpstr>
      <vt:lpstr>PowerPoint-presentation</vt:lpstr>
      <vt:lpstr>Lag och policy-nivå</vt:lpstr>
      <vt:lpstr>Hälsosystems-nivå</vt:lpstr>
      <vt:lpstr>Samhällsnivå</vt:lpstr>
      <vt:lpstr>Konsekvenser för individen</vt:lpstr>
      <vt:lpstr>Konsekvenser forts</vt:lpstr>
    </vt:vector>
  </TitlesOfParts>
  <Company>뿿촐뿿챰ԗ烐Ȱ珬뿿�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Rubrik, Arial Bold 32 pt</dc:title>
  <dc:creator>Vivi-Ann Persson</dc:creator>
  <cp:lastModifiedBy>Amanda Cleeve</cp:lastModifiedBy>
  <cp:revision>296</cp:revision>
  <cp:lastPrinted>2015-12-09T09:06:25Z</cp:lastPrinted>
  <dcterms:created xsi:type="dcterms:W3CDTF">2005-09-23T14:50:53Z</dcterms:created>
  <dcterms:modified xsi:type="dcterms:W3CDTF">2016-08-31T10:57:03Z</dcterms:modified>
</cp:coreProperties>
</file>