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5CE83B6-D908-4389-9E8D-56F0E3DF2510}" type="datetimeFigureOut">
              <a:rPr lang="sv-SE" smtClean="0"/>
              <a:pPr/>
              <a:t>2015-08-27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E1AF346-DAD8-4E24-907C-ED60F5DC89CD}"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E83B6-D908-4389-9E8D-56F0E3DF2510}" type="datetimeFigureOut">
              <a:rPr lang="sv-SE" smtClean="0"/>
              <a:pPr/>
              <a:t>2015-08-27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AF346-DAD8-4E24-907C-ED60F5DC89CD}"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Nya ST SOSFS 2015:8</a:t>
            </a:r>
            <a:endParaRPr lang="sv-SE" dirty="0"/>
          </a:p>
        </p:txBody>
      </p:sp>
      <p:sp>
        <p:nvSpPr>
          <p:cNvPr id="3" name="Platshållare för innehåll 2"/>
          <p:cNvSpPr>
            <a:spLocks noGrp="1"/>
          </p:cNvSpPr>
          <p:nvPr>
            <p:ph idx="1"/>
          </p:nvPr>
        </p:nvSpPr>
        <p:spPr/>
        <p:txBody>
          <a:bodyPr>
            <a:normAutofit/>
          </a:bodyPr>
          <a:lstStyle/>
          <a:p>
            <a:r>
              <a:rPr lang="sv-SE" dirty="0" smtClean="0"/>
              <a:t>Gäller alla med legitimation efter 1 maj 2015</a:t>
            </a:r>
          </a:p>
          <a:p>
            <a:r>
              <a:rPr lang="sv-SE" smtClean="0"/>
              <a:t>Övergångsregler </a:t>
            </a:r>
            <a:r>
              <a:rPr lang="sv-SE" dirty="0" smtClean="0"/>
              <a:t>för 2008:17 gäller tom 30 april 2022</a:t>
            </a:r>
            <a:endParaRPr lang="sv-SE" dirty="0"/>
          </a:p>
          <a:p>
            <a:r>
              <a:rPr lang="sv-SE" dirty="0" smtClean="0"/>
              <a:t>A; B och C mål </a:t>
            </a:r>
          </a:p>
          <a:p>
            <a:endParaRPr lang="sv-SE"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Tillgodoräkna sig utlandstjänstgöring</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Man får tillgodogöra sig upp till fyra år från tredje land eller EES land om</a:t>
            </a:r>
          </a:p>
          <a:p>
            <a:pPr marL="514350" indent="-514350">
              <a:buFont typeface="+mj-lt"/>
              <a:buAutoNum type="arabicPeriod"/>
            </a:pPr>
            <a:r>
              <a:rPr lang="sv-SE" sz="2800" dirty="0" smtClean="0"/>
              <a:t>Tjänstgöringen skett under handledning</a:t>
            </a:r>
          </a:p>
          <a:p>
            <a:pPr marL="514350" indent="-514350">
              <a:buFont typeface="+mj-lt"/>
              <a:buAutoNum type="arabicPeriod"/>
            </a:pPr>
            <a:r>
              <a:rPr lang="sv-SE" sz="2800" dirty="0" smtClean="0"/>
              <a:t>Har ett intyg från verksamhetschef el </a:t>
            </a:r>
            <a:r>
              <a:rPr lang="sv-SE" sz="2800" dirty="0" err="1" smtClean="0"/>
              <a:t>motsv</a:t>
            </a:r>
            <a:r>
              <a:rPr lang="sv-SE" sz="2800" dirty="0" smtClean="0"/>
              <a:t> i tjänstgöringslandet</a:t>
            </a:r>
          </a:p>
          <a:p>
            <a:pPr marL="514350" indent="-514350">
              <a:buFont typeface="+mj-lt"/>
              <a:buAutoNum type="arabicPeriod"/>
            </a:pPr>
            <a:r>
              <a:rPr lang="sv-SE" sz="2800" dirty="0" smtClean="0"/>
              <a:t>Enligt svensk handledare uppfyller kompetenskraven i delmålen</a:t>
            </a:r>
          </a:p>
          <a:p>
            <a:pPr marL="514350" indent="-514350">
              <a:buFont typeface="+mj-lt"/>
              <a:buAutoNum type="arabicPeriod"/>
            </a:pPr>
            <a:r>
              <a:rPr lang="sv-SE" sz="2800" dirty="0" smtClean="0"/>
              <a:t>Har genomfört utbildningen efter att fått behörighet att tjänstgöra som läkare i tjänstgöringslandet</a:t>
            </a:r>
          </a:p>
          <a:p>
            <a:pPr marL="514350" indent="-514350">
              <a:buFont typeface="+mj-lt"/>
              <a:buAutoNum type="arabicPeriod"/>
            </a:pPr>
            <a:endParaRPr lang="sv-SE"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Utbildningsprogrammet</a:t>
            </a:r>
            <a:endParaRPr lang="sv-SE" dirty="0"/>
          </a:p>
        </p:txBody>
      </p:sp>
      <p:sp>
        <p:nvSpPr>
          <p:cNvPr id="3" name="Platshållare för innehåll 2"/>
          <p:cNvSpPr>
            <a:spLocks noGrp="1"/>
          </p:cNvSpPr>
          <p:nvPr>
            <p:ph idx="1"/>
          </p:nvPr>
        </p:nvSpPr>
        <p:spPr/>
        <p:txBody>
          <a:bodyPr/>
          <a:lstStyle/>
          <a:p>
            <a:r>
              <a:rPr lang="sv-SE" dirty="0" smtClean="0"/>
              <a:t>Utbildningsprogrammet är individuellt och skall omfatta den tjänstgöring och kompletterande utbildning som behövs för att uppnå målbeskrivningen</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Handledning	</a:t>
            </a:r>
            <a:endParaRPr lang="sv-SE" dirty="0"/>
          </a:p>
        </p:txBody>
      </p:sp>
      <p:sp>
        <p:nvSpPr>
          <p:cNvPr id="3" name="Platshållare för innehåll 2"/>
          <p:cNvSpPr>
            <a:spLocks noGrp="1"/>
          </p:cNvSpPr>
          <p:nvPr>
            <p:ph idx="1"/>
          </p:nvPr>
        </p:nvSpPr>
        <p:spPr/>
        <p:txBody>
          <a:bodyPr/>
          <a:lstStyle/>
          <a:p>
            <a:r>
              <a:rPr lang="sv-SE" i="1" dirty="0" smtClean="0"/>
              <a:t>Allmänt råd: Handledning bör planeras in i ordinarie tjänstgöringsschema</a:t>
            </a:r>
          </a:p>
          <a:p>
            <a:r>
              <a:rPr lang="sv-SE" i="1" dirty="0" smtClean="0"/>
              <a:t>Huvudansvarig handledare bör tjänstgöra där ST läkaren huvudsakligen genomför sin utbildning</a:t>
            </a:r>
          </a:p>
          <a:p>
            <a:r>
              <a:rPr lang="sv-SE" i="1" dirty="0" smtClean="0"/>
              <a:t>Handledarutbildningen bör omfatta handledning, pedagogik, metoder för bedömning, kommunikation och etik</a:t>
            </a:r>
            <a:endParaRPr lang="sv-SE"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Bedömning av kompetens § 4</a:t>
            </a:r>
            <a:endParaRPr lang="sv-SE" dirty="0"/>
          </a:p>
        </p:txBody>
      </p:sp>
      <p:sp>
        <p:nvSpPr>
          <p:cNvPr id="3" name="Platshållare för innehåll 2"/>
          <p:cNvSpPr>
            <a:spLocks noGrp="1"/>
          </p:cNvSpPr>
          <p:nvPr>
            <p:ph idx="1"/>
          </p:nvPr>
        </p:nvSpPr>
        <p:spPr/>
        <p:txBody>
          <a:bodyPr/>
          <a:lstStyle/>
          <a:p>
            <a:r>
              <a:rPr lang="sv-SE" dirty="0" smtClean="0"/>
              <a:t>Handledare och verksamhetschef vid det ställe där ST läkaren huvudsakligen genomför sin utbildning skall bedöma ST läkaren kompetensutveckling regelbundet och med utgångspunkt från målbeskrivningen och den individuella utbildningsprogrammet. Bedömningen ska dokumenteras och ligga till grund för intyget om uppnådd kompetens </a:t>
            </a:r>
            <a:endParaRPr lang="sv-S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Extern granskning</a:t>
            </a:r>
            <a:endParaRPr lang="sv-SE" dirty="0"/>
          </a:p>
        </p:txBody>
      </p:sp>
      <p:sp>
        <p:nvSpPr>
          <p:cNvPr id="3" name="Platshållare för innehåll 2"/>
          <p:cNvSpPr>
            <a:spLocks noGrp="1"/>
          </p:cNvSpPr>
          <p:nvPr>
            <p:ph idx="1"/>
          </p:nvPr>
        </p:nvSpPr>
        <p:spPr/>
        <p:txBody>
          <a:bodyPr/>
          <a:lstStyle/>
          <a:p>
            <a:r>
              <a:rPr lang="sv-SE" dirty="0" smtClean="0"/>
              <a:t>Vårdgivaren ska ansvara för att kvaliteten i ST </a:t>
            </a:r>
            <a:r>
              <a:rPr lang="sv-SE" dirty="0" err="1" smtClean="0"/>
              <a:t>utb</a:t>
            </a:r>
            <a:r>
              <a:rPr lang="sv-SE" dirty="0" smtClean="0"/>
              <a:t> säkerställs genom systematisk granskning och utvärdering av verksamheten. Kvalitén ska även granskas av en extern aktör som inte har ekonomiska, administrativa el organisatoriska kopplingar till vårdgivaren </a:t>
            </a:r>
          </a:p>
          <a:p>
            <a:r>
              <a:rPr lang="sv-SE" i="1" dirty="0" smtClean="0"/>
              <a:t>Allmänt råd. Extern granskning genomförs vart 5 år</a:t>
            </a:r>
            <a:endParaRPr lang="sv-SE"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Studierektor § 5	</a:t>
            </a:r>
            <a:endParaRPr lang="sv-SE" dirty="0"/>
          </a:p>
        </p:txBody>
      </p:sp>
      <p:sp>
        <p:nvSpPr>
          <p:cNvPr id="3" name="Platshållare för innehåll 2"/>
          <p:cNvSpPr>
            <a:spLocks noGrp="1"/>
          </p:cNvSpPr>
          <p:nvPr>
            <p:ph idx="1"/>
          </p:nvPr>
        </p:nvSpPr>
        <p:spPr/>
        <p:txBody>
          <a:bodyPr/>
          <a:lstStyle/>
          <a:p>
            <a:r>
              <a:rPr lang="sv-SE" dirty="0" smtClean="0"/>
              <a:t>Studierektorn ska samordna den interna och externa utbildningen för ST läkarna. Studierektorn ska ha</a:t>
            </a:r>
            <a:endParaRPr lang="sv-SE" dirty="0"/>
          </a:p>
          <a:p>
            <a:pPr marL="514350" indent="-514350">
              <a:buFont typeface="+mj-lt"/>
              <a:buAutoNum type="arabicPeriod"/>
            </a:pPr>
            <a:r>
              <a:rPr lang="sv-SE" dirty="0" smtClean="0"/>
              <a:t>Specialistkompetens</a:t>
            </a:r>
          </a:p>
          <a:p>
            <a:pPr marL="514350" indent="-514350">
              <a:buFont typeface="+mj-lt"/>
              <a:buAutoNum type="arabicPeriod"/>
            </a:pPr>
            <a:r>
              <a:rPr lang="sv-SE" dirty="0" smtClean="0"/>
              <a:t>Genomgått handledarutbildning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marL="514350" indent="-514350"/>
            <a:r>
              <a:rPr lang="sv-SE" i="1" dirty="0" smtClean="0"/>
              <a:t>Allmänna råd studierektor</a:t>
            </a:r>
            <a:endParaRPr lang="sv-SE" i="1" dirty="0"/>
          </a:p>
        </p:txBody>
      </p:sp>
      <p:sp>
        <p:nvSpPr>
          <p:cNvPr id="3" name="Platshållare för innehåll 2"/>
          <p:cNvSpPr>
            <a:spLocks noGrp="1"/>
          </p:cNvSpPr>
          <p:nvPr>
            <p:ph idx="1"/>
          </p:nvPr>
        </p:nvSpPr>
        <p:spPr/>
        <p:txBody>
          <a:bodyPr/>
          <a:lstStyle/>
          <a:p>
            <a:r>
              <a:rPr lang="sv-SE" dirty="0" smtClean="0"/>
              <a:t>Studierektorn bör utgöra en organisatorisk stödfunktion till verksamhetschef, handledare och ST läkare</a:t>
            </a:r>
          </a:p>
          <a:p>
            <a:r>
              <a:rPr lang="sv-SE" dirty="0" smtClean="0"/>
              <a:t>I studierektorns arbetsuppgifter bör ingå att utarbeta ett introduktionsprogram för ST läkare</a:t>
            </a:r>
          </a:p>
          <a:p>
            <a:r>
              <a:rPr lang="sv-SE" dirty="0" smtClean="0"/>
              <a:t>Ta del av bedömningen  </a:t>
            </a:r>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Obstetrik och Gynekologi	</a:t>
            </a:r>
            <a:endParaRPr lang="sv-SE" dirty="0"/>
          </a:p>
        </p:txBody>
      </p:sp>
      <p:sp>
        <p:nvSpPr>
          <p:cNvPr id="3" name="Platshållare för innehåll 2"/>
          <p:cNvSpPr>
            <a:spLocks noGrp="1"/>
          </p:cNvSpPr>
          <p:nvPr>
            <p:ph idx="1"/>
          </p:nvPr>
        </p:nvSpPr>
        <p:spPr/>
        <p:txBody>
          <a:bodyPr/>
          <a:lstStyle/>
          <a:p>
            <a:r>
              <a:rPr lang="sv-SE" dirty="0" smtClean="0"/>
              <a:t>Basspecialitet</a:t>
            </a:r>
            <a:endParaRPr lang="sv-S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Läkare från tredje land</a:t>
            </a:r>
            <a:endParaRPr lang="sv-SE" dirty="0"/>
          </a:p>
        </p:txBody>
      </p:sp>
      <p:sp>
        <p:nvSpPr>
          <p:cNvPr id="3" name="Platshållare för innehåll 2"/>
          <p:cNvSpPr>
            <a:spLocks noGrp="1"/>
          </p:cNvSpPr>
          <p:nvPr>
            <p:ph idx="1"/>
          </p:nvPr>
        </p:nvSpPr>
        <p:spPr/>
        <p:txBody>
          <a:bodyPr/>
          <a:lstStyle/>
          <a:p>
            <a:r>
              <a:rPr lang="sv-SE" dirty="0" smtClean="0"/>
              <a:t>Kan få svenskt specialistbevis efter minst 1 år ST i Sverige efter svensk legitimation </a:t>
            </a:r>
            <a:r>
              <a:rPr lang="sv-SE" i="1" dirty="0" smtClean="0"/>
              <a:t>OM man uppfyller samtliga kompetenskrav i utbildningen </a:t>
            </a:r>
            <a:r>
              <a:rPr lang="sv-SE" dirty="0" smtClean="0"/>
              <a:t>OCH man har gjort en minst 3 år lång ST utbildning i tredjeland OCH tjänstgjort ytterligare minst 2 år som specialist </a:t>
            </a:r>
            <a:r>
              <a:rPr lang="sv-SE" dirty="0" smtClean="0"/>
              <a:t>(sammanlagt </a:t>
            </a:r>
            <a:r>
              <a:rPr lang="sv-SE" dirty="0" smtClean="0"/>
              <a:t>minst 5 år utomlands) </a:t>
            </a:r>
            <a:r>
              <a:rPr lang="sv-SE" i="1" dirty="0" smtClean="0"/>
              <a:t> </a:t>
            </a:r>
            <a:endParaRPr lang="sv-SE" dirty="0" smtClean="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335</Words>
  <Application>Microsoft Office PowerPoint</Application>
  <PresentationFormat>Bildspel på skärmen (4:3)</PresentationFormat>
  <Paragraphs>33</Paragraphs>
  <Slides>10</Slides>
  <Notes>0</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Office-tema</vt:lpstr>
      <vt:lpstr>Nya ST SOSFS 2015:8</vt:lpstr>
      <vt:lpstr>Utbildningsprogrammet</vt:lpstr>
      <vt:lpstr>Handledning </vt:lpstr>
      <vt:lpstr>Bedömning av kompetens § 4</vt:lpstr>
      <vt:lpstr>Extern granskning</vt:lpstr>
      <vt:lpstr>Studierektor § 5 </vt:lpstr>
      <vt:lpstr>Allmänna råd studierektor</vt:lpstr>
      <vt:lpstr>Obstetrik och Gynekologi </vt:lpstr>
      <vt:lpstr>Läkare från tredje land</vt:lpstr>
      <vt:lpstr>Tillgodoräkna sig utlandstjänstgöring</vt:lpstr>
    </vt:vector>
  </TitlesOfParts>
  <Company>SLL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Agena</dc:title>
  <dc:creator>20xf</dc:creator>
  <cp:lastModifiedBy>20xf</cp:lastModifiedBy>
  <cp:revision>14</cp:revision>
  <dcterms:created xsi:type="dcterms:W3CDTF">2015-08-25T04:53:46Z</dcterms:created>
  <dcterms:modified xsi:type="dcterms:W3CDTF">2015-08-27T12:05:38Z</dcterms:modified>
</cp:coreProperties>
</file>