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4" r:id="rId4"/>
    <p:sldId id="266" r:id="rId5"/>
    <p:sldId id="267" r:id="rId6"/>
    <p:sldId id="259" r:id="rId7"/>
    <p:sldId id="263" r:id="rId8"/>
    <p:sldId id="265" r:id="rId9"/>
    <p:sldId id="261" r:id="rId10"/>
    <p:sldId id="269" r:id="rId11"/>
    <p:sldId id="262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D4D-E3F6-4241-9F78-68B483C1D8B1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2EBB-C43B-4543-B1D8-25F3DB80C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1944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D4D-E3F6-4241-9F78-68B483C1D8B1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2EBB-C43B-4543-B1D8-25F3DB80C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0342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D4D-E3F6-4241-9F78-68B483C1D8B1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2EBB-C43B-4543-B1D8-25F3DB80C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704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D4D-E3F6-4241-9F78-68B483C1D8B1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2EBB-C43B-4543-B1D8-25F3DB80C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0477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D4D-E3F6-4241-9F78-68B483C1D8B1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2EBB-C43B-4543-B1D8-25F3DB80C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9853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D4D-E3F6-4241-9F78-68B483C1D8B1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2EBB-C43B-4543-B1D8-25F3DB80C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577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D4D-E3F6-4241-9F78-68B483C1D8B1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2EBB-C43B-4543-B1D8-25F3DB80C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994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D4D-E3F6-4241-9F78-68B483C1D8B1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2EBB-C43B-4543-B1D8-25F3DB80C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5395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D4D-E3F6-4241-9F78-68B483C1D8B1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2EBB-C43B-4543-B1D8-25F3DB80C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2071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D4D-E3F6-4241-9F78-68B483C1D8B1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2EBB-C43B-4543-B1D8-25F3DB80C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19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D4D-E3F6-4241-9F78-68B483C1D8B1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2EBB-C43B-4543-B1D8-25F3DB80C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126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68D4D-E3F6-4241-9F78-68B483C1D8B1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B2EBB-C43B-4543-B1D8-25F3DB80C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5296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pus.s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500" b="1" dirty="0" smtClean="0"/>
              <a:t>SPUR-</a:t>
            </a:r>
            <a:r>
              <a:rPr lang="en-US" sz="5500" b="1" dirty="0" err="1" smtClean="0"/>
              <a:t>inspektioner</a:t>
            </a:r>
            <a:endParaRPr lang="en-US" sz="5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Verena Sengpiel, MD PhD</a:t>
            </a:r>
          </a:p>
          <a:p>
            <a:r>
              <a:rPr lang="en-US" sz="2500" dirty="0" smtClean="0"/>
              <a:t> SPUR </a:t>
            </a:r>
            <a:r>
              <a:rPr lang="en-US" sz="2500" dirty="0" err="1" smtClean="0"/>
              <a:t>samordnare</a:t>
            </a:r>
            <a:r>
              <a:rPr lang="en-US" sz="2500" dirty="0" smtClean="0"/>
              <a:t> </a:t>
            </a:r>
            <a:r>
              <a:rPr lang="en-US" sz="2500" dirty="0" err="1" smtClean="0"/>
              <a:t>obgyn</a:t>
            </a:r>
            <a:endParaRPr lang="en-US" sz="2500" dirty="0"/>
          </a:p>
        </p:txBody>
      </p:sp>
      <p:pic>
        <p:nvPicPr>
          <p:cNvPr id="4" name="Picture 3" descr="Screen Shot 2015-05-14 at 3.46.5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3154" y="5132050"/>
            <a:ext cx="2731387" cy="1545889"/>
          </a:xfrm>
          <a:prstGeom prst="rect">
            <a:avLst/>
          </a:prstGeom>
        </p:spPr>
      </p:pic>
      <p:pic>
        <p:nvPicPr>
          <p:cNvPr id="5" name="Bild 1" descr="Logg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3154" y="350534"/>
            <a:ext cx="6448425" cy="97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50200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SPUR-</a:t>
            </a:r>
            <a:r>
              <a:rPr lang="en-US" dirty="0" err="1"/>
              <a:t>inspektioner</a:t>
            </a:r>
            <a:r>
              <a:rPr lang="en-US" dirty="0"/>
              <a:t> </a:t>
            </a:r>
            <a:r>
              <a:rPr lang="en-US" dirty="0" err="1"/>
              <a:t>obgyn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1300" dirty="0" err="1"/>
              <a:t>Blekinge</a:t>
            </a:r>
            <a:r>
              <a:rPr lang="en-US" sz="1300" dirty="0"/>
              <a:t>		2011-04-07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/>
              <a:t>Borås</a:t>
            </a:r>
            <a:r>
              <a:rPr lang="en-US" sz="1300" dirty="0"/>
              <a:t>, SÄS		2011-04-07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/>
              <a:t>Eksjö</a:t>
            </a:r>
            <a:r>
              <a:rPr lang="en-US" sz="1300" dirty="0"/>
              <a:t>			</a:t>
            </a:r>
            <a:r>
              <a:rPr lang="en-US" sz="1300" dirty="0">
                <a:solidFill>
                  <a:schemeClr val="accent1"/>
                </a:solidFill>
              </a:rPr>
              <a:t>2015-11-05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smtClean="0">
                <a:solidFill>
                  <a:srgbClr val="FF0000"/>
                </a:solidFill>
              </a:rPr>
              <a:t>Eskilstuna</a:t>
            </a:r>
            <a:r>
              <a:rPr lang="en-US" sz="1300" dirty="0">
                <a:solidFill>
                  <a:srgbClr val="FF0000"/>
                </a:solidFill>
              </a:rPr>
              <a:t>, </a:t>
            </a:r>
            <a:r>
              <a:rPr lang="en-US" sz="1300" dirty="0" err="1">
                <a:solidFill>
                  <a:srgbClr val="FF0000"/>
                </a:solidFill>
              </a:rPr>
              <a:t>Mälarsjukhuset</a:t>
            </a:r>
            <a:r>
              <a:rPr lang="en-US" sz="1300" dirty="0">
                <a:solidFill>
                  <a:srgbClr val="FF0000"/>
                </a:solidFill>
              </a:rPr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smtClean="0"/>
              <a:t>Falun			</a:t>
            </a:r>
            <a:r>
              <a:rPr lang="en-US" sz="1300" dirty="0" err="1" smtClean="0">
                <a:solidFill>
                  <a:srgbClr val="4F81BD"/>
                </a:solidFill>
              </a:rPr>
              <a:t>väntelista</a:t>
            </a:r>
            <a:endParaRPr lang="en-US" sz="13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>
                <a:solidFill>
                  <a:srgbClr val="FF0000"/>
                </a:solidFill>
              </a:rPr>
              <a:t>Gävle</a:t>
            </a:r>
            <a:endParaRPr lang="en-US" sz="1300" dirty="0">
              <a:solidFill>
                <a:srgbClr val="FF00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>
                <a:solidFill>
                  <a:srgbClr val="FF0000"/>
                </a:solidFill>
              </a:rPr>
              <a:t>Göteborg</a:t>
            </a:r>
            <a:r>
              <a:rPr lang="en-US" sz="1300" dirty="0">
                <a:solidFill>
                  <a:srgbClr val="FF0000"/>
                </a:solidFill>
              </a:rPr>
              <a:t>, SU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/>
              <a:t>Halmstad</a:t>
            </a:r>
            <a:r>
              <a:rPr lang="en-US" sz="1300" dirty="0"/>
              <a:t>		2014-05-09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>
                <a:solidFill>
                  <a:srgbClr val="FF0000"/>
                </a:solidFill>
              </a:rPr>
              <a:t>Helsingborg</a:t>
            </a:r>
            <a:r>
              <a:rPr lang="en-US" sz="1300" dirty="0"/>
              <a:t>		2010-09-13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>
                <a:solidFill>
                  <a:srgbClr val="FF0000"/>
                </a:solidFill>
              </a:rPr>
              <a:t>Hudiksvall</a:t>
            </a:r>
            <a:endParaRPr lang="en-US" sz="1300" dirty="0">
              <a:solidFill>
                <a:srgbClr val="FF00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/>
              <a:t>Jönköping		2011-09-12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>
                <a:solidFill>
                  <a:srgbClr val="FF0000"/>
                </a:solidFill>
              </a:rPr>
              <a:t>Kalmar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 smtClean="0"/>
              <a:t>Karlskoga</a:t>
            </a:r>
            <a:r>
              <a:rPr lang="en-US" sz="1300" dirty="0" smtClean="0"/>
              <a:t>/</a:t>
            </a:r>
            <a:r>
              <a:rPr lang="en-US" sz="1300" dirty="0" err="1" smtClean="0"/>
              <a:t>Örebro</a:t>
            </a:r>
            <a:r>
              <a:rPr lang="en-US" sz="1300" dirty="0" smtClean="0"/>
              <a:t>	</a:t>
            </a:r>
            <a:r>
              <a:rPr lang="en-US" sz="1400" dirty="0"/>
              <a:t>2015-11-</a:t>
            </a:r>
            <a:r>
              <a:rPr lang="en-US" sz="1400" dirty="0" smtClean="0"/>
              <a:t>18 		</a:t>
            </a:r>
            <a:r>
              <a:rPr lang="en-US" sz="1300" dirty="0" smtClean="0">
                <a:solidFill>
                  <a:srgbClr val="4F81BD"/>
                </a:solidFill>
              </a:rPr>
              <a:t>2015</a:t>
            </a:r>
            <a:endParaRPr lang="en-US" sz="13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/>
              <a:t>Karlstad		2014-04-09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 smtClean="0"/>
              <a:t>Kristianstad</a:t>
            </a:r>
            <a:r>
              <a:rPr lang="en-US" sz="1300" dirty="0" smtClean="0"/>
              <a:t>/</a:t>
            </a:r>
            <a:r>
              <a:rPr lang="en-US" sz="1300" dirty="0" err="1" smtClean="0"/>
              <a:t>Ystad</a:t>
            </a:r>
            <a:r>
              <a:rPr lang="en-US" sz="1300" dirty="0"/>
              <a:t>	</a:t>
            </a:r>
            <a:r>
              <a:rPr lang="en-US" sz="1300" dirty="0" smtClean="0"/>
              <a:t>2011</a:t>
            </a:r>
            <a:r>
              <a:rPr lang="en-US" sz="1300" dirty="0"/>
              <a:t>-09-19 		</a:t>
            </a:r>
            <a:r>
              <a:rPr lang="en-US" sz="1300" dirty="0">
                <a:solidFill>
                  <a:srgbClr val="4F81BD"/>
                </a:solidFill>
              </a:rPr>
              <a:t>2015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/>
              <a:t>Linköping		</a:t>
            </a:r>
            <a:r>
              <a:rPr lang="en-US" sz="1300" dirty="0" err="1">
                <a:solidFill>
                  <a:srgbClr val="4F81BD"/>
                </a:solidFill>
              </a:rPr>
              <a:t>väntelista</a:t>
            </a:r>
            <a:endParaRPr lang="en-US" sz="13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>
                <a:solidFill>
                  <a:srgbClr val="FF0000"/>
                </a:solidFill>
              </a:rPr>
              <a:t>Lycksele</a:t>
            </a:r>
            <a:endParaRPr lang="en-US" sz="1300" dirty="0">
              <a:solidFill>
                <a:srgbClr val="FF00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/>
              <a:t>Malmö/Lund		2011-03-21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 smtClean="0"/>
              <a:t>Norrköping</a:t>
            </a:r>
            <a:r>
              <a:rPr lang="en-US" sz="1300" dirty="0" smtClean="0"/>
              <a:t>		</a:t>
            </a:r>
            <a:r>
              <a:rPr lang="en-US" sz="1300" dirty="0"/>
              <a:t>2015-05-26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 smtClean="0"/>
              <a:t>Nyköping</a:t>
            </a:r>
            <a:r>
              <a:rPr lang="en-US" sz="1300" dirty="0" smtClean="0"/>
              <a:t>		</a:t>
            </a:r>
            <a:r>
              <a:rPr lang="en-US" sz="1300" dirty="0">
                <a:solidFill>
                  <a:srgbClr val="4F81BD"/>
                </a:solidFill>
              </a:rPr>
              <a:t>2015-11-</a:t>
            </a:r>
            <a:r>
              <a:rPr lang="en-US" sz="1300" dirty="0" smtClean="0">
                <a:solidFill>
                  <a:srgbClr val="4F81BD"/>
                </a:solidFill>
              </a:rPr>
              <a:t>12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/>
              <a:t>Skaraborg</a:t>
            </a:r>
            <a:r>
              <a:rPr lang="en-US" sz="1300" dirty="0"/>
              <a:t>/</a:t>
            </a:r>
            <a:r>
              <a:rPr lang="en-US" sz="1300" dirty="0" err="1"/>
              <a:t>Skövde</a:t>
            </a:r>
            <a:r>
              <a:rPr lang="en-US" sz="1300" dirty="0"/>
              <a:t>, </a:t>
            </a:r>
            <a:r>
              <a:rPr lang="en-US" sz="1300" dirty="0" err="1" smtClean="0"/>
              <a:t>Skas</a:t>
            </a:r>
            <a:r>
              <a:rPr lang="en-US" sz="1300" dirty="0" smtClean="0"/>
              <a:t>	</a:t>
            </a:r>
            <a:r>
              <a:rPr lang="en-US" sz="1300" dirty="0" err="1">
                <a:solidFill>
                  <a:srgbClr val="4F81BD"/>
                </a:solidFill>
              </a:rPr>
              <a:t>väntelista</a:t>
            </a:r>
            <a:endParaRPr lang="en-US" sz="1300" dirty="0">
              <a:solidFill>
                <a:srgbClr val="4F81BD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3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60914" y="1600200"/>
            <a:ext cx="4495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300" dirty="0" err="1">
                <a:solidFill>
                  <a:srgbClr val="FF0000"/>
                </a:solidFill>
              </a:rPr>
              <a:t>Skellefteå</a:t>
            </a:r>
            <a:endParaRPr lang="en-US" sz="13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300" dirty="0" err="1"/>
              <a:t>Sollefteå</a:t>
            </a:r>
            <a:r>
              <a:rPr lang="en-US" sz="1300" dirty="0"/>
              <a:t>			2011-10-12 </a:t>
            </a:r>
          </a:p>
          <a:p>
            <a:pPr marL="0" indent="0">
              <a:buNone/>
            </a:pPr>
            <a:r>
              <a:rPr lang="en-US" sz="1300" dirty="0" err="1"/>
              <a:t>Sthlm</a:t>
            </a:r>
            <a:r>
              <a:rPr lang="en-US" sz="1300" dirty="0"/>
              <a:t> </a:t>
            </a:r>
            <a:r>
              <a:rPr lang="en-US" sz="1300" dirty="0" err="1" smtClean="0"/>
              <a:t>Danderyd</a:t>
            </a:r>
            <a:r>
              <a:rPr lang="en-US" sz="1300" dirty="0" smtClean="0"/>
              <a:t>		</a:t>
            </a:r>
            <a:r>
              <a:rPr lang="en-US" sz="1300" dirty="0" err="1" smtClean="0">
                <a:solidFill>
                  <a:srgbClr val="4F81BD"/>
                </a:solidFill>
              </a:rPr>
              <a:t>väntelista</a:t>
            </a:r>
            <a:endParaRPr lang="en-US" sz="1300" dirty="0"/>
          </a:p>
          <a:p>
            <a:pPr marL="0" indent="0">
              <a:buNone/>
            </a:pPr>
            <a:r>
              <a:rPr lang="en-US" sz="1300" dirty="0" err="1"/>
              <a:t>Sthlm</a:t>
            </a:r>
            <a:r>
              <a:rPr lang="en-US" sz="1300" dirty="0"/>
              <a:t> </a:t>
            </a:r>
            <a:r>
              <a:rPr lang="en-US" sz="1300" dirty="0" err="1"/>
              <a:t>Karolinska</a:t>
            </a:r>
            <a:r>
              <a:rPr lang="en-US" sz="1300" dirty="0"/>
              <a:t>		</a:t>
            </a:r>
            <a:r>
              <a:rPr lang="en-US" sz="1300" dirty="0" err="1">
                <a:solidFill>
                  <a:srgbClr val="4F81BD"/>
                </a:solidFill>
              </a:rPr>
              <a:t>väntelista</a:t>
            </a:r>
            <a:endParaRPr lang="en-US" sz="1300" dirty="0"/>
          </a:p>
          <a:p>
            <a:pPr marL="0" indent="0">
              <a:buNone/>
            </a:pPr>
            <a:r>
              <a:rPr lang="en-US" sz="1300" dirty="0" err="1"/>
              <a:t>Sthlm</a:t>
            </a:r>
            <a:r>
              <a:rPr lang="en-US" sz="1300" dirty="0"/>
              <a:t> </a:t>
            </a:r>
            <a:r>
              <a:rPr lang="en-US" sz="1300" dirty="0" err="1"/>
              <a:t>Södersjukhuset</a:t>
            </a:r>
            <a:r>
              <a:rPr lang="en-US" sz="1300" dirty="0"/>
              <a:t>	</a:t>
            </a:r>
            <a:r>
              <a:rPr lang="en-US" sz="1300" dirty="0" smtClean="0"/>
              <a:t>2010</a:t>
            </a:r>
            <a:r>
              <a:rPr lang="en-US" sz="1300" dirty="0"/>
              <a:t>-12-06 </a:t>
            </a:r>
          </a:p>
          <a:p>
            <a:pPr marL="0" indent="0">
              <a:buNone/>
            </a:pPr>
            <a:r>
              <a:rPr lang="en-US" sz="1300" dirty="0" err="1"/>
              <a:t>Sthlm</a:t>
            </a:r>
            <a:r>
              <a:rPr lang="en-US" sz="1300" dirty="0"/>
              <a:t> </a:t>
            </a:r>
            <a:r>
              <a:rPr lang="en-US" sz="1300" dirty="0" err="1"/>
              <a:t>Södertälje</a:t>
            </a:r>
            <a:r>
              <a:rPr lang="en-US" sz="1300" dirty="0"/>
              <a:t>		</a:t>
            </a:r>
            <a:r>
              <a:rPr lang="en-US" sz="1300" dirty="0" err="1">
                <a:solidFill>
                  <a:srgbClr val="4F81BD"/>
                </a:solidFill>
              </a:rPr>
              <a:t>väntelista</a:t>
            </a:r>
            <a:endParaRPr lang="en-US" sz="1300" dirty="0" smtClean="0"/>
          </a:p>
          <a:p>
            <a:pPr marL="0" indent="0">
              <a:buNone/>
            </a:pPr>
            <a:r>
              <a:rPr lang="en-US" sz="1300" dirty="0" err="1" smtClean="0"/>
              <a:t>Sunderbyn</a:t>
            </a:r>
            <a:r>
              <a:rPr lang="en-US" sz="1300" dirty="0"/>
              <a:t>, </a:t>
            </a:r>
            <a:r>
              <a:rPr lang="en-US" sz="1300" dirty="0" err="1"/>
              <a:t>Luleå</a:t>
            </a:r>
            <a:r>
              <a:rPr lang="en-US" sz="1300" dirty="0"/>
              <a:t>		</a:t>
            </a:r>
            <a:r>
              <a:rPr lang="en-US" sz="1300" dirty="0">
                <a:solidFill>
                  <a:srgbClr val="4F81BD"/>
                </a:solidFill>
              </a:rPr>
              <a:t>2015 </a:t>
            </a:r>
          </a:p>
          <a:p>
            <a:pPr marL="0" indent="0">
              <a:buNone/>
            </a:pPr>
            <a:r>
              <a:rPr lang="en-US" sz="1300" dirty="0">
                <a:solidFill>
                  <a:srgbClr val="FF0000"/>
                </a:solidFill>
              </a:rPr>
              <a:t>Sundsvall</a:t>
            </a:r>
            <a:r>
              <a:rPr lang="en-US" sz="1300" dirty="0"/>
              <a:t>			2010-09-27 </a:t>
            </a:r>
          </a:p>
          <a:p>
            <a:pPr marL="0" indent="0">
              <a:buNone/>
            </a:pPr>
            <a:r>
              <a:rPr lang="en-US" sz="1300" dirty="0" err="1"/>
              <a:t>Trollhättan</a:t>
            </a:r>
            <a:r>
              <a:rPr lang="en-US" sz="1300" dirty="0"/>
              <a:t>, NÄL 		</a:t>
            </a:r>
            <a:r>
              <a:rPr lang="en-US" sz="1300" dirty="0" err="1">
                <a:solidFill>
                  <a:srgbClr val="4F81BD"/>
                </a:solidFill>
              </a:rPr>
              <a:t>väntelista</a:t>
            </a:r>
            <a:endParaRPr lang="en-US" sz="1300" dirty="0"/>
          </a:p>
          <a:p>
            <a:pPr marL="0" indent="0">
              <a:buNone/>
            </a:pPr>
            <a:r>
              <a:rPr lang="en-US" sz="1300" dirty="0" err="1" smtClean="0"/>
              <a:t>Umeå</a:t>
            </a:r>
            <a:r>
              <a:rPr lang="en-US" sz="1300" dirty="0" smtClean="0"/>
              <a:t>				</a:t>
            </a:r>
            <a:r>
              <a:rPr lang="en-US" sz="1300" dirty="0" err="1">
                <a:solidFill>
                  <a:srgbClr val="4F81BD"/>
                </a:solidFill>
              </a:rPr>
              <a:t>väntelista</a:t>
            </a:r>
            <a:endParaRPr lang="en-US" sz="1300" dirty="0"/>
          </a:p>
          <a:p>
            <a:pPr marL="0" indent="0">
              <a:buNone/>
            </a:pPr>
            <a:r>
              <a:rPr lang="en-US" sz="1300" dirty="0"/>
              <a:t>Uppsala			2007-10-22 </a:t>
            </a:r>
            <a:r>
              <a:rPr lang="en-US" sz="1300" dirty="0" smtClean="0"/>
              <a:t>		</a:t>
            </a:r>
            <a:r>
              <a:rPr lang="en-US" sz="1300" dirty="0" err="1" smtClean="0">
                <a:solidFill>
                  <a:srgbClr val="4F81BD"/>
                </a:solidFill>
              </a:rPr>
              <a:t>väntelista</a:t>
            </a:r>
            <a:endParaRPr lang="en-US" sz="1300" dirty="0"/>
          </a:p>
          <a:p>
            <a:pPr marL="0" indent="0">
              <a:buNone/>
            </a:pPr>
            <a:r>
              <a:rPr lang="en-US" sz="1300" dirty="0" err="1"/>
              <a:t>Varberg</a:t>
            </a:r>
            <a:r>
              <a:rPr lang="en-US" sz="1300" dirty="0"/>
              <a:t>			2013-11-28 </a:t>
            </a:r>
            <a:endParaRPr lang="en-US" sz="1300" dirty="0" smtClean="0"/>
          </a:p>
          <a:p>
            <a:pPr marL="0" indent="0">
              <a:buNone/>
            </a:pPr>
            <a:r>
              <a:rPr lang="en-US" sz="1300" dirty="0" smtClean="0"/>
              <a:t>Visby				</a:t>
            </a:r>
            <a:r>
              <a:rPr lang="en-US" sz="1300" dirty="0" err="1">
                <a:solidFill>
                  <a:srgbClr val="4F81BD"/>
                </a:solidFill>
              </a:rPr>
              <a:t>väntelista</a:t>
            </a:r>
            <a:endParaRPr lang="en-US" sz="1300" dirty="0"/>
          </a:p>
          <a:p>
            <a:pPr marL="0" indent="0">
              <a:buNone/>
            </a:pPr>
            <a:r>
              <a:rPr lang="en-US" sz="1300" dirty="0" err="1" smtClean="0"/>
              <a:t>Värnamo</a:t>
            </a:r>
            <a:r>
              <a:rPr lang="en-US" sz="1300" dirty="0" smtClean="0"/>
              <a:t>			</a:t>
            </a:r>
            <a:r>
              <a:rPr lang="en-US" sz="1300" dirty="0"/>
              <a:t>2015-02-24</a:t>
            </a:r>
          </a:p>
          <a:p>
            <a:pPr marL="0" indent="0">
              <a:buNone/>
            </a:pPr>
            <a:r>
              <a:rPr lang="en-US" sz="1300" dirty="0" err="1" smtClean="0"/>
              <a:t>Västervik</a:t>
            </a:r>
            <a:r>
              <a:rPr lang="en-US" sz="1300" dirty="0" smtClean="0"/>
              <a:t>			</a:t>
            </a:r>
            <a:r>
              <a:rPr lang="en-US" sz="1300" dirty="0" err="1">
                <a:solidFill>
                  <a:srgbClr val="4F81BD"/>
                </a:solidFill>
              </a:rPr>
              <a:t>väntelista</a:t>
            </a:r>
            <a:endParaRPr lang="en-US" sz="1300" dirty="0"/>
          </a:p>
          <a:p>
            <a:pPr marL="0" indent="0">
              <a:buNone/>
            </a:pPr>
            <a:r>
              <a:rPr lang="en-US" sz="1300" dirty="0" err="1"/>
              <a:t>Västerås</a:t>
            </a:r>
            <a:r>
              <a:rPr lang="en-US" sz="1300" dirty="0"/>
              <a:t>			2014-09-11 </a:t>
            </a:r>
            <a:endParaRPr lang="en-US" sz="13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1300" dirty="0" err="1">
                <a:solidFill>
                  <a:srgbClr val="FF0000"/>
                </a:solidFill>
              </a:rPr>
              <a:t>Örnsköldsvik</a:t>
            </a:r>
            <a:r>
              <a:rPr lang="en-US" sz="1300" dirty="0"/>
              <a:t>			2010-10-25 </a:t>
            </a:r>
          </a:p>
          <a:p>
            <a:pPr marL="0" indent="0">
              <a:buNone/>
            </a:pPr>
            <a:r>
              <a:rPr lang="en-US" sz="1300" dirty="0" err="1"/>
              <a:t>Östersund</a:t>
            </a:r>
            <a:r>
              <a:rPr lang="en-US" sz="1300" dirty="0"/>
              <a:t>			</a:t>
            </a:r>
            <a:r>
              <a:rPr lang="en-US" sz="1300" dirty="0" err="1">
                <a:solidFill>
                  <a:srgbClr val="4F81BD"/>
                </a:solidFill>
              </a:rPr>
              <a:t>väntelista</a:t>
            </a:r>
            <a:endParaRPr lang="en-US" sz="13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220739"/>
            <a:ext cx="475085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300" dirty="0">
                <a:solidFill>
                  <a:schemeClr val="accent1"/>
                </a:solidFill>
              </a:rPr>
              <a:t>=&gt; </a:t>
            </a:r>
            <a:r>
              <a:rPr lang="sv-SE" sz="1300" dirty="0" smtClean="0">
                <a:solidFill>
                  <a:schemeClr val="accent1"/>
                </a:solidFill>
              </a:rPr>
              <a:t>Vi når inte alla, ojämn belastning för SPUR inspektörer över åren.</a:t>
            </a:r>
            <a:endParaRPr lang="sv-SE" sz="13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8543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5-05-14 at 4.15.50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67" r="3393"/>
          <a:stretch/>
        </p:blipFill>
        <p:spPr>
          <a:xfrm>
            <a:off x="287285" y="738466"/>
            <a:ext cx="4975095" cy="581717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Kirurgernas</a:t>
            </a:r>
            <a:r>
              <a:rPr lang="en-US" dirty="0" smtClean="0"/>
              <a:t> </a:t>
            </a:r>
            <a:r>
              <a:rPr lang="en-US" dirty="0" err="1" smtClean="0"/>
              <a:t>upplägg</a:t>
            </a:r>
            <a:endParaRPr lang="en-US" dirty="0"/>
          </a:p>
        </p:txBody>
      </p:sp>
      <p:pic>
        <p:nvPicPr>
          <p:cNvPr id="5" name="Picture 4" descr="Screen Shot 2015-05-14 at 4.22.1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2672" y="1417638"/>
            <a:ext cx="3751328" cy="5285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31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Förslag</a:t>
            </a:r>
            <a:r>
              <a:rPr lang="en-US" dirty="0" smtClean="0"/>
              <a:t>: </a:t>
            </a:r>
            <a:r>
              <a:rPr lang="en-US" dirty="0" err="1" smtClean="0"/>
              <a:t>schemalägga</a:t>
            </a:r>
            <a:r>
              <a:rPr lang="en-US" dirty="0" smtClean="0"/>
              <a:t> </a:t>
            </a:r>
            <a:r>
              <a:rPr lang="en-US" dirty="0" err="1" smtClean="0"/>
              <a:t>även</a:t>
            </a:r>
            <a:r>
              <a:rPr lang="en-US" dirty="0" smtClean="0"/>
              <a:t> </a:t>
            </a:r>
            <a:r>
              <a:rPr lang="en-US" dirty="0" err="1" smtClean="0"/>
              <a:t>obgyn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garanterat granskning av samtliga 39 kliniker var 5e år</a:t>
            </a:r>
          </a:p>
          <a:p>
            <a:r>
              <a:rPr lang="sv-SE" dirty="0" smtClean="0"/>
              <a:t>enklare att planera för VC &amp; studierektorer</a:t>
            </a:r>
          </a:p>
          <a:p>
            <a:r>
              <a:rPr lang="sv-SE" dirty="0" smtClean="0"/>
              <a:t>enklare att planera för SPUR samordnare &amp; SPUR inspektörer</a:t>
            </a:r>
          </a:p>
          <a:p>
            <a:endParaRPr lang="sv-SE" dirty="0" smtClean="0"/>
          </a:p>
          <a:p>
            <a:r>
              <a:rPr lang="sv-SE" dirty="0" smtClean="0"/>
              <a:t>8 inspektioner/år -&gt; minst 16 aktiva SPUR inspektörer inom SFOG skulle vara bra!</a:t>
            </a:r>
            <a:br>
              <a:rPr lang="sv-SE" dirty="0" smtClean="0"/>
            </a:br>
            <a:r>
              <a:rPr lang="sv-SE" dirty="0" smtClean="0"/>
              <a:t>VC, studierektorer, </a:t>
            </a:r>
            <a:r>
              <a:rPr lang="sv-SE" dirty="0" err="1" smtClean="0"/>
              <a:t>fd</a:t>
            </a:r>
            <a:r>
              <a:rPr lang="sv-SE" dirty="0" smtClean="0"/>
              <a:t> medlemmar i OGU eller utbildningsnämnden har stor förkunskap!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85407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SOSFS 2015:8</a:t>
            </a:r>
            <a:endParaRPr lang="en-US" dirty="0"/>
          </a:p>
        </p:txBody>
      </p:sp>
      <p:pic>
        <p:nvPicPr>
          <p:cNvPr id="6" name="Content Placeholder 5" descr="Screen Shot 2015-05-14 at 4.09.14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8492" b="-8492"/>
          <a:stretch>
            <a:fillRect/>
          </a:stretch>
        </p:blipFill>
        <p:spPr>
          <a:xfrm>
            <a:off x="317528" y="2370399"/>
            <a:ext cx="8159846" cy="4487601"/>
          </a:xfrm>
          <a:ln>
            <a:solidFill>
              <a:srgbClr val="FF000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109" y="211138"/>
            <a:ext cx="1651000" cy="24130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3097839" y="6269212"/>
            <a:ext cx="138102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682973" y="4288012"/>
            <a:ext cx="122016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68068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SPUR-</a:t>
            </a:r>
            <a:r>
              <a:rPr lang="en-US" dirty="0" err="1"/>
              <a:t>inspektioner</a:t>
            </a:r>
            <a:r>
              <a:rPr lang="en-US" dirty="0"/>
              <a:t> </a:t>
            </a:r>
            <a:r>
              <a:rPr lang="en-US" dirty="0" err="1"/>
              <a:t>obgyn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1300" dirty="0" err="1"/>
              <a:t>Blekinge</a:t>
            </a:r>
            <a:r>
              <a:rPr lang="en-US" sz="1300" dirty="0"/>
              <a:t>		2011-04-07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/>
              <a:t>Borås</a:t>
            </a:r>
            <a:r>
              <a:rPr lang="en-US" sz="1300" dirty="0"/>
              <a:t>, SÄS		2011-04-07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/>
              <a:t>Eksjö</a:t>
            </a:r>
            <a:r>
              <a:rPr lang="en-US" sz="1300" dirty="0"/>
              <a:t>			</a:t>
            </a:r>
            <a:r>
              <a:rPr lang="en-US" sz="1300" dirty="0">
                <a:solidFill>
                  <a:schemeClr val="accent1"/>
                </a:solidFill>
              </a:rPr>
              <a:t>2015-11-05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smtClean="0"/>
              <a:t>Eskilstuna</a:t>
            </a:r>
            <a:r>
              <a:rPr lang="en-US" sz="1300" dirty="0"/>
              <a:t>, </a:t>
            </a:r>
            <a:r>
              <a:rPr lang="en-US" sz="1300" dirty="0" err="1"/>
              <a:t>Mälarsjukhuset</a:t>
            </a:r>
            <a:r>
              <a:rPr lang="en-US" sz="1300" dirty="0"/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smtClean="0"/>
              <a:t>Falun			</a:t>
            </a:r>
            <a:r>
              <a:rPr lang="en-US" sz="1300" dirty="0" err="1" smtClean="0">
                <a:solidFill>
                  <a:srgbClr val="4F81BD"/>
                </a:solidFill>
              </a:rPr>
              <a:t>väntelista</a:t>
            </a:r>
            <a:endParaRPr lang="en-US" sz="13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/>
              <a:t>Gävle</a:t>
            </a:r>
            <a:endParaRPr lang="en-US" sz="13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 smtClean="0"/>
              <a:t>Göteborg</a:t>
            </a:r>
            <a:r>
              <a:rPr lang="en-US" sz="1300" dirty="0" smtClean="0"/>
              <a:t>, SU</a:t>
            </a:r>
            <a:endParaRPr lang="en-US" sz="13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/>
              <a:t>Halmstad</a:t>
            </a:r>
            <a:r>
              <a:rPr lang="en-US" sz="1300" dirty="0"/>
              <a:t>		2014-05-09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/>
              <a:t>Helsingborg		2010-09-13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/>
              <a:t>Hudiksvall</a:t>
            </a:r>
            <a:endParaRPr lang="en-US" sz="13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/>
              <a:t>Jönköping		2011-09-12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/>
              <a:t>Kalmar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 smtClean="0"/>
              <a:t>Karlskoga</a:t>
            </a:r>
            <a:r>
              <a:rPr lang="en-US" sz="1300" dirty="0" smtClean="0"/>
              <a:t>/</a:t>
            </a:r>
            <a:r>
              <a:rPr lang="en-US" sz="1300" dirty="0" err="1" smtClean="0"/>
              <a:t>Örebro</a:t>
            </a:r>
            <a:r>
              <a:rPr lang="en-US" sz="1300" dirty="0" smtClean="0"/>
              <a:t>	</a:t>
            </a:r>
            <a:r>
              <a:rPr lang="en-US" sz="1400" dirty="0"/>
              <a:t>2015-11-</a:t>
            </a:r>
            <a:r>
              <a:rPr lang="en-US" sz="1400" dirty="0" smtClean="0"/>
              <a:t>18 		</a:t>
            </a:r>
            <a:r>
              <a:rPr lang="en-US" sz="1300" dirty="0" smtClean="0">
                <a:solidFill>
                  <a:srgbClr val="4F81BD"/>
                </a:solidFill>
              </a:rPr>
              <a:t>2015</a:t>
            </a:r>
            <a:endParaRPr lang="en-US" sz="13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/>
              <a:t>Karlstad		2014-04-09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 smtClean="0"/>
              <a:t>Kristianstad</a:t>
            </a:r>
            <a:r>
              <a:rPr lang="en-US" sz="1300" dirty="0" smtClean="0"/>
              <a:t>/</a:t>
            </a:r>
            <a:r>
              <a:rPr lang="en-US" sz="1300" dirty="0" err="1" smtClean="0"/>
              <a:t>Ystad</a:t>
            </a:r>
            <a:r>
              <a:rPr lang="en-US" sz="1300" dirty="0"/>
              <a:t>	</a:t>
            </a:r>
            <a:r>
              <a:rPr lang="en-US" sz="1300" dirty="0" smtClean="0"/>
              <a:t>2011</a:t>
            </a:r>
            <a:r>
              <a:rPr lang="en-US" sz="1300" dirty="0"/>
              <a:t>-09-19 		</a:t>
            </a:r>
            <a:r>
              <a:rPr lang="en-US" sz="1300" dirty="0">
                <a:solidFill>
                  <a:srgbClr val="4F81BD"/>
                </a:solidFill>
              </a:rPr>
              <a:t>2015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/>
              <a:t>Linköping		</a:t>
            </a:r>
            <a:r>
              <a:rPr lang="en-US" sz="1300" dirty="0" err="1">
                <a:solidFill>
                  <a:srgbClr val="4F81BD"/>
                </a:solidFill>
              </a:rPr>
              <a:t>väntelista</a:t>
            </a:r>
            <a:endParaRPr lang="en-US" sz="13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/>
              <a:t>Lycksele</a:t>
            </a:r>
            <a:endParaRPr lang="en-US" sz="13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/>
              <a:t>Malmö/Lund		2011-03-21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 smtClean="0"/>
              <a:t>Norrköping</a:t>
            </a:r>
            <a:r>
              <a:rPr lang="en-US" sz="1300" dirty="0" smtClean="0"/>
              <a:t>		</a:t>
            </a:r>
            <a:r>
              <a:rPr lang="en-US" sz="1300" dirty="0"/>
              <a:t>2015-05-26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 smtClean="0"/>
              <a:t>Nyköping</a:t>
            </a:r>
            <a:r>
              <a:rPr lang="en-US" sz="1300" dirty="0" smtClean="0"/>
              <a:t>		</a:t>
            </a:r>
            <a:r>
              <a:rPr lang="en-US" sz="1300" dirty="0">
                <a:solidFill>
                  <a:srgbClr val="4F81BD"/>
                </a:solidFill>
              </a:rPr>
              <a:t>2015-11-</a:t>
            </a:r>
            <a:r>
              <a:rPr lang="en-US" sz="1300" dirty="0" smtClean="0">
                <a:solidFill>
                  <a:srgbClr val="4F81BD"/>
                </a:solidFill>
              </a:rPr>
              <a:t>12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/>
              <a:t>Skaraborg</a:t>
            </a:r>
            <a:r>
              <a:rPr lang="en-US" sz="1300" dirty="0"/>
              <a:t>/</a:t>
            </a:r>
            <a:r>
              <a:rPr lang="en-US" sz="1300" dirty="0" err="1"/>
              <a:t>Skövde</a:t>
            </a:r>
            <a:r>
              <a:rPr lang="en-US" sz="1300" dirty="0"/>
              <a:t>, </a:t>
            </a:r>
            <a:r>
              <a:rPr lang="en-US" sz="1300" dirty="0" err="1" smtClean="0"/>
              <a:t>Skas</a:t>
            </a:r>
            <a:r>
              <a:rPr lang="en-US" sz="1300" dirty="0" smtClean="0"/>
              <a:t>	</a:t>
            </a:r>
            <a:r>
              <a:rPr lang="en-US" sz="1300" dirty="0" err="1">
                <a:solidFill>
                  <a:srgbClr val="4F81BD"/>
                </a:solidFill>
              </a:rPr>
              <a:t>väntelista</a:t>
            </a:r>
            <a:endParaRPr lang="en-US" sz="1300" dirty="0">
              <a:solidFill>
                <a:srgbClr val="4F81BD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3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60914" y="1600200"/>
            <a:ext cx="4495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300" dirty="0" err="1" smtClean="0"/>
              <a:t>Skellefteå</a:t>
            </a:r>
            <a:endParaRPr lang="en-US" sz="1300" dirty="0" smtClean="0"/>
          </a:p>
          <a:p>
            <a:pPr marL="0" indent="0">
              <a:buNone/>
            </a:pPr>
            <a:r>
              <a:rPr lang="en-US" sz="1300" dirty="0" err="1"/>
              <a:t>Sollefteå</a:t>
            </a:r>
            <a:r>
              <a:rPr lang="en-US" sz="1300" dirty="0"/>
              <a:t>			2011-10-12 </a:t>
            </a:r>
          </a:p>
          <a:p>
            <a:pPr marL="0" indent="0">
              <a:buNone/>
            </a:pPr>
            <a:r>
              <a:rPr lang="en-US" sz="1300" dirty="0" err="1"/>
              <a:t>Sthlm</a:t>
            </a:r>
            <a:r>
              <a:rPr lang="en-US" sz="1300" dirty="0"/>
              <a:t> </a:t>
            </a:r>
            <a:r>
              <a:rPr lang="en-US" sz="1300" dirty="0" err="1" smtClean="0"/>
              <a:t>Danderyd</a:t>
            </a:r>
            <a:r>
              <a:rPr lang="en-US" sz="1300" dirty="0" smtClean="0"/>
              <a:t>		</a:t>
            </a:r>
            <a:r>
              <a:rPr lang="en-US" sz="1300" dirty="0" err="1" smtClean="0">
                <a:solidFill>
                  <a:srgbClr val="4F81BD"/>
                </a:solidFill>
              </a:rPr>
              <a:t>väntelista</a:t>
            </a:r>
            <a:endParaRPr lang="en-US" sz="1300" dirty="0"/>
          </a:p>
          <a:p>
            <a:pPr marL="0" indent="0">
              <a:buNone/>
            </a:pPr>
            <a:r>
              <a:rPr lang="en-US" sz="1300" dirty="0" err="1"/>
              <a:t>Sthlm</a:t>
            </a:r>
            <a:r>
              <a:rPr lang="en-US" sz="1300" dirty="0"/>
              <a:t> </a:t>
            </a:r>
            <a:r>
              <a:rPr lang="en-US" sz="1300" dirty="0" err="1"/>
              <a:t>Karolinska</a:t>
            </a:r>
            <a:r>
              <a:rPr lang="en-US" sz="1300" dirty="0"/>
              <a:t>		</a:t>
            </a:r>
            <a:r>
              <a:rPr lang="en-US" sz="1300" dirty="0" err="1">
                <a:solidFill>
                  <a:srgbClr val="4F81BD"/>
                </a:solidFill>
              </a:rPr>
              <a:t>väntelista</a:t>
            </a:r>
            <a:endParaRPr lang="en-US" sz="1300" dirty="0"/>
          </a:p>
          <a:p>
            <a:pPr marL="0" indent="0">
              <a:buNone/>
            </a:pPr>
            <a:r>
              <a:rPr lang="en-US" sz="1300" dirty="0" err="1"/>
              <a:t>Sthlm</a:t>
            </a:r>
            <a:r>
              <a:rPr lang="en-US" sz="1300" dirty="0"/>
              <a:t> </a:t>
            </a:r>
            <a:r>
              <a:rPr lang="en-US" sz="1300" dirty="0" err="1"/>
              <a:t>Södersjukhuset</a:t>
            </a:r>
            <a:r>
              <a:rPr lang="en-US" sz="1300" dirty="0"/>
              <a:t>	</a:t>
            </a:r>
            <a:r>
              <a:rPr lang="en-US" sz="1300" dirty="0" smtClean="0"/>
              <a:t>2010</a:t>
            </a:r>
            <a:r>
              <a:rPr lang="en-US" sz="1300" dirty="0"/>
              <a:t>-12-06 </a:t>
            </a:r>
          </a:p>
          <a:p>
            <a:pPr marL="0" indent="0">
              <a:buNone/>
            </a:pPr>
            <a:r>
              <a:rPr lang="en-US" sz="1300" dirty="0" err="1"/>
              <a:t>Sthlm</a:t>
            </a:r>
            <a:r>
              <a:rPr lang="en-US" sz="1300" dirty="0"/>
              <a:t> </a:t>
            </a:r>
            <a:r>
              <a:rPr lang="en-US" sz="1300" dirty="0" err="1"/>
              <a:t>Södertälje</a:t>
            </a:r>
            <a:r>
              <a:rPr lang="en-US" sz="1300" dirty="0"/>
              <a:t>		</a:t>
            </a:r>
            <a:r>
              <a:rPr lang="en-US" sz="1300" dirty="0" err="1">
                <a:solidFill>
                  <a:srgbClr val="4F81BD"/>
                </a:solidFill>
              </a:rPr>
              <a:t>väntelista</a:t>
            </a:r>
            <a:endParaRPr lang="en-US" sz="1300" dirty="0" smtClean="0"/>
          </a:p>
          <a:p>
            <a:pPr marL="0" indent="0">
              <a:buNone/>
            </a:pPr>
            <a:r>
              <a:rPr lang="en-US" sz="1300" dirty="0" err="1" smtClean="0"/>
              <a:t>Sunderbyn</a:t>
            </a:r>
            <a:r>
              <a:rPr lang="en-US" sz="1300" dirty="0"/>
              <a:t>, </a:t>
            </a:r>
            <a:r>
              <a:rPr lang="en-US" sz="1300" dirty="0" err="1"/>
              <a:t>Luleå</a:t>
            </a:r>
            <a:r>
              <a:rPr lang="en-US" sz="1300" dirty="0"/>
              <a:t>		</a:t>
            </a:r>
            <a:r>
              <a:rPr lang="en-US" sz="1300" dirty="0">
                <a:solidFill>
                  <a:srgbClr val="4F81BD"/>
                </a:solidFill>
              </a:rPr>
              <a:t>2015 </a:t>
            </a:r>
          </a:p>
          <a:p>
            <a:pPr marL="0" indent="0">
              <a:buNone/>
            </a:pPr>
            <a:r>
              <a:rPr lang="en-US" sz="1300" dirty="0"/>
              <a:t>Sundsvall			2010-09-27 </a:t>
            </a:r>
          </a:p>
          <a:p>
            <a:pPr marL="0" indent="0">
              <a:buNone/>
            </a:pPr>
            <a:r>
              <a:rPr lang="en-US" sz="1300" dirty="0" err="1"/>
              <a:t>Trollhättan</a:t>
            </a:r>
            <a:r>
              <a:rPr lang="en-US" sz="1300" dirty="0"/>
              <a:t>, NÄL 		</a:t>
            </a:r>
            <a:r>
              <a:rPr lang="en-US" sz="1300" dirty="0" err="1">
                <a:solidFill>
                  <a:srgbClr val="4F81BD"/>
                </a:solidFill>
              </a:rPr>
              <a:t>väntelista</a:t>
            </a:r>
            <a:endParaRPr lang="en-US" sz="1300" dirty="0"/>
          </a:p>
          <a:p>
            <a:pPr marL="0" indent="0">
              <a:buNone/>
            </a:pPr>
            <a:r>
              <a:rPr lang="en-US" sz="1300" dirty="0" err="1" smtClean="0"/>
              <a:t>Umeå</a:t>
            </a:r>
            <a:r>
              <a:rPr lang="en-US" sz="1300" dirty="0" smtClean="0"/>
              <a:t>				</a:t>
            </a:r>
            <a:r>
              <a:rPr lang="en-US" sz="1300" dirty="0" err="1">
                <a:solidFill>
                  <a:srgbClr val="4F81BD"/>
                </a:solidFill>
              </a:rPr>
              <a:t>väntelista</a:t>
            </a:r>
            <a:endParaRPr lang="en-US" sz="1300" dirty="0"/>
          </a:p>
          <a:p>
            <a:pPr marL="0" indent="0">
              <a:buNone/>
            </a:pPr>
            <a:r>
              <a:rPr lang="en-US" sz="1300" dirty="0"/>
              <a:t>Uppsala			2007-10-22 </a:t>
            </a:r>
            <a:r>
              <a:rPr lang="en-US" sz="1300" dirty="0" smtClean="0"/>
              <a:t>		</a:t>
            </a:r>
            <a:r>
              <a:rPr lang="en-US" sz="1300" dirty="0" err="1" smtClean="0">
                <a:solidFill>
                  <a:srgbClr val="4F81BD"/>
                </a:solidFill>
              </a:rPr>
              <a:t>väntelista</a:t>
            </a:r>
            <a:endParaRPr lang="en-US" sz="1300" dirty="0"/>
          </a:p>
          <a:p>
            <a:pPr marL="0" indent="0">
              <a:buNone/>
            </a:pPr>
            <a:r>
              <a:rPr lang="en-US" sz="1300" dirty="0" err="1"/>
              <a:t>Varberg</a:t>
            </a:r>
            <a:r>
              <a:rPr lang="en-US" sz="1300" dirty="0"/>
              <a:t>			2013-11-28 </a:t>
            </a:r>
            <a:endParaRPr lang="en-US" sz="1300" dirty="0" smtClean="0"/>
          </a:p>
          <a:p>
            <a:pPr marL="0" indent="0">
              <a:buNone/>
            </a:pPr>
            <a:r>
              <a:rPr lang="en-US" sz="1300" dirty="0" smtClean="0"/>
              <a:t>Visby				</a:t>
            </a:r>
            <a:r>
              <a:rPr lang="en-US" sz="1300" dirty="0" err="1">
                <a:solidFill>
                  <a:srgbClr val="4F81BD"/>
                </a:solidFill>
              </a:rPr>
              <a:t>väntelista</a:t>
            </a:r>
            <a:endParaRPr lang="en-US" sz="1300" dirty="0"/>
          </a:p>
          <a:p>
            <a:pPr marL="0" indent="0">
              <a:buNone/>
            </a:pPr>
            <a:r>
              <a:rPr lang="en-US" sz="1300" dirty="0" err="1" smtClean="0"/>
              <a:t>Värnamo</a:t>
            </a:r>
            <a:r>
              <a:rPr lang="en-US" sz="1300" dirty="0" smtClean="0"/>
              <a:t>			</a:t>
            </a:r>
            <a:r>
              <a:rPr lang="en-US" sz="1300" dirty="0"/>
              <a:t>2015-02-24</a:t>
            </a:r>
          </a:p>
          <a:p>
            <a:pPr marL="0" indent="0">
              <a:buNone/>
            </a:pPr>
            <a:r>
              <a:rPr lang="en-US" sz="1300" dirty="0" err="1" smtClean="0"/>
              <a:t>Västervik</a:t>
            </a:r>
            <a:r>
              <a:rPr lang="en-US" sz="1300" dirty="0" smtClean="0"/>
              <a:t>			</a:t>
            </a:r>
            <a:r>
              <a:rPr lang="en-US" sz="1300" dirty="0" err="1">
                <a:solidFill>
                  <a:srgbClr val="4F81BD"/>
                </a:solidFill>
              </a:rPr>
              <a:t>väntelista</a:t>
            </a:r>
            <a:endParaRPr lang="en-US" sz="1300" dirty="0"/>
          </a:p>
          <a:p>
            <a:pPr marL="0" indent="0">
              <a:buNone/>
            </a:pPr>
            <a:r>
              <a:rPr lang="en-US" sz="1300" dirty="0" err="1"/>
              <a:t>Västerås</a:t>
            </a:r>
            <a:r>
              <a:rPr lang="en-US" sz="1300" dirty="0"/>
              <a:t>			2014-09-11 </a:t>
            </a:r>
            <a:endParaRPr lang="en-US" sz="13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1300" dirty="0" err="1" smtClean="0"/>
              <a:t>Örnsköldsvik</a:t>
            </a:r>
            <a:r>
              <a:rPr lang="en-US" sz="1300" dirty="0"/>
              <a:t>			2010-10-25 </a:t>
            </a:r>
          </a:p>
          <a:p>
            <a:pPr marL="0" indent="0">
              <a:buNone/>
            </a:pPr>
            <a:r>
              <a:rPr lang="en-US" sz="1300" dirty="0" err="1"/>
              <a:t>Östersund</a:t>
            </a:r>
            <a:r>
              <a:rPr lang="en-US" sz="1300" dirty="0"/>
              <a:t>			</a:t>
            </a:r>
            <a:r>
              <a:rPr lang="en-US" sz="1300" dirty="0" err="1">
                <a:solidFill>
                  <a:srgbClr val="4F81BD"/>
                </a:solidFill>
              </a:rPr>
              <a:t>väntelista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xmlns="" val="4248566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SPUR-</a:t>
            </a:r>
            <a:r>
              <a:rPr lang="en-US" dirty="0" err="1"/>
              <a:t>inspektioner</a:t>
            </a:r>
            <a:r>
              <a:rPr lang="en-US" dirty="0"/>
              <a:t> </a:t>
            </a:r>
            <a:r>
              <a:rPr lang="en-US" dirty="0" err="1"/>
              <a:t>obgyn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1300" dirty="0" err="1"/>
              <a:t>Blekinge</a:t>
            </a:r>
            <a:r>
              <a:rPr lang="en-US" sz="1300" dirty="0"/>
              <a:t>		2011-04-07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/>
              <a:t>Borås</a:t>
            </a:r>
            <a:r>
              <a:rPr lang="en-US" sz="1300" dirty="0"/>
              <a:t>, SÄS		2011-04-07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/>
              <a:t>Eksjö</a:t>
            </a:r>
            <a:r>
              <a:rPr lang="en-US" sz="1300" dirty="0"/>
              <a:t>			</a:t>
            </a:r>
            <a:r>
              <a:rPr lang="en-US" sz="1300" dirty="0">
                <a:solidFill>
                  <a:schemeClr val="accent1"/>
                </a:solidFill>
              </a:rPr>
              <a:t>2015-11-05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smtClean="0"/>
              <a:t>Eskilstuna</a:t>
            </a:r>
            <a:r>
              <a:rPr lang="en-US" sz="1300" dirty="0"/>
              <a:t>, </a:t>
            </a:r>
            <a:r>
              <a:rPr lang="en-US" sz="1300" dirty="0" err="1"/>
              <a:t>Mälarsjukhuset</a:t>
            </a:r>
            <a:r>
              <a:rPr lang="en-US" sz="1300" dirty="0"/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smtClean="0"/>
              <a:t>Falun			</a:t>
            </a:r>
            <a:r>
              <a:rPr lang="en-US" sz="1300" dirty="0" err="1" smtClean="0">
                <a:solidFill>
                  <a:srgbClr val="4F81BD"/>
                </a:solidFill>
              </a:rPr>
              <a:t>väntelista</a:t>
            </a:r>
            <a:endParaRPr lang="en-US" sz="13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/>
              <a:t>Gävle</a:t>
            </a:r>
            <a:endParaRPr lang="en-US" sz="13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 smtClean="0"/>
              <a:t>Göteborg</a:t>
            </a:r>
            <a:r>
              <a:rPr lang="en-US" sz="1300" dirty="0" smtClean="0"/>
              <a:t>, SU</a:t>
            </a:r>
            <a:endParaRPr lang="en-US" sz="13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/>
              <a:t>Halmstad</a:t>
            </a:r>
            <a:r>
              <a:rPr lang="en-US" sz="1300" dirty="0"/>
              <a:t>		2014-05-09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/>
              <a:t>Helsingborg		2010-09-13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/>
              <a:t>Hudiksvall</a:t>
            </a:r>
            <a:endParaRPr lang="en-US" sz="13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/>
              <a:t>Jönköping		2011-09-12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/>
              <a:t>Kalmar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 smtClean="0"/>
              <a:t>Karlskoga</a:t>
            </a:r>
            <a:r>
              <a:rPr lang="en-US" sz="1300" dirty="0" smtClean="0"/>
              <a:t>/</a:t>
            </a:r>
            <a:r>
              <a:rPr lang="en-US" sz="1300" dirty="0" err="1" smtClean="0"/>
              <a:t>Örebro</a:t>
            </a:r>
            <a:r>
              <a:rPr lang="en-US" sz="1300" dirty="0" smtClean="0"/>
              <a:t>	</a:t>
            </a:r>
            <a:r>
              <a:rPr lang="en-US" sz="1400" dirty="0"/>
              <a:t>2015-11-</a:t>
            </a:r>
            <a:r>
              <a:rPr lang="en-US" sz="1400" dirty="0" smtClean="0"/>
              <a:t>18 		</a:t>
            </a:r>
            <a:r>
              <a:rPr lang="en-US" sz="1300" dirty="0" smtClean="0">
                <a:solidFill>
                  <a:srgbClr val="4F81BD"/>
                </a:solidFill>
              </a:rPr>
              <a:t>2015</a:t>
            </a:r>
            <a:endParaRPr lang="en-US" sz="13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/>
              <a:t>Karlstad		2014-04-09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 smtClean="0"/>
              <a:t>Kristianstad</a:t>
            </a:r>
            <a:r>
              <a:rPr lang="en-US" sz="1300" dirty="0" smtClean="0"/>
              <a:t>/</a:t>
            </a:r>
            <a:r>
              <a:rPr lang="en-US" sz="1300" dirty="0" err="1" smtClean="0"/>
              <a:t>Ystad</a:t>
            </a:r>
            <a:r>
              <a:rPr lang="en-US" sz="1300" dirty="0"/>
              <a:t>	</a:t>
            </a:r>
            <a:r>
              <a:rPr lang="en-US" sz="1300" dirty="0" smtClean="0"/>
              <a:t>2011</a:t>
            </a:r>
            <a:r>
              <a:rPr lang="en-US" sz="1300" dirty="0"/>
              <a:t>-09-19 		</a:t>
            </a:r>
            <a:r>
              <a:rPr lang="en-US" sz="1300" dirty="0">
                <a:solidFill>
                  <a:srgbClr val="4F81BD"/>
                </a:solidFill>
              </a:rPr>
              <a:t>2015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/>
              <a:t>Linköping		</a:t>
            </a:r>
            <a:r>
              <a:rPr lang="en-US" sz="1300" dirty="0" err="1">
                <a:solidFill>
                  <a:srgbClr val="4F81BD"/>
                </a:solidFill>
              </a:rPr>
              <a:t>väntelista</a:t>
            </a:r>
            <a:endParaRPr lang="en-US" sz="13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/>
              <a:t>Lycksele</a:t>
            </a:r>
            <a:endParaRPr lang="en-US" sz="13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/>
              <a:t>Malmö/Lund		2011-03-21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 smtClean="0"/>
              <a:t>Norrköping</a:t>
            </a:r>
            <a:r>
              <a:rPr lang="en-US" sz="1300" dirty="0" smtClean="0"/>
              <a:t>		</a:t>
            </a:r>
            <a:r>
              <a:rPr lang="en-US" sz="1300" dirty="0"/>
              <a:t>2015-05-26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 smtClean="0"/>
              <a:t>Nyköping</a:t>
            </a:r>
            <a:r>
              <a:rPr lang="en-US" sz="1300" dirty="0" smtClean="0"/>
              <a:t>		</a:t>
            </a:r>
            <a:r>
              <a:rPr lang="en-US" sz="1300" dirty="0">
                <a:solidFill>
                  <a:srgbClr val="4F81BD"/>
                </a:solidFill>
              </a:rPr>
              <a:t>2015-11-</a:t>
            </a:r>
            <a:r>
              <a:rPr lang="en-US" sz="1300" dirty="0" smtClean="0">
                <a:solidFill>
                  <a:srgbClr val="4F81BD"/>
                </a:solidFill>
              </a:rPr>
              <a:t>12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/>
              <a:t>Skaraborg</a:t>
            </a:r>
            <a:r>
              <a:rPr lang="en-US" sz="1300" dirty="0"/>
              <a:t>/</a:t>
            </a:r>
            <a:r>
              <a:rPr lang="en-US" sz="1300" dirty="0" err="1"/>
              <a:t>Skövde</a:t>
            </a:r>
            <a:r>
              <a:rPr lang="en-US" sz="1300" dirty="0"/>
              <a:t>, </a:t>
            </a:r>
            <a:r>
              <a:rPr lang="en-US" sz="1300" dirty="0" err="1" smtClean="0"/>
              <a:t>Skas</a:t>
            </a:r>
            <a:r>
              <a:rPr lang="en-US" sz="1300" dirty="0" smtClean="0"/>
              <a:t>	</a:t>
            </a:r>
            <a:r>
              <a:rPr lang="en-US" sz="1300" dirty="0" err="1">
                <a:solidFill>
                  <a:srgbClr val="4F81BD"/>
                </a:solidFill>
              </a:rPr>
              <a:t>väntelista</a:t>
            </a:r>
            <a:endParaRPr lang="en-US" sz="1300" dirty="0">
              <a:solidFill>
                <a:srgbClr val="4F81BD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3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60914" y="1600200"/>
            <a:ext cx="4495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300" dirty="0" err="1" smtClean="0"/>
              <a:t>Skellefteå</a:t>
            </a:r>
            <a:endParaRPr lang="en-US" sz="1300" dirty="0" smtClean="0"/>
          </a:p>
          <a:p>
            <a:pPr marL="0" indent="0">
              <a:buNone/>
            </a:pPr>
            <a:r>
              <a:rPr lang="en-US" sz="1300" dirty="0" err="1"/>
              <a:t>Sollefteå</a:t>
            </a:r>
            <a:r>
              <a:rPr lang="en-US" sz="1300" dirty="0"/>
              <a:t>			2011-10-12 </a:t>
            </a:r>
          </a:p>
          <a:p>
            <a:pPr marL="0" indent="0">
              <a:buNone/>
            </a:pPr>
            <a:r>
              <a:rPr lang="en-US" sz="1300" dirty="0" err="1"/>
              <a:t>Sthlm</a:t>
            </a:r>
            <a:r>
              <a:rPr lang="en-US" sz="1300" dirty="0"/>
              <a:t> </a:t>
            </a:r>
            <a:r>
              <a:rPr lang="en-US" sz="1300" dirty="0" err="1" smtClean="0"/>
              <a:t>Danderyd</a:t>
            </a:r>
            <a:r>
              <a:rPr lang="en-US" sz="1300" dirty="0" smtClean="0"/>
              <a:t>		</a:t>
            </a:r>
            <a:r>
              <a:rPr lang="en-US" sz="1300" dirty="0" err="1" smtClean="0">
                <a:solidFill>
                  <a:srgbClr val="4F81BD"/>
                </a:solidFill>
              </a:rPr>
              <a:t>väntelista</a:t>
            </a:r>
            <a:endParaRPr lang="en-US" sz="1300" dirty="0"/>
          </a:p>
          <a:p>
            <a:pPr marL="0" indent="0">
              <a:buNone/>
            </a:pPr>
            <a:r>
              <a:rPr lang="en-US" sz="1300" dirty="0" err="1"/>
              <a:t>Sthlm</a:t>
            </a:r>
            <a:r>
              <a:rPr lang="en-US" sz="1300" dirty="0"/>
              <a:t> </a:t>
            </a:r>
            <a:r>
              <a:rPr lang="en-US" sz="1300" dirty="0" err="1"/>
              <a:t>Karolinska</a:t>
            </a:r>
            <a:r>
              <a:rPr lang="en-US" sz="1300" dirty="0"/>
              <a:t>		</a:t>
            </a:r>
            <a:r>
              <a:rPr lang="en-US" sz="1300" dirty="0" err="1">
                <a:solidFill>
                  <a:srgbClr val="4F81BD"/>
                </a:solidFill>
              </a:rPr>
              <a:t>väntelista</a:t>
            </a:r>
            <a:endParaRPr lang="en-US" sz="1300" dirty="0"/>
          </a:p>
          <a:p>
            <a:pPr marL="0" indent="0">
              <a:buNone/>
            </a:pPr>
            <a:r>
              <a:rPr lang="en-US" sz="1300" dirty="0" err="1"/>
              <a:t>Sthlm</a:t>
            </a:r>
            <a:r>
              <a:rPr lang="en-US" sz="1300" dirty="0"/>
              <a:t> </a:t>
            </a:r>
            <a:r>
              <a:rPr lang="en-US" sz="1300" dirty="0" err="1"/>
              <a:t>Södersjukhuset</a:t>
            </a:r>
            <a:r>
              <a:rPr lang="en-US" sz="1300" dirty="0"/>
              <a:t>	</a:t>
            </a:r>
            <a:r>
              <a:rPr lang="en-US" sz="1300" dirty="0" smtClean="0"/>
              <a:t>2010</a:t>
            </a:r>
            <a:r>
              <a:rPr lang="en-US" sz="1300" dirty="0"/>
              <a:t>-12-06 </a:t>
            </a:r>
          </a:p>
          <a:p>
            <a:pPr marL="0" indent="0">
              <a:buNone/>
            </a:pPr>
            <a:r>
              <a:rPr lang="en-US" sz="1300" dirty="0" err="1"/>
              <a:t>Sthlm</a:t>
            </a:r>
            <a:r>
              <a:rPr lang="en-US" sz="1300" dirty="0"/>
              <a:t> </a:t>
            </a:r>
            <a:r>
              <a:rPr lang="en-US" sz="1300" dirty="0" err="1"/>
              <a:t>Södertälje</a:t>
            </a:r>
            <a:r>
              <a:rPr lang="en-US" sz="1300" dirty="0"/>
              <a:t>		</a:t>
            </a:r>
            <a:r>
              <a:rPr lang="en-US" sz="1300" dirty="0" err="1">
                <a:solidFill>
                  <a:srgbClr val="4F81BD"/>
                </a:solidFill>
              </a:rPr>
              <a:t>väntelista</a:t>
            </a:r>
            <a:endParaRPr lang="en-US" sz="1300" dirty="0" smtClean="0"/>
          </a:p>
          <a:p>
            <a:pPr marL="0" indent="0">
              <a:buNone/>
            </a:pPr>
            <a:r>
              <a:rPr lang="en-US" sz="1300" dirty="0" err="1" smtClean="0"/>
              <a:t>Sunderbyn</a:t>
            </a:r>
            <a:r>
              <a:rPr lang="en-US" sz="1300" dirty="0"/>
              <a:t>, </a:t>
            </a:r>
            <a:r>
              <a:rPr lang="en-US" sz="1300" dirty="0" err="1"/>
              <a:t>Luleå</a:t>
            </a:r>
            <a:r>
              <a:rPr lang="en-US" sz="1300" dirty="0"/>
              <a:t>		</a:t>
            </a:r>
            <a:r>
              <a:rPr lang="en-US" sz="1300" dirty="0">
                <a:solidFill>
                  <a:srgbClr val="4F81BD"/>
                </a:solidFill>
              </a:rPr>
              <a:t>2015 </a:t>
            </a:r>
          </a:p>
          <a:p>
            <a:pPr marL="0" indent="0">
              <a:buNone/>
            </a:pPr>
            <a:r>
              <a:rPr lang="en-US" sz="1300" dirty="0"/>
              <a:t>Sundsvall			2010-09-27 </a:t>
            </a:r>
          </a:p>
          <a:p>
            <a:pPr marL="0" indent="0">
              <a:buNone/>
            </a:pPr>
            <a:r>
              <a:rPr lang="en-US" sz="1300" dirty="0" err="1"/>
              <a:t>Trollhättan</a:t>
            </a:r>
            <a:r>
              <a:rPr lang="en-US" sz="1300" dirty="0"/>
              <a:t>, NÄL 		</a:t>
            </a:r>
            <a:r>
              <a:rPr lang="en-US" sz="1300" dirty="0" err="1">
                <a:solidFill>
                  <a:srgbClr val="4F81BD"/>
                </a:solidFill>
              </a:rPr>
              <a:t>väntelista</a:t>
            </a:r>
            <a:endParaRPr lang="en-US" sz="1300" dirty="0"/>
          </a:p>
          <a:p>
            <a:pPr marL="0" indent="0">
              <a:buNone/>
            </a:pPr>
            <a:r>
              <a:rPr lang="en-US" sz="1300" dirty="0" err="1" smtClean="0"/>
              <a:t>Umeå</a:t>
            </a:r>
            <a:r>
              <a:rPr lang="en-US" sz="1300" dirty="0" smtClean="0"/>
              <a:t>				</a:t>
            </a:r>
            <a:r>
              <a:rPr lang="en-US" sz="1300" dirty="0" err="1">
                <a:solidFill>
                  <a:srgbClr val="4F81BD"/>
                </a:solidFill>
              </a:rPr>
              <a:t>väntelista</a:t>
            </a:r>
            <a:endParaRPr lang="en-US" sz="1300" dirty="0"/>
          </a:p>
          <a:p>
            <a:pPr marL="0" indent="0">
              <a:buNone/>
            </a:pPr>
            <a:r>
              <a:rPr lang="en-US" sz="1300" dirty="0"/>
              <a:t>Uppsala			2007-10-22 </a:t>
            </a:r>
            <a:r>
              <a:rPr lang="en-US" sz="1300" dirty="0" smtClean="0"/>
              <a:t>		</a:t>
            </a:r>
            <a:r>
              <a:rPr lang="en-US" sz="1300" dirty="0" err="1" smtClean="0">
                <a:solidFill>
                  <a:srgbClr val="4F81BD"/>
                </a:solidFill>
              </a:rPr>
              <a:t>väntelista</a:t>
            </a:r>
            <a:endParaRPr lang="en-US" sz="1300" dirty="0"/>
          </a:p>
          <a:p>
            <a:pPr marL="0" indent="0">
              <a:buNone/>
            </a:pPr>
            <a:r>
              <a:rPr lang="en-US" sz="1300" dirty="0" err="1"/>
              <a:t>Varberg</a:t>
            </a:r>
            <a:r>
              <a:rPr lang="en-US" sz="1300" dirty="0"/>
              <a:t>			2013-11-28 </a:t>
            </a:r>
            <a:endParaRPr lang="en-US" sz="1300" dirty="0" smtClean="0"/>
          </a:p>
          <a:p>
            <a:pPr marL="0" indent="0">
              <a:buNone/>
            </a:pPr>
            <a:r>
              <a:rPr lang="en-US" sz="1300" dirty="0" smtClean="0"/>
              <a:t>Visby				</a:t>
            </a:r>
            <a:r>
              <a:rPr lang="en-US" sz="1300" dirty="0" err="1">
                <a:solidFill>
                  <a:srgbClr val="4F81BD"/>
                </a:solidFill>
              </a:rPr>
              <a:t>väntelista</a:t>
            </a:r>
            <a:endParaRPr lang="en-US" sz="1300" dirty="0"/>
          </a:p>
          <a:p>
            <a:pPr marL="0" indent="0">
              <a:buNone/>
            </a:pPr>
            <a:r>
              <a:rPr lang="en-US" sz="1300" dirty="0" err="1" smtClean="0"/>
              <a:t>Värnamo</a:t>
            </a:r>
            <a:r>
              <a:rPr lang="en-US" sz="1300" dirty="0" smtClean="0"/>
              <a:t>			</a:t>
            </a:r>
            <a:r>
              <a:rPr lang="en-US" sz="1300" dirty="0"/>
              <a:t>2015-02-24</a:t>
            </a:r>
          </a:p>
          <a:p>
            <a:pPr marL="0" indent="0">
              <a:buNone/>
            </a:pPr>
            <a:r>
              <a:rPr lang="en-US" sz="1300" dirty="0" err="1" smtClean="0"/>
              <a:t>Västervik</a:t>
            </a:r>
            <a:r>
              <a:rPr lang="en-US" sz="1300" dirty="0" smtClean="0"/>
              <a:t>			</a:t>
            </a:r>
            <a:r>
              <a:rPr lang="en-US" sz="1300" dirty="0" err="1">
                <a:solidFill>
                  <a:srgbClr val="4F81BD"/>
                </a:solidFill>
              </a:rPr>
              <a:t>väntelista</a:t>
            </a:r>
            <a:endParaRPr lang="en-US" sz="1300" dirty="0"/>
          </a:p>
          <a:p>
            <a:pPr marL="0" indent="0">
              <a:buNone/>
            </a:pPr>
            <a:r>
              <a:rPr lang="en-US" sz="1300" dirty="0" err="1"/>
              <a:t>Västerås</a:t>
            </a:r>
            <a:r>
              <a:rPr lang="en-US" sz="1300" dirty="0"/>
              <a:t>			2014-09-11 </a:t>
            </a:r>
            <a:endParaRPr lang="en-US" sz="13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1300" dirty="0" err="1" smtClean="0"/>
              <a:t>Örnsköldsvik</a:t>
            </a:r>
            <a:r>
              <a:rPr lang="en-US" sz="1300" dirty="0"/>
              <a:t>			2010-10-25 </a:t>
            </a:r>
          </a:p>
          <a:p>
            <a:pPr marL="0" indent="0">
              <a:buNone/>
            </a:pPr>
            <a:r>
              <a:rPr lang="en-US" sz="1300" dirty="0" err="1"/>
              <a:t>Östersund</a:t>
            </a:r>
            <a:r>
              <a:rPr lang="en-US" sz="1300" dirty="0"/>
              <a:t>			</a:t>
            </a:r>
            <a:r>
              <a:rPr lang="en-US" sz="1300" dirty="0" err="1">
                <a:solidFill>
                  <a:srgbClr val="4F81BD"/>
                </a:solidFill>
              </a:rPr>
              <a:t>väntelista</a:t>
            </a:r>
            <a:endParaRPr lang="en-US" sz="13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220739"/>
            <a:ext cx="6533816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300" dirty="0" smtClean="0">
                <a:solidFill>
                  <a:srgbClr val="4F81BD"/>
                </a:solidFill>
              </a:rPr>
              <a:t>=&gt; 39 kliniker att inspektera: 7 SPUR inspektioner gjorda under 2015, 12 kliniker på väntelistan</a:t>
            </a:r>
            <a:endParaRPr lang="sv-SE" sz="1300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4403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SPUR-</a:t>
            </a:r>
            <a:r>
              <a:rPr lang="en-US" dirty="0" err="1"/>
              <a:t>inspektioner</a:t>
            </a:r>
            <a:r>
              <a:rPr lang="en-US" dirty="0"/>
              <a:t> </a:t>
            </a:r>
            <a:r>
              <a:rPr lang="en-US" dirty="0" err="1"/>
              <a:t>obgyn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1300" dirty="0" err="1"/>
              <a:t>Blekinge</a:t>
            </a:r>
            <a:r>
              <a:rPr lang="en-US" sz="1300" dirty="0"/>
              <a:t>		2011-04-07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/>
              <a:t>Borås</a:t>
            </a:r>
            <a:r>
              <a:rPr lang="en-US" sz="1300" dirty="0"/>
              <a:t>, SÄS		2011-04-07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/>
              <a:t>Eksjö</a:t>
            </a:r>
            <a:r>
              <a:rPr lang="en-US" sz="1300" dirty="0"/>
              <a:t>			</a:t>
            </a:r>
            <a:r>
              <a:rPr lang="en-US" sz="1300" dirty="0">
                <a:solidFill>
                  <a:schemeClr val="accent1"/>
                </a:solidFill>
              </a:rPr>
              <a:t>2015-11-05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smtClean="0">
                <a:solidFill>
                  <a:srgbClr val="FF0000"/>
                </a:solidFill>
              </a:rPr>
              <a:t>Eskilstuna</a:t>
            </a:r>
            <a:r>
              <a:rPr lang="en-US" sz="1300" dirty="0">
                <a:solidFill>
                  <a:srgbClr val="FF0000"/>
                </a:solidFill>
              </a:rPr>
              <a:t>, </a:t>
            </a:r>
            <a:r>
              <a:rPr lang="en-US" sz="1300" dirty="0" err="1">
                <a:solidFill>
                  <a:srgbClr val="FF0000"/>
                </a:solidFill>
              </a:rPr>
              <a:t>Mälarsjukhuset</a:t>
            </a:r>
            <a:r>
              <a:rPr lang="en-US" sz="1300" dirty="0">
                <a:solidFill>
                  <a:srgbClr val="FF0000"/>
                </a:solidFill>
              </a:rPr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smtClean="0"/>
              <a:t>Falun			</a:t>
            </a:r>
            <a:r>
              <a:rPr lang="en-US" sz="1300" dirty="0" err="1" smtClean="0">
                <a:solidFill>
                  <a:srgbClr val="4F81BD"/>
                </a:solidFill>
              </a:rPr>
              <a:t>väntelista</a:t>
            </a:r>
            <a:endParaRPr lang="en-US" sz="13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>
                <a:solidFill>
                  <a:srgbClr val="FF0000"/>
                </a:solidFill>
              </a:rPr>
              <a:t>Gävle</a:t>
            </a:r>
            <a:endParaRPr lang="en-US" sz="1300" dirty="0">
              <a:solidFill>
                <a:srgbClr val="FF00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>
                <a:solidFill>
                  <a:srgbClr val="FF0000"/>
                </a:solidFill>
              </a:rPr>
              <a:t>Göteborg</a:t>
            </a:r>
            <a:r>
              <a:rPr lang="en-US" sz="1300" dirty="0">
                <a:solidFill>
                  <a:srgbClr val="FF0000"/>
                </a:solidFill>
              </a:rPr>
              <a:t>, SU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/>
              <a:t>Halmstad</a:t>
            </a:r>
            <a:r>
              <a:rPr lang="en-US" sz="1300" dirty="0"/>
              <a:t>		2014-05-09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>
                <a:solidFill>
                  <a:srgbClr val="FF0000"/>
                </a:solidFill>
              </a:rPr>
              <a:t>Helsingborg</a:t>
            </a:r>
            <a:r>
              <a:rPr lang="en-US" sz="1300" dirty="0"/>
              <a:t>		2010-09-13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>
                <a:solidFill>
                  <a:srgbClr val="FF0000"/>
                </a:solidFill>
              </a:rPr>
              <a:t>Hudiksvall</a:t>
            </a:r>
            <a:endParaRPr lang="en-US" sz="1300" dirty="0">
              <a:solidFill>
                <a:srgbClr val="FF00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/>
              <a:t>Jönköping		2011-09-12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>
                <a:solidFill>
                  <a:srgbClr val="FF0000"/>
                </a:solidFill>
              </a:rPr>
              <a:t>Kalmar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 smtClean="0"/>
              <a:t>Karlskoga</a:t>
            </a:r>
            <a:r>
              <a:rPr lang="en-US" sz="1300" dirty="0" smtClean="0"/>
              <a:t>/</a:t>
            </a:r>
            <a:r>
              <a:rPr lang="en-US" sz="1300" dirty="0" err="1" smtClean="0"/>
              <a:t>Örebro</a:t>
            </a:r>
            <a:r>
              <a:rPr lang="en-US" sz="1300" dirty="0" smtClean="0"/>
              <a:t>	</a:t>
            </a:r>
            <a:r>
              <a:rPr lang="en-US" sz="1400" dirty="0"/>
              <a:t>2015-11-</a:t>
            </a:r>
            <a:r>
              <a:rPr lang="en-US" sz="1400" dirty="0" smtClean="0"/>
              <a:t>18 		</a:t>
            </a:r>
            <a:r>
              <a:rPr lang="en-US" sz="1300" dirty="0" smtClean="0">
                <a:solidFill>
                  <a:srgbClr val="4F81BD"/>
                </a:solidFill>
              </a:rPr>
              <a:t>2015</a:t>
            </a:r>
            <a:endParaRPr lang="en-US" sz="13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/>
              <a:t>Karlstad		2014-04-09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 smtClean="0"/>
              <a:t>Kristianstad</a:t>
            </a:r>
            <a:r>
              <a:rPr lang="en-US" sz="1300" dirty="0" smtClean="0"/>
              <a:t>/</a:t>
            </a:r>
            <a:r>
              <a:rPr lang="en-US" sz="1300" dirty="0" err="1" smtClean="0"/>
              <a:t>Ystad</a:t>
            </a:r>
            <a:r>
              <a:rPr lang="en-US" sz="1300" dirty="0"/>
              <a:t>	</a:t>
            </a:r>
            <a:r>
              <a:rPr lang="en-US" sz="1300" dirty="0" smtClean="0"/>
              <a:t>2011</a:t>
            </a:r>
            <a:r>
              <a:rPr lang="en-US" sz="1300" dirty="0"/>
              <a:t>-09-19 		</a:t>
            </a:r>
            <a:r>
              <a:rPr lang="en-US" sz="1300" dirty="0">
                <a:solidFill>
                  <a:srgbClr val="4F81BD"/>
                </a:solidFill>
              </a:rPr>
              <a:t>2015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/>
              <a:t>Linköping		</a:t>
            </a:r>
            <a:r>
              <a:rPr lang="en-US" sz="1300" dirty="0" err="1">
                <a:solidFill>
                  <a:srgbClr val="4F81BD"/>
                </a:solidFill>
              </a:rPr>
              <a:t>väntelista</a:t>
            </a:r>
            <a:endParaRPr lang="en-US" sz="13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>
                <a:solidFill>
                  <a:srgbClr val="FF0000"/>
                </a:solidFill>
              </a:rPr>
              <a:t>Lycksele</a:t>
            </a:r>
            <a:endParaRPr lang="en-US" sz="1300" dirty="0">
              <a:solidFill>
                <a:srgbClr val="FF00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/>
              <a:t>Malmö/Lund		2011-03-21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 smtClean="0"/>
              <a:t>Norrköping</a:t>
            </a:r>
            <a:r>
              <a:rPr lang="en-US" sz="1300" dirty="0" smtClean="0"/>
              <a:t>		</a:t>
            </a:r>
            <a:r>
              <a:rPr lang="en-US" sz="1300" dirty="0"/>
              <a:t>2015-05-26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 smtClean="0"/>
              <a:t>Nyköping</a:t>
            </a:r>
            <a:r>
              <a:rPr lang="en-US" sz="1300" dirty="0" smtClean="0"/>
              <a:t>		</a:t>
            </a:r>
            <a:r>
              <a:rPr lang="en-US" sz="1300" dirty="0">
                <a:solidFill>
                  <a:srgbClr val="4F81BD"/>
                </a:solidFill>
              </a:rPr>
              <a:t>2015-11-</a:t>
            </a:r>
            <a:r>
              <a:rPr lang="en-US" sz="1300" dirty="0" smtClean="0">
                <a:solidFill>
                  <a:srgbClr val="4F81BD"/>
                </a:solidFill>
              </a:rPr>
              <a:t>12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dirty="0" err="1"/>
              <a:t>Skaraborg</a:t>
            </a:r>
            <a:r>
              <a:rPr lang="en-US" sz="1300" dirty="0"/>
              <a:t>/</a:t>
            </a:r>
            <a:r>
              <a:rPr lang="en-US" sz="1300" dirty="0" err="1"/>
              <a:t>Skövde</a:t>
            </a:r>
            <a:r>
              <a:rPr lang="en-US" sz="1300" dirty="0"/>
              <a:t>, </a:t>
            </a:r>
            <a:r>
              <a:rPr lang="en-US" sz="1300" dirty="0" err="1" smtClean="0"/>
              <a:t>Skas</a:t>
            </a:r>
            <a:r>
              <a:rPr lang="en-US" sz="1300" dirty="0" smtClean="0"/>
              <a:t>	</a:t>
            </a:r>
            <a:r>
              <a:rPr lang="en-US" sz="1300" dirty="0" err="1">
                <a:solidFill>
                  <a:srgbClr val="4F81BD"/>
                </a:solidFill>
              </a:rPr>
              <a:t>väntelista</a:t>
            </a:r>
            <a:endParaRPr lang="en-US" sz="1300" dirty="0">
              <a:solidFill>
                <a:srgbClr val="4F81BD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3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60914" y="1600200"/>
            <a:ext cx="4495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300" dirty="0" err="1">
                <a:solidFill>
                  <a:srgbClr val="FF0000"/>
                </a:solidFill>
              </a:rPr>
              <a:t>Skellefteå</a:t>
            </a:r>
            <a:endParaRPr lang="en-US" sz="13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300" dirty="0" err="1"/>
              <a:t>Sollefteå</a:t>
            </a:r>
            <a:r>
              <a:rPr lang="en-US" sz="1300" dirty="0"/>
              <a:t>			2011-10-12 </a:t>
            </a:r>
          </a:p>
          <a:p>
            <a:pPr marL="0" indent="0">
              <a:buNone/>
            </a:pPr>
            <a:r>
              <a:rPr lang="en-US" sz="1300" dirty="0" err="1"/>
              <a:t>Sthlm</a:t>
            </a:r>
            <a:r>
              <a:rPr lang="en-US" sz="1300" dirty="0"/>
              <a:t> </a:t>
            </a:r>
            <a:r>
              <a:rPr lang="en-US" sz="1300" dirty="0" err="1" smtClean="0"/>
              <a:t>Danderyd</a:t>
            </a:r>
            <a:r>
              <a:rPr lang="en-US" sz="1300" dirty="0" smtClean="0"/>
              <a:t>		</a:t>
            </a:r>
            <a:r>
              <a:rPr lang="en-US" sz="1300" dirty="0" err="1" smtClean="0">
                <a:solidFill>
                  <a:srgbClr val="4F81BD"/>
                </a:solidFill>
              </a:rPr>
              <a:t>väntelista</a:t>
            </a:r>
            <a:endParaRPr lang="en-US" sz="1300" dirty="0"/>
          </a:p>
          <a:p>
            <a:pPr marL="0" indent="0">
              <a:buNone/>
            </a:pPr>
            <a:r>
              <a:rPr lang="en-US" sz="1300" dirty="0" err="1"/>
              <a:t>Sthlm</a:t>
            </a:r>
            <a:r>
              <a:rPr lang="en-US" sz="1300" dirty="0"/>
              <a:t> </a:t>
            </a:r>
            <a:r>
              <a:rPr lang="en-US" sz="1300" dirty="0" err="1"/>
              <a:t>Karolinska</a:t>
            </a:r>
            <a:r>
              <a:rPr lang="en-US" sz="1300" dirty="0"/>
              <a:t>		</a:t>
            </a:r>
            <a:r>
              <a:rPr lang="en-US" sz="1300" dirty="0" err="1">
                <a:solidFill>
                  <a:srgbClr val="4F81BD"/>
                </a:solidFill>
              </a:rPr>
              <a:t>väntelista</a:t>
            </a:r>
            <a:endParaRPr lang="en-US" sz="1300" dirty="0"/>
          </a:p>
          <a:p>
            <a:pPr marL="0" indent="0">
              <a:buNone/>
            </a:pPr>
            <a:r>
              <a:rPr lang="en-US" sz="1300" dirty="0" err="1"/>
              <a:t>Sthlm</a:t>
            </a:r>
            <a:r>
              <a:rPr lang="en-US" sz="1300" dirty="0"/>
              <a:t> </a:t>
            </a:r>
            <a:r>
              <a:rPr lang="en-US" sz="1300" dirty="0" err="1"/>
              <a:t>Södersjukhuset</a:t>
            </a:r>
            <a:r>
              <a:rPr lang="en-US" sz="1300" dirty="0"/>
              <a:t>	</a:t>
            </a:r>
            <a:r>
              <a:rPr lang="en-US" sz="1300" dirty="0" smtClean="0"/>
              <a:t>2010</a:t>
            </a:r>
            <a:r>
              <a:rPr lang="en-US" sz="1300" dirty="0"/>
              <a:t>-12-06 </a:t>
            </a:r>
          </a:p>
          <a:p>
            <a:pPr marL="0" indent="0">
              <a:buNone/>
            </a:pPr>
            <a:r>
              <a:rPr lang="en-US" sz="1300" dirty="0" err="1"/>
              <a:t>Sthlm</a:t>
            </a:r>
            <a:r>
              <a:rPr lang="en-US" sz="1300" dirty="0"/>
              <a:t> </a:t>
            </a:r>
            <a:r>
              <a:rPr lang="en-US" sz="1300" dirty="0" err="1"/>
              <a:t>Södertälje</a:t>
            </a:r>
            <a:r>
              <a:rPr lang="en-US" sz="1300" dirty="0"/>
              <a:t>		</a:t>
            </a:r>
            <a:r>
              <a:rPr lang="en-US" sz="1300" dirty="0" err="1">
                <a:solidFill>
                  <a:srgbClr val="4F81BD"/>
                </a:solidFill>
              </a:rPr>
              <a:t>väntelista</a:t>
            </a:r>
            <a:endParaRPr lang="en-US" sz="1300" dirty="0" smtClean="0"/>
          </a:p>
          <a:p>
            <a:pPr marL="0" indent="0">
              <a:buNone/>
            </a:pPr>
            <a:r>
              <a:rPr lang="en-US" sz="1300" dirty="0" err="1" smtClean="0"/>
              <a:t>Sunderbyn</a:t>
            </a:r>
            <a:r>
              <a:rPr lang="en-US" sz="1300" dirty="0"/>
              <a:t>, </a:t>
            </a:r>
            <a:r>
              <a:rPr lang="en-US" sz="1300" dirty="0" err="1"/>
              <a:t>Luleå</a:t>
            </a:r>
            <a:r>
              <a:rPr lang="en-US" sz="1300" dirty="0"/>
              <a:t>		</a:t>
            </a:r>
            <a:r>
              <a:rPr lang="en-US" sz="1300" dirty="0">
                <a:solidFill>
                  <a:srgbClr val="4F81BD"/>
                </a:solidFill>
              </a:rPr>
              <a:t>2015 </a:t>
            </a:r>
          </a:p>
          <a:p>
            <a:pPr marL="0" indent="0">
              <a:buNone/>
            </a:pPr>
            <a:r>
              <a:rPr lang="en-US" sz="1300" dirty="0">
                <a:solidFill>
                  <a:srgbClr val="FF0000"/>
                </a:solidFill>
              </a:rPr>
              <a:t>Sundsvall</a:t>
            </a:r>
            <a:r>
              <a:rPr lang="en-US" sz="1300" dirty="0"/>
              <a:t>			2010-09-27 </a:t>
            </a:r>
          </a:p>
          <a:p>
            <a:pPr marL="0" indent="0">
              <a:buNone/>
            </a:pPr>
            <a:r>
              <a:rPr lang="en-US" sz="1300" dirty="0" err="1"/>
              <a:t>Trollhättan</a:t>
            </a:r>
            <a:r>
              <a:rPr lang="en-US" sz="1300" dirty="0"/>
              <a:t>, NÄL 		</a:t>
            </a:r>
            <a:r>
              <a:rPr lang="en-US" sz="1300" dirty="0" err="1">
                <a:solidFill>
                  <a:srgbClr val="4F81BD"/>
                </a:solidFill>
              </a:rPr>
              <a:t>väntelista</a:t>
            </a:r>
            <a:endParaRPr lang="en-US" sz="1300" dirty="0"/>
          </a:p>
          <a:p>
            <a:pPr marL="0" indent="0">
              <a:buNone/>
            </a:pPr>
            <a:r>
              <a:rPr lang="en-US" sz="1300" dirty="0" err="1" smtClean="0"/>
              <a:t>Umeå</a:t>
            </a:r>
            <a:r>
              <a:rPr lang="en-US" sz="1300" dirty="0" smtClean="0"/>
              <a:t>				</a:t>
            </a:r>
            <a:r>
              <a:rPr lang="en-US" sz="1300" dirty="0" err="1">
                <a:solidFill>
                  <a:srgbClr val="4F81BD"/>
                </a:solidFill>
              </a:rPr>
              <a:t>väntelista</a:t>
            </a:r>
            <a:endParaRPr lang="en-US" sz="1300" dirty="0"/>
          </a:p>
          <a:p>
            <a:pPr marL="0" indent="0">
              <a:buNone/>
            </a:pPr>
            <a:r>
              <a:rPr lang="en-US" sz="1300" dirty="0"/>
              <a:t>Uppsala			2007-10-22 </a:t>
            </a:r>
            <a:r>
              <a:rPr lang="en-US" sz="1300" dirty="0" smtClean="0"/>
              <a:t>		</a:t>
            </a:r>
            <a:r>
              <a:rPr lang="en-US" sz="1300" dirty="0" err="1" smtClean="0">
                <a:solidFill>
                  <a:srgbClr val="4F81BD"/>
                </a:solidFill>
              </a:rPr>
              <a:t>väntelista</a:t>
            </a:r>
            <a:endParaRPr lang="en-US" sz="1300" dirty="0"/>
          </a:p>
          <a:p>
            <a:pPr marL="0" indent="0">
              <a:buNone/>
            </a:pPr>
            <a:r>
              <a:rPr lang="en-US" sz="1300" dirty="0" err="1"/>
              <a:t>Varberg</a:t>
            </a:r>
            <a:r>
              <a:rPr lang="en-US" sz="1300" dirty="0"/>
              <a:t>			2013-11-28 </a:t>
            </a:r>
            <a:endParaRPr lang="en-US" sz="1300" dirty="0" smtClean="0"/>
          </a:p>
          <a:p>
            <a:pPr marL="0" indent="0">
              <a:buNone/>
            </a:pPr>
            <a:r>
              <a:rPr lang="en-US" sz="1300" dirty="0" smtClean="0"/>
              <a:t>Visby				</a:t>
            </a:r>
            <a:r>
              <a:rPr lang="en-US" sz="1300" dirty="0" err="1">
                <a:solidFill>
                  <a:srgbClr val="4F81BD"/>
                </a:solidFill>
              </a:rPr>
              <a:t>väntelista</a:t>
            </a:r>
            <a:endParaRPr lang="en-US" sz="1300" dirty="0"/>
          </a:p>
          <a:p>
            <a:pPr marL="0" indent="0">
              <a:buNone/>
            </a:pPr>
            <a:r>
              <a:rPr lang="en-US" sz="1300" dirty="0" err="1" smtClean="0"/>
              <a:t>Värnamo</a:t>
            </a:r>
            <a:r>
              <a:rPr lang="en-US" sz="1300" dirty="0" smtClean="0"/>
              <a:t>			</a:t>
            </a:r>
            <a:r>
              <a:rPr lang="en-US" sz="1300" dirty="0"/>
              <a:t>2015-02-24</a:t>
            </a:r>
          </a:p>
          <a:p>
            <a:pPr marL="0" indent="0">
              <a:buNone/>
            </a:pPr>
            <a:r>
              <a:rPr lang="en-US" sz="1300" dirty="0" err="1" smtClean="0"/>
              <a:t>Västervik</a:t>
            </a:r>
            <a:r>
              <a:rPr lang="en-US" sz="1300" dirty="0" smtClean="0"/>
              <a:t>			</a:t>
            </a:r>
            <a:r>
              <a:rPr lang="en-US" sz="1300" dirty="0" err="1">
                <a:solidFill>
                  <a:srgbClr val="4F81BD"/>
                </a:solidFill>
              </a:rPr>
              <a:t>väntelista</a:t>
            </a:r>
            <a:endParaRPr lang="en-US" sz="1300" dirty="0"/>
          </a:p>
          <a:p>
            <a:pPr marL="0" indent="0">
              <a:buNone/>
            </a:pPr>
            <a:r>
              <a:rPr lang="en-US" sz="1300" dirty="0" err="1"/>
              <a:t>Västerås</a:t>
            </a:r>
            <a:r>
              <a:rPr lang="en-US" sz="1300" dirty="0"/>
              <a:t>			2014-09-11 </a:t>
            </a:r>
            <a:endParaRPr lang="en-US" sz="13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1300" dirty="0" err="1">
                <a:solidFill>
                  <a:srgbClr val="FF0000"/>
                </a:solidFill>
              </a:rPr>
              <a:t>Örnsköldsvik</a:t>
            </a:r>
            <a:r>
              <a:rPr lang="en-US" sz="1300" dirty="0"/>
              <a:t>			2010-10-25 </a:t>
            </a:r>
          </a:p>
          <a:p>
            <a:pPr marL="0" indent="0">
              <a:buNone/>
            </a:pPr>
            <a:r>
              <a:rPr lang="en-US" sz="1300" dirty="0" err="1"/>
              <a:t>Östersund</a:t>
            </a:r>
            <a:r>
              <a:rPr lang="en-US" sz="1300" dirty="0"/>
              <a:t>			</a:t>
            </a:r>
            <a:r>
              <a:rPr lang="en-US" sz="1300" dirty="0" err="1">
                <a:solidFill>
                  <a:srgbClr val="4F81BD"/>
                </a:solidFill>
              </a:rPr>
              <a:t>väntelista</a:t>
            </a:r>
            <a:endParaRPr lang="en-US" sz="13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220739"/>
            <a:ext cx="7673896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300" dirty="0">
                <a:solidFill>
                  <a:srgbClr val="4F81BD"/>
                </a:solidFill>
              </a:rPr>
              <a:t>=&gt; 39 kliniker att inspektera: </a:t>
            </a:r>
            <a:r>
              <a:rPr lang="sv-SE" sz="1300" dirty="0" smtClean="0">
                <a:solidFill>
                  <a:srgbClr val="4F81BD"/>
                </a:solidFill>
              </a:rPr>
              <a:t>7 SPUR inspektioner gjorda under 2015, 12 kliniker på väntelistan, </a:t>
            </a:r>
            <a:r>
              <a:rPr lang="sv-SE" sz="1300" dirty="0" smtClean="0">
                <a:solidFill>
                  <a:srgbClr val="FF0000"/>
                </a:solidFill>
              </a:rPr>
              <a:t>10 kliniker oklar</a:t>
            </a:r>
            <a:endParaRPr lang="sv-SE" sz="1300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0394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SPUR-</a:t>
            </a:r>
            <a:r>
              <a:rPr lang="en-US" dirty="0" err="1" smtClean="0"/>
              <a:t>inspektörer</a:t>
            </a:r>
            <a:r>
              <a:rPr lang="en-US" dirty="0" smtClean="0"/>
              <a:t> </a:t>
            </a:r>
            <a:r>
              <a:rPr lang="en-US" dirty="0" err="1" smtClean="0"/>
              <a:t>obgyn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Anna </a:t>
            </a:r>
            <a:r>
              <a:rPr lang="en-US" dirty="0" err="1"/>
              <a:t>Lindqvist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Ann-Charlotte </a:t>
            </a:r>
            <a:r>
              <a:rPr lang="en-US" dirty="0" err="1"/>
              <a:t>Wassén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Anne </a:t>
            </a:r>
            <a:r>
              <a:rPr lang="en-US" dirty="0" err="1"/>
              <a:t>Ekeryd-</a:t>
            </a:r>
            <a:r>
              <a:rPr lang="en-US" dirty="0" err="1" smtClean="0"/>
              <a:t>Andalen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Catharina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Bildh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Elle </a:t>
            </a:r>
            <a:r>
              <a:rPr lang="en-US" dirty="0" err="1"/>
              <a:t>Wågström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Jan </a:t>
            </a:r>
            <a:r>
              <a:rPr lang="en-US" dirty="0" err="1" smtClean="0"/>
              <a:t>Brynhildsen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Kerstin </a:t>
            </a:r>
            <a:r>
              <a:rPr lang="en-US" dirty="0" err="1"/>
              <a:t>Jonsson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Magnus </a:t>
            </a:r>
            <a:r>
              <a:rPr lang="en-US" dirty="0" err="1"/>
              <a:t>Lindahl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Marie </a:t>
            </a:r>
            <a:r>
              <a:rPr lang="en-US" dirty="0" err="1" smtClean="0"/>
              <a:t>Bixo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10"/>
            </a:pPr>
            <a:r>
              <a:rPr lang="en-US" dirty="0" smtClean="0"/>
              <a:t>Nils </a:t>
            </a:r>
            <a:r>
              <a:rPr lang="en-US" dirty="0" err="1" smtClean="0"/>
              <a:t>Fryklund</a:t>
            </a:r>
            <a:endParaRPr lang="en-US" dirty="0" smtClean="0"/>
          </a:p>
          <a:p>
            <a:pPr marL="514350" indent="-514350">
              <a:buFont typeface="+mj-lt"/>
              <a:buAutoNum type="arabicPeriod" startAt="10"/>
            </a:pPr>
            <a:r>
              <a:rPr lang="en-US" dirty="0" err="1" smtClean="0"/>
              <a:t>Ninnie</a:t>
            </a:r>
            <a:r>
              <a:rPr lang="en-US" dirty="0" smtClean="0"/>
              <a:t> </a:t>
            </a:r>
            <a:r>
              <a:rPr lang="en-US" dirty="0" err="1" smtClean="0"/>
              <a:t>Borendal</a:t>
            </a:r>
            <a:r>
              <a:rPr lang="en-US" dirty="0" smtClean="0"/>
              <a:t> </a:t>
            </a:r>
            <a:r>
              <a:rPr lang="en-US" dirty="0" err="1" smtClean="0"/>
              <a:t>Wodlin</a:t>
            </a:r>
            <a:r>
              <a:rPr lang="en-US" dirty="0" smtClean="0">
                <a:effectLst/>
              </a:rPr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 startAt="10"/>
            </a:pPr>
            <a:r>
              <a:rPr lang="en-US" dirty="0" err="1" smtClean="0"/>
              <a:t>Olov</a:t>
            </a:r>
            <a:r>
              <a:rPr lang="en-US" dirty="0" smtClean="0"/>
              <a:t> </a:t>
            </a:r>
            <a:r>
              <a:rPr lang="en-US" dirty="0" err="1" smtClean="0"/>
              <a:t>Grankvist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dirty="0" err="1" smtClean="0"/>
              <a:t>Pål</a:t>
            </a:r>
            <a:r>
              <a:rPr lang="en-US" dirty="0" smtClean="0"/>
              <a:t> </a:t>
            </a:r>
            <a:r>
              <a:rPr lang="en-US" dirty="0" err="1" smtClean="0"/>
              <a:t>Wölner-Hanssen</a:t>
            </a:r>
            <a:endParaRPr lang="en-US" dirty="0" smtClean="0"/>
          </a:p>
          <a:p>
            <a:pPr marL="514350" indent="-514350">
              <a:buFont typeface="+mj-lt"/>
              <a:buAutoNum type="arabicPeriod" startAt="10"/>
            </a:pPr>
            <a:r>
              <a:rPr lang="en-US" dirty="0" err="1" smtClean="0"/>
              <a:t>Pär</a:t>
            </a:r>
            <a:r>
              <a:rPr lang="en-US" dirty="0" smtClean="0"/>
              <a:t> </a:t>
            </a:r>
            <a:r>
              <a:rPr lang="en-US" dirty="0" err="1" smtClean="0"/>
              <a:t>Persson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dirty="0" smtClean="0"/>
              <a:t>René </a:t>
            </a:r>
            <a:r>
              <a:rPr lang="en-US" dirty="0" err="1" smtClean="0"/>
              <a:t>Bangshöj</a:t>
            </a: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dirty="0" err="1" smtClean="0"/>
              <a:t>Serney</a:t>
            </a:r>
            <a:r>
              <a:rPr lang="en-US" dirty="0" smtClean="0"/>
              <a:t> </a:t>
            </a:r>
            <a:r>
              <a:rPr lang="en-US" dirty="0" err="1" smtClean="0"/>
              <a:t>Bööj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dirty="0" smtClean="0"/>
              <a:t>Verena Sengpiel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4933" y="6273800"/>
            <a:ext cx="1778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 </a:t>
            </a:r>
            <a:r>
              <a:rPr lang="en-US" dirty="0" err="1" smtClean="0"/>
              <a:t>aktiva</a:t>
            </a:r>
            <a:r>
              <a:rPr lang="en-US" dirty="0" smtClean="0"/>
              <a:t> just nu…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905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 </a:t>
            </a:r>
            <a:r>
              <a:rPr lang="en-US" dirty="0" err="1" smtClean="0"/>
              <a:t>behöver</a:t>
            </a:r>
            <a:r>
              <a:rPr lang="en-US" dirty="0" smtClean="0"/>
              <a:t> </a:t>
            </a:r>
            <a:r>
              <a:rPr lang="en-US" dirty="0" err="1" smtClean="0"/>
              <a:t>fler</a:t>
            </a:r>
            <a:r>
              <a:rPr lang="en-US" dirty="0" smtClean="0"/>
              <a:t> </a:t>
            </a:r>
            <a:r>
              <a:rPr lang="en-US" dirty="0" err="1" smtClean="0"/>
              <a:t>inspektorer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/>
              <a:t>bli</a:t>
            </a:r>
            <a:r>
              <a:rPr lang="en-US" dirty="0"/>
              <a:t> SPUR-</a:t>
            </a:r>
            <a:r>
              <a:rPr lang="en-US" dirty="0" err="1" smtClean="0"/>
              <a:t>inspektor</a:t>
            </a:r>
            <a:endParaRPr lang="en-US" dirty="0" smtClean="0"/>
          </a:p>
          <a:p>
            <a:r>
              <a:rPr lang="sv-SE" dirty="0" smtClean="0">
                <a:hlinkClick r:id="rId2"/>
              </a:rPr>
              <a:t>www.lipus.se</a:t>
            </a:r>
            <a:endParaRPr lang="sv-SE" dirty="0" smtClean="0"/>
          </a:p>
          <a:p>
            <a:r>
              <a:rPr lang="sv-SE" dirty="0" err="1" smtClean="0"/>
              <a:t>Lipus</a:t>
            </a:r>
            <a:r>
              <a:rPr lang="sv-SE" dirty="0" smtClean="0"/>
              <a:t> står för transport- och utbildningskostnader</a:t>
            </a:r>
          </a:p>
          <a:p>
            <a:endParaRPr lang="sv-SE" dirty="0" smtClean="0"/>
          </a:p>
          <a:p>
            <a:r>
              <a:rPr lang="sv-SE" dirty="0" smtClean="0"/>
              <a:t>SPUR-inspektioner görs till självkostnadspris, dvs </a:t>
            </a:r>
            <a:r>
              <a:rPr lang="sv-SE" i="1" dirty="0" smtClean="0"/>
              <a:t>den inspekterade kliniken </a:t>
            </a:r>
            <a:r>
              <a:rPr lang="sv-SE" dirty="0" smtClean="0"/>
              <a:t>står för inspektörernas rese- och boendekostnader samt lön </a:t>
            </a:r>
          </a:p>
          <a:p>
            <a:r>
              <a:rPr lang="sv-SE" dirty="0"/>
              <a:t>d</a:t>
            </a:r>
            <a:r>
              <a:rPr lang="sv-SE" dirty="0" smtClean="0"/>
              <a:t>vs inga kostnader för egna arbetsgivaren!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44392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creen Shot 2015-05-14 at 4.40.31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458" r="-3005"/>
          <a:stretch/>
        </p:blipFill>
        <p:spPr>
          <a:xfrm>
            <a:off x="4702412" y="2527053"/>
            <a:ext cx="1527150" cy="3463046"/>
          </a:xfrm>
        </p:spPr>
      </p:pic>
      <p:pic>
        <p:nvPicPr>
          <p:cNvPr id="6" name="Picture 5" descr="Screen Shot 2015-05-14 at 4.40.16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389866" y="274638"/>
            <a:ext cx="4389951" cy="62986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SPUR-</a:t>
            </a:r>
            <a:r>
              <a:rPr lang="en-US" dirty="0" err="1" smtClean="0"/>
              <a:t>inspektion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5e </a:t>
            </a:r>
            <a:r>
              <a:rPr lang="en-US" dirty="0" err="1" smtClean="0"/>
              <a:t>år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759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5-05-14 at 4.23.28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4" r="3811"/>
          <a:stretch/>
        </p:blipFill>
        <p:spPr>
          <a:xfrm>
            <a:off x="2404127" y="984848"/>
            <a:ext cx="3901037" cy="575220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SPUR-</a:t>
            </a:r>
            <a:r>
              <a:rPr lang="en-US" dirty="0" err="1" smtClean="0"/>
              <a:t>inspektion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5e </a:t>
            </a:r>
            <a:r>
              <a:rPr lang="en-US" dirty="0" err="1" smtClean="0"/>
              <a:t>år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987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221</Words>
  <Application>Microsoft Office PowerPoint</Application>
  <PresentationFormat>Bildspel på skärmen (4:3)</PresentationFormat>
  <Paragraphs>202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3" baseType="lpstr">
      <vt:lpstr>Office Theme</vt:lpstr>
      <vt:lpstr>SPUR-inspektioner</vt:lpstr>
      <vt:lpstr>SOSFS 2015:8</vt:lpstr>
      <vt:lpstr>SPUR-inspektioner obgyn</vt:lpstr>
      <vt:lpstr>SPUR-inspektioner obgyn</vt:lpstr>
      <vt:lpstr>SPUR-inspektioner obgyn</vt:lpstr>
      <vt:lpstr>SPUR-inspektörer obgyn</vt:lpstr>
      <vt:lpstr>Vi behöver fler inspektorer!</vt:lpstr>
      <vt:lpstr>SPUR-inspektion var 5e år?</vt:lpstr>
      <vt:lpstr>SPUR-inspektion var 5e år?</vt:lpstr>
      <vt:lpstr>SPUR-inspektioner obgyn</vt:lpstr>
      <vt:lpstr>Kirurgernas upplägg</vt:lpstr>
      <vt:lpstr>Förslag: schemalägga även obgyn</vt:lpstr>
    </vt:vector>
  </TitlesOfParts>
  <Company>GU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 S</dc:creator>
  <cp:lastModifiedBy>20xf</cp:lastModifiedBy>
  <cp:revision>37</cp:revision>
  <dcterms:created xsi:type="dcterms:W3CDTF">2015-05-14T13:44:29Z</dcterms:created>
  <dcterms:modified xsi:type="dcterms:W3CDTF">2015-08-25T11:15:22Z</dcterms:modified>
</cp:coreProperties>
</file>