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7" r:id="rId3"/>
    <p:sldId id="268" r:id="rId4"/>
    <p:sldId id="270" r:id="rId5"/>
    <p:sldId id="296" r:id="rId6"/>
    <p:sldId id="297" r:id="rId7"/>
    <p:sldId id="274" r:id="rId8"/>
    <p:sldId id="302" r:id="rId9"/>
    <p:sldId id="278" r:id="rId10"/>
    <p:sldId id="301" r:id="rId11"/>
    <p:sldId id="280" r:id="rId12"/>
    <p:sldId id="300" r:id="rId13"/>
    <p:sldId id="257" r:id="rId14"/>
    <p:sldId id="259" r:id="rId15"/>
    <p:sldId id="260" r:id="rId16"/>
    <p:sldId id="299" r:id="rId17"/>
    <p:sldId id="288" r:id="rId18"/>
    <p:sldId id="291" r:id="rId19"/>
    <p:sldId id="298" r:id="rId20"/>
    <p:sldId id="293" r:id="rId21"/>
    <p:sldId id="295" r:id="rId2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pos="554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A5"/>
    <a:srgbClr val="0053A5"/>
    <a:srgbClr val="005BA1"/>
    <a:srgbClr val="0066B3"/>
    <a:srgbClr val="004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4" autoAdjust="0"/>
    <p:restoredTop sz="94595" autoAdjust="0"/>
  </p:normalViewPr>
  <p:slideViewPr>
    <p:cSldViewPr snapToGrid="0" snapToObjects="1">
      <p:cViewPr varScale="1">
        <p:scale>
          <a:sx n="71" d="100"/>
          <a:sy n="71" d="100"/>
        </p:scale>
        <p:origin x="1380" y="60"/>
      </p:cViewPr>
      <p:guideLst>
        <p:guide orient="horz" pos="4125"/>
        <p:guide pos="55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lio.se\Gemensam\BKC\Gemensam\17.%20BKC%20Stab%20rutiner%20och%20arbetsmapp\IT\Arbetsmapp\Statistik\Region\Ultraljud\Rapporter\2014\Sammanst&#228;llning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sv-SE"/>
              <a:t>Andel gravida som gjort KUB </a:t>
            </a:r>
          </a:p>
        </c:rich>
      </c:tx>
      <c:layout>
        <c:manualLayout>
          <c:xMode val="edge"/>
          <c:yMode val="edge"/>
          <c:x val="0.28099181012115604"/>
          <c:y val="3.74532305802200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900826446280992"/>
          <c:y val="0.24344658329889141"/>
          <c:w val="0.76477758462010426"/>
          <c:h val="0.39700519737973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Inmatning!$B$142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5.7306590257879654E-3"/>
                  <c:y val="7.0921985815602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Inmatning!$C$141:$J$141</c:f>
              <c:strCache>
                <c:ptCount val="8"/>
                <c:pt idx="0">
                  <c:v>Eksjö</c:v>
                </c:pt>
                <c:pt idx="1">
                  <c:v>Jönköping</c:v>
                </c:pt>
                <c:pt idx="2">
                  <c:v>Kalmar</c:v>
                </c:pt>
                <c:pt idx="3">
                  <c:v>Linköping</c:v>
                </c:pt>
                <c:pt idx="4">
                  <c:v>Motala</c:v>
                </c:pt>
                <c:pt idx="5">
                  <c:v>Norrköping</c:v>
                </c:pt>
                <c:pt idx="6">
                  <c:v>Västervik</c:v>
                </c:pt>
                <c:pt idx="7">
                  <c:v>Värnamo</c:v>
                </c:pt>
              </c:strCache>
            </c:strRef>
          </c:cat>
          <c:val>
            <c:numRef>
              <c:f>Inmatning!$C$142:$J$142</c:f>
              <c:numCache>
                <c:formatCode>General</c:formatCode>
                <c:ptCount val="8"/>
                <c:pt idx="0">
                  <c:v>67</c:v>
                </c:pt>
                <c:pt idx="1">
                  <c:v>66</c:v>
                </c:pt>
                <c:pt idx="3">
                  <c:v>91</c:v>
                </c:pt>
                <c:pt idx="4">
                  <c:v>68</c:v>
                </c:pt>
                <c:pt idx="5">
                  <c:v>80</c:v>
                </c:pt>
                <c:pt idx="7">
                  <c:v>64</c:v>
                </c:pt>
              </c:numCache>
            </c:numRef>
          </c:val>
        </c:ser>
        <c:ser>
          <c:idx val="1"/>
          <c:order val="1"/>
          <c:tx>
            <c:strRef>
              <c:f>Inmatning!$B$143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1.7730496453900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Inmatning!$C$141:$J$141</c:f>
              <c:strCache>
                <c:ptCount val="8"/>
                <c:pt idx="0">
                  <c:v>Eksjö</c:v>
                </c:pt>
                <c:pt idx="1">
                  <c:v>Jönköping</c:v>
                </c:pt>
                <c:pt idx="2">
                  <c:v>Kalmar</c:v>
                </c:pt>
                <c:pt idx="3">
                  <c:v>Linköping</c:v>
                </c:pt>
                <c:pt idx="4">
                  <c:v>Motala</c:v>
                </c:pt>
                <c:pt idx="5">
                  <c:v>Norrköping</c:v>
                </c:pt>
                <c:pt idx="6">
                  <c:v>Västervik</c:v>
                </c:pt>
                <c:pt idx="7">
                  <c:v>Värnamo</c:v>
                </c:pt>
              </c:strCache>
            </c:strRef>
          </c:cat>
          <c:val>
            <c:numRef>
              <c:f>Inmatning!$C$143:$J$143</c:f>
              <c:numCache>
                <c:formatCode>General</c:formatCode>
                <c:ptCount val="8"/>
                <c:pt idx="0">
                  <c:v>58</c:v>
                </c:pt>
                <c:pt idx="1">
                  <c:v>72</c:v>
                </c:pt>
                <c:pt idx="2" formatCode="0">
                  <c:v>62</c:v>
                </c:pt>
                <c:pt idx="3">
                  <c:v>91</c:v>
                </c:pt>
                <c:pt idx="4">
                  <c:v>84</c:v>
                </c:pt>
                <c:pt idx="5" formatCode="0">
                  <c:v>79.25</c:v>
                </c:pt>
                <c:pt idx="6" formatCode="0">
                  <c:v>68.72</c:v>
                </c:pt>
                <c:pt idx="7">
                  <c:v>61</c:v>
                </c:pt>
              </c:numCache>
            </c:numRef>
          </c:val>
        </c:ser>
        <c:ser>
          <c:idx val="2"/>
          <c:order val="2"/>
          <c:tx>
            <c:strRef>
              <c:f>Inmatning!$B$144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"/>
                  <c:y val="7.09219858156025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Inmatning!$C$141:$J$141</c:f>
              <c:strCache>
                <c:ptCount val="8"/>
                <c:pt idx="0">
                  <c:v>Eksjö</c:v>
                </c:pt>
                <c:pt idx="1">
                  <c:v>Jönköping</c:v>
                </c:pt>
                <c:pt idx="2">
                  <c:v>Kalmar</c:v>
                </c:pt>
                <c:pt idx="3">
                  <c:v>Linköping</c:v>
                </c:pt>
                <c:pt idx="4">
                  <c:v>Motala</c:v>
                </c:pt>
                <c:pt idx="5">
                  <c:v>Norrköping</c:v>
                </c:pt>
                <c:pt idx="6">
                  <c:v>Västervik</c:v>
                </c:pt>
                <c:pt idx="7">
                  <c:v>Värnamo</c:v>
                </c:pt>
              </c:strCache>
            </c:strRef>
          </c:cat>
          <c:val>
            <c:numRef>
              <c:f>Inmatning!$C$144:$J$144</c:f>
              <c:numCache>
                <c:formatCode>General</c:formatCode>
                <c:ptCount val="8"/>
                <c:pt idx="0">
                  <c:v>79</c:v>
                </c:pt>
                <c:pt idx="1">
                  <c:v>66</c:v>
                </c:pt>
                <c:pt idx="2">
                  <c:v>58</c:v>
                </c:pt>
                <c:pt idx="3">
                  <c:v>92</c:v>
                </c:pt>
                <c:pt idx="4">
                  <c:v>81</c:v>
                </c:pt>
                <c:pt idx="5">
                  <c:v>75</c:v>
                </c:pt>
                <c:pt idx="6">
                  <c:v>80</c:v>
                </c:pt>
                <c:pt idx="7">
                  <c:v>63</c:v>
                </c:pt>
              </c:numCache>
            </c:numRef>
          </c:val>
        </c:ser>
        <c:ser>
          <c:idx val="3"/>
          <c:order val="3"/>
          <c:tx>
            <c:strRef>
              <c:f>Inmatning!$B$145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1461318051575931E-2"/>
                  <c:y val="1.4184397163120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Inmatning!$C$141:$J$141</c:f>
              <c:strCache>
                <c:ptCount val="8"/>
                <c:pt idx="0">
                  <c:v>Eksjö</c:v>
                </c:pt>
                <c:pt idx="1">
                  <c:v>Jönköping</c:v>
                </c:pt>
                <c:pt idx="2">
                  <c:v>Kalmar</c:v>
                </c:pt>
                <c:pt idx="3">
                  <c:v>Linköping</c:v>
                </c:pt>
                <c:pt idx="4">
                  <c:v>Motala</c:v>
                </c:pt>
                <c:pt idx="5">
                  <c:v>Norrköping</c:v>
                </c:pt>
                <c:pt idx="6">
                  <c:v>Västervik</c:v>
                </c:pt>
                <c:pt idx="7">
                  <c:v>Värnamo</c:v>
                </c:pt>
              </c:strCache>
            </c:strRef>
          </c:cat>
          <c:val>
            <c:numRef>
              <c:f>Inmatning!$C$145:$J$145</c:f>
              <c:numCache>
                <c:formatCode>General</c:formatCode>
                <c:ptCount val="8"/>
                <c:pt idx="0">
                  <c:v>69</c:v>
                </c:pt>
                <c:pt idx="1">
                  <c:v>67</c:v>
                </c:pt>
                <c:pt idx="2">
                  <c:v>56</c:v>
                </c:pt>
                <c:pt idx="3">
                  <c:v>89.5</c:v>
                </c:pt>
                <c:pt idx="4">
                  <c:v>75</c:v>
                </c:pt>
                <c:pt idx="5">
                  <c:v>73</c:v>
                </c:pt>
                <c:pt idx="6">
                  <c:v>85</c:v>
                </c:pt>
                <c:pt idx="7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09760"/>
        <c:axId val="212111328"/>
      </c:barChart>
      <c:catAx>
        <c:axId val="212109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12111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121113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Procent</a:t>
                </a:r>
              </a:p>
            </c:rich>
          </c:tx>
          <c:layout>
            <c:manualLayout>
              <c:xMode val="edge"/>
              <c:yMode val="edge"/>
              <c:x val="2.6446314554520227E-2"/>
              <c:y val="0.344570558999274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212109760"/>
        <c:crosses val="autoZero"/>
        <c:crossBetween val="between"/>
        <c:majorUnit val="2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overlay val="0"/>
      <c:spPr>
        <a:ln>
          <a:solidFill>
            <a:sysClr val="windowText" lastClr="000000"/>
          </a:solidFill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565C7-E7D9-2945-B8BD-8088C92F08A6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eric.hildebrand@regionostergotland.se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AF89-486C-6B48-BC25-2234EDAED7E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942647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373B-E9E0-834F-8AE0-56CDEFA1F367}" type="datetimeFigureOut">
              <a:rPr lang="sv-SE" smtClean="0"/>
              <a:t>2015-08-26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v-SE" smtClean="0"/>
              <a:t>eric.hildebrand@regionostergotland.se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1FA7-9B20-E148-866A-4BB8AEA063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0976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59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95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559" y="2321"/>
            <a:ext cx="9151559" cy="6855679"/>
          </a:xfrm>
          <a:prstGeom prst="rect">
            <a:avLst/>
          </a:prstGeom>
          <a:solidFill>
            <a:srgbClr val="0050A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7559" y="1346201"/>
            <a:ext cx="9144000" cy="1763788"/>
          </a:xfrm>
          <a:prstGeom prst="rect">
            <a:avLst/>
          </a:prstGeom>
        </p:spPr>
        <p:txBody>
          <a:bodyPr vert="horz" anchor="b" anchorCtr="0"/>
          <a:lstStyle>
            <a:lvl1pPr marL="90488" indent="0" algn="ctr">
              <a:lnSpc>
                <a:spcPct val="80000"/>
              </a:lnSpc>
              <a:buNone/>
              <a:tabLst>
                <a:tab pos="4305300" algn="l"/>
              </a:tabLst>
              <a:defRPr sz="5000" baseline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sv-SE" dirty="0" smtClean="0"/>
              <a:t>Dagens rubrik</a:t>
            </a:r>
          </a:p>
        </p:txBody>
      </p:sp>
      <p:sp>
        <p:nvSpPr>
          <p:cNvPr id="7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251200"/>
            <a:ext cx="9144000" cy="837199"/>
          </a:xfrm>
          <a:prstGeom prst="rect">
            <a:avLst/>
          </a:prstGeom>
        </p:spPr>
        <p:txBody>
          <a:bodyPr vert="horz"/>
          <a:lstStyle>
            <a:lvl1pPr marL="90488" indent="0" algn="ctr">
              <a:lnSpc>
                <a:spcPct val="80000"/>
              </a:lnSpc>
              <a:buNone/>
              <a:defRPr sz="2400">
                <a:solidFill>
                  <a:srgbClr val="FFFFF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sv-SE" dirty="0" smtClean="0"/>
              <a:t>Underrubrik</a:t>
            </a:r>
          </a:p>
        </p:txBody>
      </p:sp>
      <p:pic>
        <p:nvPicPr>
          <p:cNvPr id="10" name="Bildobjekt 9" descr="ppt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49" y="6145193"/>
            <a:ext cx="1705356" cy="457200"/>
          </a:xfrm>
          <a:prstGeom prst="rect">
            <a:avLst/>
          </a:prstGeom>
        </p:spPr>
      </p:pic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65570" y="6281627"/>
            <a:ext cx="5595459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709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733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394224"/>
            <a:ext cx="3833849" cy="3600000"/>
          </a:xfrm>
          <a:prstGeom prst="rect">
            <a:avLst/>
          </a:prstGeom>
        </p:spPr>
        <p:txBody>
          <a:bodyPr/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394224"/>
            <a:ext cx="3833849" cy="36000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036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457200" y="2415173"/>
            <a:ext cx="3835517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3054939"/>
            <a:ext cx="3835517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2415173"/>
            <a:ext cx="383702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latin typeface="Tahoma"/>
                <a:cs typeface="Tahom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rubriken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3054939"/>
            <a:ext cx="3837024" cy="31679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81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382879" y="524414"/>
            <a:ext cx="709917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4000"/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9450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282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9418"/>
            <a:ext cx="5783466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905023"/>
            <a:ext cx="5783466" cy="12671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latin typeface="Tahoma"/>
                <a:cs typeface="Tahom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886591" y="6295963"/>
            <a:ext cx="5595458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 smtClean="0"/>
              <a:t>eric.hildebrand@regionostergotland.se</a:t>
            </a:r>
            <a:endParaRPr lang="sv-SE" dirty="0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44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ruta 24"/>
          <p:cNvSpPr txBox="1"/>
          <p:nvPr/>
        </p:nvSpPr>
        <p:spPr>
          <a:xfrm>
            <a:off x="234398" y="6295775"/>
            <a:ext cx="33692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sv-SE" sz="1500" dirty="0" smtClean="0">
                <a:solidFill>
                  <a:srgbClr val="00478A"/>
                </a:solidFill>
                <a:latin typeface="Tahoma"/>
                <a:cs typeface="Tahoma"/>
              </a:rPr>
              <a:t>Region Östergötland</a:t>
            </a:r>
            <a:endParaRPr lang="sv-SE" sz="1500" dirty="0">
              <a:solidFill>
                <a:srgbClr val="00478A"/>
              </a:solidFill>
              <a:latin typeface="Tahoma"/>
              <a:cs typeface="Tahoma"/>
            </a:endParaRPr>
          </a:p>
        </p:txBody>
      </p:sp>
      <p:pic>
        <p:nvPicPr>
          <p:cNvPr id="4" name="Bildobjekt 3" descr="ppt_fli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725"/>
            <a:ext cx="1156155" cy="1156155"/>
          </a:xfrm>
          <a:prstGeom prst="rect">
            <a:avLst/>
          </a:prstGeom>
        </p:spPr>
      </p:pic>
      <p:sp>
        <p:nvSpPr>
          <p:cNvPr id="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390964" y="6253815"/>
            <a:ext cx="500237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14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/>
          <a:ea typeface="+mj-ea"/>
          <a:cs typeface="Georgia"/>
        </a:defRPr>
      </a:lvl1pPr>
    </p:titleStyle>
    <p:bodyStyle>
      <a:lvl1pPr marL="442913" indent="-352425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Fosterdiagnostik i Sydöstra sjukvårdsregionen</a:t>
            </a:r>
          </a:p>
          <a:p>
            <a:r>
              <a:rPr lang="sv-SE" sz="4000" dirty="0" smtClean="0"/>
              <a:t>- Breddinförande av KUB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altLang="sv-SE" sz="1800" dirty="0"/>
              <a:t>Eric Hildebrand</a:t>
            </a:r>
          </a:p>
          <a:p>
            <a:r>
              <a:rPr lang="sv-SE" altLang="sv-SE" sz="1800" dirty="0" smtClean="0"/>
              <a:t>Överläkare Med Dr</a:t>
            </a:r>
            <a:endParaRPr lang="sv-SE" altLang="sv-SE" sz="1800" dirty="0"/>
          </a:p>
          <a:p>
            <a:r>
              <a:rPr lang="sv-SE" altLang="sv-SE" sz="1800" dirty="0" smtClean="0"/>
              <a:t>Fostermedicin</a:t>
            </a:r>
            <a:endParaRPr lang="sv-SE" altLang="sv-SE" sz="1800" dirty="0"/>
          </a:p>
          <a:p>
            <a:r>
              <a:rPr lang="sv-SE" altLang="sv-SE" sz="1800" dirty="0"/>
              <a:t>Kvinnokliniken</a:t>
            </a:r>
          </a:p>
          <a:p>
            <a:r>
              <a:rPr lang="sv-SE" altLang="sv-SE" sz="1800" dirty="0"/>
              <a:t>Universitetssjukhuset i Linköping</a:t>
            </a:r>
          </a:p>
          <a:p>
            <a:endParaRPr lang="sv-SE" dirty="0"/>
          </a:p>
        </p:txBody>
      </p:sp>
      <p:pic>
        <p:nvPicPr>
          <p:cNvPr id="6" name="Bildobjekt 3" descr="SFOG-logga_09111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516" y="5226045"/>
            <a:ext cx="1224136" cy="6480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367937" y="5365415"/>
            <a:ext cx="1596912" cy="369332"/>
          </a:xfrm>
          <a:prstGeom prst="rect">
            <a:avLst/>
          </a:prstGeom>
          <a:pattFill prst="pct5">
            <a:fgClr>
              <a:schemeClr val="tx1"/>
            </a:fgClr>
            <a:bgClr>
              <a:schemeClr val="tx1"/>
            </a:bgClr>
          </a:pattFill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005A9E"/>
                </a:solidFill>
              </a:rPr>
              <a:t>VECKAN 2015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4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2009-2011 detektionsgrad 93% med 4,5% testpositiva</a:t>
            </a:r>
          </a:p>
          <a:p>
            <a:r>
              <a:rPr lang="sv-SE" dirty="0" smtClean="0"/>
              <a:t>2005 gjordes </a:t>
            </a:r>
            <a:r>
              <a:rPr lang="sv-SE" dirty="0" err="1" smtClean="0"/>
              <a:t>amniocentes</a:t>
            </a:r>
            <a:r>
              <a:rPr lang="sv-SE" dirty="0" smtClean="0"/>
              <a:t> på 7,4% av den gravida populationen (11,4% i Linköping)</a:t>
            </a:r>
          </a:p>
          <a:p>
            <a:r>
              <a:rPr lang="sv-SE" dirty="0" smtClean="0"/>
              <a:t>2011 gjordes </a:t>
            </a:r>
            <a:r>
              <a:rPr lang="sv-SE" dirty="0" err="1" smtClean="0"/>
              <a:t>amniocentes</a:t>
            </a:r>
            <a:r>
              <a:rPr lang="sv-SE" dirty="0" smtClean="0"/>
              <a:t> på 3,4% av den gravida populationen (5,4% i Linköping)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KUB resultat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6602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Median NUPP</a:t>
            </a:r>
          </a:p>
        </p:txBody>
      </p:sp>
      <p:graphicFrame>
        <p:nvGraphicFramePr>
          <p:cNvPr id="16387" name="Platshållare för innehåll 4"/>
          <p:cNvGraphicFramePr>
            <a:graphicFrameLocks noGrp="1"/>
          </p:cNvGraphicFramePr>
          <p:nvPr>
            <p:ph idx="1"/>
          </p:nvPr>
        </p:nvGraphicFramePr>
        <p:xfrm>
          <a:off x="179388" y="1125538"/>
          <a:ext cx="8453437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imgW="8455885" imgH="4852837" progId="Excel.Chart.8">
                  <p:embed/>
                </p:oleObj>
              </mc:Choice>
              <mc:Fallback>
                <p:oleObj r:id="rId4" imgW="8455885" imgH="4852837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125538"/>
                        <a:ext cx="8453437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150017-36FC-48D9-97E2-1112E7C6F196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Second opinion</a:t>
            </a:r>
          </a:p>
          <a:p>
            <a:r>
              <a:rPr lang="sv-SE" dirty="0" smtClean="0"/>
              <a:t>Bildlagring tillgänglig på nästan alla enheter</a:t>
            </a:r>
          </a:p>
          <a:p>
            <a:r>
              <a:rPr lang="sv-SE" dirty="0" smtClean="0"/>
              <a:t>Möjlighet att länka bilder till Universitetssjukhuset i Linköping</a:t>
            </a:r>
          </a:p>
          <a:p>
            <a:r>
              <a:rPr lang="sv-SE" dirty="0" smtClean="0"/>
              <a:t>Arbete för gemensam ultraljudsrond med bildgranskning</a:t>
            </a:r>
          </a:p>
          <a:p>
            <a:r>
              <a:rPr lang="sv-SE" dirty="0" smtClean="0"/>
              <a:t>Fostermedicinskt möte med roterande värdskap i regionen för ultraljudsbarnmorskor och ultraljudsläkare</a:t>
            </a:r>
          </a:p>
          <a:p>
            <a:r>
              <a:rPr lang="sv-SE" dirty="0" smtClean="0"/>
              <a:t>Utbildning i bedömning av fosterhjärtat </a:t>
            </a:r>
            <a:r>
              <a:rPr lang="sv-SE" smtClean="0"/>
              <a:t>för ultraljudsbarnmorskorna i regionen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Andra exempel på regionalt samarbete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855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Nej</a:t>
            </a:r>
          </a:p>
          <a:p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Är KUB/tidig datering på väg ut?</a:t>
            </a:r>
            <a:endParaRPr lang="sv-SE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11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965278"/>
            <a:ext cx="8024849" cy="404526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De flesta kvinnorna önskar tidigt ultraljud i första trimestern (SBU</a:t>
            </a:r>
            <a:r>
              <a:rPr lang="sv-SE" dirty="0" smtClean="0"/>
              <a:t>)</a:t>
            </a:r>
          </a:p>
          <a:p>
            <a:r>
              <a:rPr lang="sv-SE" dirty="0" smtClean="0"/>
              <a:t>Medicinska fördelar: </a:t>
            </a:r>
          </a:p>
          <a:p>
            <a:pPr lvl="1"/>
            <a:r>
              <a:rPr lang="sv-SE" dirty="0" smtClean="0"/>
              <a:t>Graviditetslängd</a:t>
            </a:r>
          </a:p>
          <a:p>
            <a:pPr lvl="1"/>
            <a:r>
              <a:rPr lang="sv-SE" dirty="0" smtClean="0"/>
              <a:t>Viabilitet/upptäcka uteblivet missfall </a:t>
            </a:r>
          </a:p>
          <a:p>
            <a:pPr lvl="1"/>
            <a:r>
              <a:rPr lang="sv-SE" dirty="0" smtClean="0"/>
              <a:t>fosteranatomi, upptäcka avvikelser!</a:t>
            </a:r>
          </a:p>
          <a:p>
            <a:pPr lvl="1"/>
            <a:r>
              <a:rPr lang="sv-SE" dirty="0" smtClean="0"/>
              <a:t>upptäcka flerbörd</a:t>
            </a:r>
          </a:p>
          <a:p>
            <a:pPr lvl="1"/>
            <a:r>
              <a:rPr lang="sv-SE" dirty="0" smtClean="0"/>
              <a:t>Möjlighet till KUB och NIPT till riskgrupp</a:t>
            </a:r>
          </a:p>
          <a:p>
            <a:pPr lvl="1"/>
            <a:r>
              <a:rPr lang="sv-SE" dirty="0" smtClean="0"/>
              <a:t>NUPP som indikator på patologi</a:t>
            </a:r>
          </a:p>
          <a:p>
            <a:pPr lvl="1"/>
            <a:r>
              <a:rPr lang="sv-SE" dirty="0" smtClean="0"/>
              <a:t>Som en del i screening för preeklampsi och tillväxthämning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Ultraljud i v 11-14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328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Ökad NUPP och utfall av graviditeten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27075" r="23467" b="28575"/>
          <a:stretch/>
        </p:blipFill>
        <p:spPr bwMode="auto">
          <a:xfrm>
            <a:off x="1064526" y="2033515"/>
            <a:ext cx="7569962" cy="26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/>
          <p:cNvSpPr/>
          <p:nvPr/>
        </p:nvSpPr>
        <p:spPr>
          <a:xfrm>
            <a:off x="2852382" y="5077796"/>
            <a:ext cx="589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err="1"/>
              <a:t>Prenat</a:t>
            </a:r>
            <a:r>
              <a:rPr lang="sv-SE" sz="1200" dirty="0"/>
              <a:t> </a:t>
            </a:r>
            <a:r>
              <a:rPr lang="sv-SE" sz="1200" dirty="0" err="1"/>
              <a:t>Diagn</a:t>
            </a:r>
            <a:r>
              <a:rPr lang="sv-SE" sz="1200" dirty="0"/>
              <a:t>. 2013 Sep;33(9):856-62. </a:t>
            </a:r>
            <a:r>
              <a:rPr lang="sv-SE" sz="1200" dirty="0" err="1"/>
              <a:t>doi</a:t>
            </a:r>
            <a:r>
              <a:rPr lang="sv-SE" sz="1200" dirty="0"/>
              <a:t>: 10.1002/pd.4143. </a:t>
            </a:r>
            <a:r>
              <a:rPr lang="sv-SE" sz="1200" dirty="0" err="1"/>
              <a:t>Epub</a:t>
            </a:r>
            <a:r>
              <a:rPr lang="sv-SE" sz="1200" dirty="0"/>
              <a:t> 2013 May 16.</a:t>
            </a:r>
          </a:p>
          <a:p>
            <a:r>
              <a:rPr lang="sv-SE" sz="1200" dirty="0" err="1"/>
              <a:t>Increased</a:t>
            </a:r>
            <a:r>
              <a:rPr lang="sv-SE" sz="1200" dirty="0"/>
              <a:t> </a:t>
            </a:r>
            <a:r>
              <a:rPr lang="sv-SE" sz="1200" dirty="0" err="1"/>
              <a:t>nuchal</a:t>
            </a:r>
            <a:r>
              <a:rPr lang="sv-SE" sz="1200" dirty="0"/>
              <a:t> </a:t>
            </a:r>
            <a:r>
              <a:rPr lang="sv-SE" sz="1200" dirty="0" err="1"/>
              <a:t>translucency</a:t>
            </a:r>
            <a:r>
              <a:rPr lang="sv-SE" sz="1200" dirty="0"/>
              <a:t> and </a:t>
            </a:r>
            <a:r>
              <a:rPr lang="sv-SE" sz="1200" dirty="0" err="1"/>
              <a:t>pregnancy</a:t>
            </a:r>
            <a:r>
              <a:rPr lang="sv-SE" sz="1200" dirty="0"/>
              <a:t> </a:t>
            </a:r>
            <a:r>
              <a:rPr lang="sv-SE" sz="1200" dirty="0" err="1"/>
              <a:t>outcome</a:t>
            </a:r>
            <a:r>
              <a:rPr lang="sv-SE" sz="1200" dirty="0"/>
              <a:t>: a </a:t>
            </a:r>
            <a:r>
              <a:rPr lang="sv-SE" sz="1200" dirty="0" err="1"/>
              <a:t>retrospective</a:t>
            </a:r>
            <a:r>
              <a:rPr lang="sv-SE" sz="1200" dirty="0"/>
              <a:t> </a:t>
            </a:r>
            <a:r>
              <a:rPr lang="sv-SE" sz="1200" dirty="0" err="1"/>
              <a:t>study</a:t>
            </a:r>
            <a:r>
              <a:rPr lang="sv-SE" sz="1200" dirty="0"/>
              <a:t> </a:t>
            </a:r>
            <a:r>
              <a:rPr lang="sv-SE" sz="1200" dirty="0" err="1"/>
              <a:t>of</a:t>
            </a:r>
            <a:r>
              <a:rPr lang="sv-SE" sz="1200" dirty="0"/>
              <a:t> 1063 </a:t>
            </a:r>
            <a:r>
              <a:rPr lang="sv-SE" sz="1200" dirty="0" err="1"/>
              <a:t>consecutive</a:t>
            </a:r>
            <a:r>
              <a:rPr lang="sv-SE" sz="1200" dirty="0"/>
              <a:t> </a:t>
            </a:r>
            <a:r>
              <a:rPr lang="sv-SE" sz="1200" dirty="0" err="1"/>
              <a:t>singleton</a:t>
            </a:r>
            <a:r>
              <a:rPr lang="sv-SE" sz="1200" dirty="0"/>
              <a:t> </a:t>
            </a:r>
            <a:r>
              <a:rPr lang="sv-SE" sz="1200" dirty="0" err="1"/>
              <a:t>pregnancies</a:t>
            </a:r>
            <a:r>
              <a:rPr lang="sv-SE" sz="1200" dirty="0"/>
              <a:t> in a </a:t>
            </a:r>
            <a:r>
              <a:rPr lang="sv-SE" sz="1200" dirty="0" err="1"/>
              <a:t>single</a:t>
            </a:r>
            <a:r>
              <a:rPr lang="sv-SE" sz="1200" dirty="0"/>
              <a:t> </a:t>
            </a:r>
            <a:r>
              <a:rPr lang="sv-SE" sz="1200" dirty="0" err="1"/>
              <a:t>referral</a:t>
            </a:r>
            <a:r>
              <a:rPr lang="sv-SE" sz="1200" dirty="0"/>
              <a:t> institution.</a:t>
            </a:r>
          </a:p>
          <a:p>
            <a:r>
              <a:rPr lang="sv-SE" sz="1200" dirty="0" err="1"/>
              <a:t>Ayräs</a:t>
            </a:r>
            <a:r>
              <a:rPr lang="sv-SE" sz="1200" dirty="0"/>
              <a:t> O1, Tikkanen M, </a:t>
            </a:r>
            <a:r>
              <a:rPr lang="sv-SE" sz="1200" dirty="0" err="1"/>
              <a:t>Eronen</a:t>
            </a:r>
            <a:r>
              <a:rPr lang="sv-SE" sz="1200" dirty="0"/>
              <a:t> M, </a:t>
            </a:r>
            <a:r>
              <a:rPr lang="sv-SE" sz="1200" dirty="0" err="1"/>
              <a:t>Paavonen</a:t>
            </a:r>
            <a:r>
              <a:rPr lang="sv-SE" sz="1200" dirty="0"/>
              <a:t> J, Stefanovic V.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158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NUPP 3,5-4,4 mm	70% chans till barn utan missbildningar</a:t>
            </a:r>
          </a:p>
          <a:p>
            <a:r>
              <a:rPr lang="sv-SE" dirty="0" smtClean="0"/>
              <a:t>NUPP 4,5-5,4 mm 50%</a:t>
            </a:r>
          </a:p>
          <a:p>
            <a:r>
              <a:rPr lang="sv-SE" dirty="0" smtClean="0"/>
              <a:t>NUPP 5,5-6.4 mm 30%</a:t>
            </a:r>
          </a:p>
          <a:p>
            <a:r>
              <a:rPr lang="sv-SE" dirty="0" smtClean="0"/>
              <a:t>NUPP ≥6,5    mm 15%</a:t>
            </a:r>
          </a:p>
          <a:p>
            <a:pPr lvl="8"/>
            <a:endParaRPr lang="sv-SE" dirty="0" smtClean="0"/>
          </a:p>
          <a:p>
            <a:pPr lvl="8"/>
            <a:endParaRPr lang="sv-SE" dirty="0"/>
          </a:p>
          <a:p>
            <a:pPr lvl="8"/>
            <a:endParaRPr lang="sv-SE" dirty="0" smtClean="0"/>
          </a:p>
          <a:p>
            <a:pPr lvl="8"/>
            <a:r>
              <a:rPr lang="sv-SE" dirty="0" err="1" smtClean="0"/>
              <a:t>Souka</a:t>
            </a:r>
            <a:r>
              <a:rPr lang="sv-SE" dirty="0" smtClean="0"/>
              <a:t> et al 2004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NUPP och normal </a:t>
            </a:r>
            <a:r>
              <a:rPr lang="sv-SE" dirty="0" err="1" smtClean="0"/>
              <a:t>karyotyp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289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 smtClean="0"/>
              <a:t>Framtida metoder –beräkning av risk för preeklampsi?</a:t>
            </a:r>
          </a:p>
        </p:txBody>
      </p:sp>
      <p:sp>
        <p:nvSpPr>
          <p:cNvPr id="2355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 smtClean="0"/>
              <a:t>Faktorer som ingår i beräkningen:</a:t>
            </a:r>
          </a:p>
          <a:p>
            <a:pPr lvl="1"/>
            <a:r>
              <a:rPr lang="sv-SE" altLang="sv-SE" dirty="0" err="1" smtClean="0"/>
              <a:t>Maternell</a:t>
            </a:r>
            <a:r>
              <a:rPr lang="sv-SE" altLang="sv-SE" dirty="0" smtClean="0"/>
              <a:t> ålder, vikt, längd, etnicitet, paritet, tidigare PE?, patientens mor PE?, </a:t>
            </a:r>
            <a:r>
              <a:rPr lang="sv-SE" altLang="sv-SE" dirty="0"/>
              <a:t>k</a:t>
            </a:r>
            <a:r>
              <a:rPr lang="sv-SE" altLang="sv-SE" dirty="0" smtClean="0"/>
              <a:t>onceptionsmetod, SLE/APS, kronisk hypertoni, diabetes </a:t>
            </a:r>
            <a:r>
              <a:rPr lang="sv-SE" altLang="sv-SE" dirty="0" err="1" smtClean="0"/>
              <a:t>mellitus</a:t>
            </a:r>
            <a:r>
              <a:rPr lang="sv-SE" altLang="sv-SE" dirty="0" smtClean="0"/>
              <a:t>.</a:t>
            </a:r>
          </a:p>
          <a:p>
            <a:pPr lvl="1"/>
            <a:r>
              <a:rPr lang="sv-SE" altLang="sv-SE" dirty="0" err="1" smtClean="0"/>
              <a:t>Arteria</a:t>
            </a:r>
            <a:r>
              <a:rPr lang="sv-SE" altLang="sv-SE" dirty="0" smtClean="0"/>
              <a:t> </a:t>
            </a:r>
            <a:r>
              <a:rPr lang="sv-SE" altLang="sv-SE" dirty="0" err="1" smtClean="0"/>
              <a:t>uterina</a:t>
            </a:r>
            <a:r>
              <a:rPr lang="sv-SE" altLang="sv-SE" dirty="0" smtClean="0"/>
              <a:t> PI, MAP, PAPP-A, PLGF</a:t>
            </a:r>
          </a:p>
        </p:txBody>
      </p:sp>
      <p:sp>
        <p:nvSpPr>
          <p:cNvPr id="23556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15D568-79D6-45FF-8051-05D7530E41F4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8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Risker som beräknas</a:t>
            </a:r>
          </a:p>
        </p:txBody>
      </p:sp>
      <p:sp>
        <p:nvSpPr>
          <p:cNvPr id="26627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 smtClean="0"/>
              <a:t>Risk för PE före 34 v</a:t>
            </a:r>
          </a:p>
          <a:p>
            <a:r>
              <a:rPr lang="sv-SE" altLang="sv-SE" dirty="0" smtClean="0"/>
              <a:t>Risk för PE före 37 v</a:t>
            </a:r>
          </a:p>
          <a:p>
            <a:r>
              <a:rPr lang="sv-SE" altLang="sv-SE" dirty="0" smtClean="0"/>
              <a:t>Risk för PE före 42 v</a:t>
            </a:r>
          </a:p>
          <a:p>
            <a:r>
              <a:rPr lang="sv-SE" altLang="sv-SE" dirty="0" smtClean="0"/>
              <a:t>Risk för tillväxthämning före 37 v</a:t>
            </a:r>
          </a:p>
          <a:p>
            <a:r>
              <a:rPr lang="sv-SE" altLang="sv-SE" dirty="0" smtClean="0"/>
              <a:t>(Risk för prematurfödsel före 34 v)</a:t>
            </a:r>
          </a:p>
          <a:p>
            <a:endParaRPr lang="sv-SE" altLang="sv-SE" dirty="0" smtClean="0"/>
          </a:p>
          <a:p>
            <a:r>
              <a:rPr lang="sv-SE" altLang="sv-SE" dirty="0" smtClean="0"/>
              <a:t>Patienten räknas som risk om antingen ökad risk för PE&gt;34 v eller tillväxthämning &gt;37 v föreligger</a:t>
            </a:r>
          </a:p>
        </p:txBody>
      </p:sp>
      <p:sp>
        <p:nvSpPr>
          <p:cNvPr id="26628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DC186D8-9798-445E-8243-A54E1F60C197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  <p:sp>
        <p:nvSpPr>
          <p:cNvPr id="2" name="Ellips 1"/>
          <p:cNvSpPr/>
          <p:nvPr/>
        </p:nvSpPr>
        <p:spPr>
          <a:xfrm>
            <a:off x="682388" y="2060812"/>
            <a:ext cx="3016155" cy="1009934"/>
          </a:xfrm>
          <a:prstGeom prst="ellipse">
            <a:avLst/>
          </a:prstGeom>
          <a:solidFill>
            <a:srgbClr val="FF0000">
              <a:alpha val="1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89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879" y="434108"/>
            <a:ext cx="6263086" cy="39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70" r="36455"/>
          <a:stretch/>
        </p:blipFill>
        <p:spPr bwMode="auto">
          <a:xfrm>
            <a:off x="1252021" y="4798910"/>
            <a:ext cx="6950256" cy="887124"/>
          </a:xfrm>
          <a:prstGeom prst="rect">
            <a:avLst/>
          </a:prstGeom>
          <a:solidFill>
            <a:srgbClr val="FF0000">
              <a:alpha val="46000"/>
            </a:srgb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46131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inga intressekonflikter eller jäv att </a:t>
            </a:r>
            <a:r>
              <a:rPr lang="sv-SE" dirty="0" smtClean="0"/>
              <a:t>redovisa.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5A9E"/>
                </a:solidFill>
              </a:rPr>
              <a:t>				VECKAN </a:t>
            </a:r>
            <a:r>
              <a:rPr lang="sv-SE" dirty="0">
                <a:solidFill>
                  <a:srgbClr val="005A9E"/>
                </a:solidFill>
              </a:rPr>
              <a:t>2015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6" name="Bildobjekt 3" descr="SFOG-logga_091117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62455" y="827857"/>
            <a:ext cx="1224136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11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Presentation av resultat</a:t>
            </a:r>
          </a:p>
        </p:txBody>
      </p:sp>
      <p:sp>
        <p:nvSpPr>
          <p:cNvPr id="2867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sp>
        <p:nvSpPr>
          <p:cNvPr id="28676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009EF4-5311-4134-BAC2-10D7399A1683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8" t="10686" r="14307" b="16016"/>
          <a:stretch>
            <a:fillRect/>
          </a:stretch>
        </p:blipFill>
        <p:spPr bwMode="auto">
          <a:xfrm>
            <a:off x="684213" y="908050"/>
            <a:ext cx="75946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0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mtClean="0"/>
              <a:t>Tack!</a:t>
            </a:r>
          </a:p>
        </p:txBody>
      </p:sp>
      <p:sp>
        <p:nvSpPr>
          <p:cNvPr id="3072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smtClean="0"/>
              <a:t>eric.hildebrand@regionostergotland.se</a:t>
            </a:r>
          </a:p>
        </p:txBody>
      </p:sp>
      <p:sp>
        <p:nvSpPr>
          <p:cNvPr id="30724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DF5D49-1275-45D2-8E85-4F907045322C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46821"/>
            <a:ext cx="809148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382879" y="309436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latin typeface="Bauhaus 93" panose="04030905020B02020C02" pitchFamily="82" charset="0"/>
              </a:rPr>
              <a:t>US i Linköping</a:t>
            </a:r>
            <a:endParaRPr lang="sv-SE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endParaRPr lang="sv-SE" altLang="sv-SE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sv-SE" altLang="sv-SE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sv-SE" altLang="sv-SE" dirty="0">
              <a:solidFill>
                <a:schemeClr val="tx2"/>
              </a:solidFill>
            </a:endParaRP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49" y="723626"/>
            <a:ext cx="6884506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50372" r="55601" b="24632"/>
          <a:stretch/>
        </p:blipFill>
        <p:spPr bwMode="auto">
          <a:xfrm>
            <a:off x="5183928" y="2515674"/>
            <a:ext cx="2558783" cy="296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6842886" y="4216718"/>
            <a:ext cx="110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Kalmar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Västervik</a:t>
            </a:r>
          </a:p>
        </p:txBody>
      </p:sp>
      <p:sp>
        <p:nvSpPr>
          <p:cNvPr id="8" name="Rektangel 7"/>
          <p:cNvSpPr/>
          <p:nvPr/>
        </p:nvSpPr>
        <p:spPr>
          <a:xfrm>
            <a:off x="5452394" y="3755053"/>
            <a:ext cx="1243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Jönköping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Eksjö 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Värnamo</a:t>
            </a:r>
          </a:p>
        </p:txBody>
      </p:sp>
      <p:sp>
        <p:nvSpPr>
          <p:cNvPr id="9" name="Rektangel 8"/>
          <p:cNvSpPr/>
          <p:nvPr/>
        </p:nvSpPr>
        <p:spPr>
          <a:xfrm>
            <a:off x="6431567" y="2782669"/>
            <a:ext cx="1311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Linköping</a:t>
            </a:r>
          </a:p>
          <a:p>
            <a:pPr>
              <a:spcBef>
                <a:spcPct val="0"/>
              </a:spcBef>
              <a:buNone/>
            </a:pPr>
            <a:r>
              <a:rPr lang="sv-SE" altLang="sv-SE" dirty="0">
                <a:solidFill>
                  <a:schemeClr val="tx2"/>
                </a:solidFill>
              </a:rPr>
              <a:t>Norrköping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457200" y="2515674"/>
            <a:ext cx="43868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Regionala Medicinska Programgruppen (RMPG) för kvinnosjukvård i sydöstra sjukvårdsregionen arbetar för en likvärdig vård i regionen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Långsiktigt arbete med kvalitetsförbättring och utvecklingsarbeten.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Verksamhetschefer från kvinnoklinikerna i regionen.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Regionala arbetsgruppen för fostermedicin startades 2009 på uppdrag av RMPG.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211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”Kombinerat test … med </a:t>
            </a:r>
            <a:r>
              <a:rPr lang="sv-SE" dirty="0"/>
              <a:t>ultraljud och biokemisk serumundersökning i tidig graviditet (10-14 graviditetsveckor) </a:t>
            </a:r>
            <a:r>
              <a:rPr lang="sv-SE" dirty="0" smtClean="0"/>
              <a:t>i kombination med moderns ålder, är den kliniskt utvärderade metod för att bedöma sannolikheten för Downs syndrom hos fostret som ger den </a:t>
            </a:r>
            <a:r>
              <a:rPr lang="sv-SE" dirty="0"/>
              <a:t>bästa avvägningen mellan andelen identifierade fall och andelen falskt positiva testresultat. (Evidensstyrka </a:t>
            </a:r>
            <a:r>
              <a:rPr lang="sv-SE" dirty="0" smtClean="0"/>
              <a:t>1, SBU 2006) </a:t>
            </a:r>
          </a:p>
          <a:p>
            <a:r>
              <a:rPr lang="sv-SE" dirty="0" smtClean="0"/>
              <a:t>Arbete i RMPG i samarbete med ultraljudsenheterna i regionen.</a:t>
            </a:r>
          </a:p>
          <a:p>
            <a:r>
              <a:rPr lang="sv-SE" dirty="0" smtClean="0"/>
              <a:t>2008 infördes kombinerat ultraljud och biokemi (KUB) som erbjudande för att beräkna sannolikheten att bära på ett foster med </a:t>
            </a:r>
            <a:r>
              <a:rPr lang="sv-SE" dirty="0" err="1" smtClean="0"/>
              <a:t>trisomi</a:t>
            </a:r>
            <a:r>
              <a:rPr lang="sv-SE" dirty="0" smtClean="0"/>
              <a:t> 21,13,18 eller könskromosomavvikelser.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KUB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48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704" y="524414"/>
            <a:ext cx="5262470" cy="54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52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2410539"/>
            <a:ext cx="8024849" cy="3635419"/>
          </a:xfrm>
        </p:spPr>
        <p:txBody>
          <a:bodyPr/>
          <a:lstStyle/>
          <a:p>
            <a:r>
              <a:rPr lang="sv-SE" dirty="0" smtClean="0"/>
              <a:t>Regiongemensamt PM om fosterdiagnostik</a:t>
            </a:r>
          </a:p>
          <a:p>
            <a:r>
              <a:rPr lang="sv-SE" dirty="0" smtClean="0"/>
              <a:t>Information om och tillgång till fosterdiagnostik för alla gravida</a:t>
            </a:r>
          </a:p>
          <a:p>
            <a:r>
              <a:rPr lang="sv-SE" dirty="0" smtClean="0"/>
              <a:t>Samma erbjudande till alla gravida i hela regionen</a:t>
            </a:r>
          </a:p>
          <a:p>
            <a:r>
              <a:rPr lang="sv-SE" dirty="0" smtClean="0"/>
              <a:t>Datering och erbjudande om KUB v 11-14</a:t>
            </a:r>
          </a:p>
          <a:p>
            <a:r>
              <a:rPr lang="sv-SE" dirty="0" err="1" smtClean="0"/>
              <a:t>Amniocentes</a:t>
            </a:r>
            <a:r>
              <a:rPr lang="sv-SE" dirty="0" smtClean="0"/>
              <a:t> om risk &gt; 1/200, alternativt CVB, framför allt om &gt;1/20.</a:t>
            </a:r>
          </a:p>
          <a:p>
            <a:r>
              <a:rPr lang="sv-SE" dirty="0" smtClean="0"/>
              <a:t>Rutinultraljud v 18-20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49" y="723626"/>
            <a:ext cx="6884506" cy="8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14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smtClean="0"/>
              <a:t>KUB - deltagande</a:t>
            </a:r>
          </a:p>
        </p:txBody>
      </p:sp>
      <p:sp>
        <p:nvSpPr>
          <p:cNvPr id="12291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240CEEF-F174-4656-922C-53711A6FC3A8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  <p:sp>
        <p:nvSpPr>
          <p:cNvPr id="1229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altLang="sv-SE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3465991"/>
              </p:ext>
            </p:extLst>
          </p:nvPr>
        </p:nvGraphicFramePr>
        <p:xfrm>
          <a:off x="457199" y="1789860"/>
          <a:ext cx="8024849" cy="4488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47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KUB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eric.hildebrand@regionostergotland.se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1" y="2019564"/>
            <a:ext cx="7766920" cy="42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30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smtClean="0"/>
              <a:t>KUB Audit 2014</a:t>
            </a:r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09861"/>
              </p:ext>
            </p:extLst>
          </p:nvPr>
        </p:nvGraphicFramePr>
        <p:xfrm>
          <a:off x="902855" y="2177473"/>
          <a:ext cx="77724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Östergötland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Jönköping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Kalmar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antal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4009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2665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1574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&gt;35 år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17,2%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14,6%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15,2%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altLang="sv-SE" dirty="0" smtClean="0"/>
                        <a:t>%NT &gt; median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42%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46%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42%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altLang="sv-SE" dirty="0" smtClean="0"/>
                        <a:t>%NT &gt;95th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2,9%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3,5%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4,5%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altLang="sv-SE" dirty="0" smtClean="0"/>
                        <a:t>Fritt ß-</a:t>
                      </a:r>
                      <a:r>
                        <a:rPr lang="sv-SE" altLang="sv-SE" dirty="0" err="1" smtClean="0"/>
                        <a:t>hCG</a:t>
                      </a:r>
                      <a:r>
                        <a:rPr lang="sv-SE" altLang="sv-SE" dirty="0" smtClean="0"/>
                        <a:t> median </a:t>
                      </a:r>
                      <a:r>
                        <a:rPr lang="sv-SE" altLang="sv-SE" dirty="0" err="1" smtClean="0"/>
                        <a:t>MoM</a:t>
                      </a:r>
                      <a:r>
                        <a:rPr lang="sv-SE" altLang="sv-SE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0,907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0,946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0,934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altLang="sv-SE" dirty="0" smtClean="0"/>
                        <a:t>Fritt PAPP-A median </a:t>
                      </a:r>
                      <a:r>
                        <a:rPr lang="sv-SE" altLang="sv-SE" dirty="0" err="1" smtClean="0"/>
                        <a:t>MoM</a:t>
                      </a:r>
                      <a:r>
                        <a:rPr lang="sv-SE" altLang="sv-SE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1,031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1,031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1,023</a:t>
                      </a:r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dirty="0" smtClean="0"/>
                        <a:t>&gt;1:200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2,9%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2,7%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2,8%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410" name="Platshållare för datum 3"/>
          <p:cNvSpPr>
            <a:spLocks noGrp="1"/>
          </p:cNvSpPr>
          <p:nvPr>
            <p:ph type="dt" sz="quarter" idx="4294967295"/>
          </p:nvPr>
        </p:nvSpPr>
        <p:spPr>
          <a:xfrm>
            <a:off x="1066800" y="6477000"/>
            <a:ext cx="12954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E48FA4-953D-4B6E-8077-24BAD479B240}" type="datetime1">
              <a:rPr lang="sv-SE" altLang="sv-SE" sz="12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2015-08-26</a:t>
            </a:fld>
            <a:endParaRPr lang="sv-SE" altLang="sv-SE" sz="120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g Ost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-tem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Office-tema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293</TotalTime>
  <Words>641</Words>
  <Application>Microsoft Office PowerPoint</Application>
  <PresentationFormat>Bildspel på skärmen (4:3)</PresentationFormat>
  <Paragraphs>144</Paragraphs>
  <Slides>21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Bauhaus 93</vt:lpstr>
      <vt:lpstr>Calibri</vt:lpstr>
      <vt:lpstr>Georgia</vt:lpstr>
      <vt:lpstr>Tahoma</vt:lpstr>
      <vt:lpstr>Blank</vt:lpstr>
      <vt:lpstr>Microsoft Excel Chart</vt:lpstr>
      <vt:lpstr>PowerPoint-presentation</vt:lpstr>
      <vt:lpstr>    VECKAN 2015</vt:lpstr>
      <vt:lpstr>PowerPoint-presentation</vt:lpstr>
      <vt:lpstr>KUB</vt:lpstr>
      <vt:lpstr>PowerPoint-presentation</vt:lpstr>
      <vt:lpstr>PowerPoint-presentation</vt:lpstr>
      <vt:lpstr>KUB - deltagande</vt:lpstr>
      <vt:lpstr>KUB</vt:lpstr>
      <vt:lpstr>KUB Audit 2014</vt:lpstr>
      <vt:lpstr>KUB resultat</vt:lpstr>
      <vt:lpstr>Median NUPP</vt:lpstr>
      <vt:lpstr>Andra exempel på regionalt samarbete</vt:lpstr>
      <vt:lpstr>Är KUB/tidig datering på väg ut?</vt:lpstr>
      <vt:lpstr>Ultraljud i v 11-14</vt:lpstr>
      <vt:lpstr>Ökad NUPP och utfall av graviditeten</vt:lpstr>
      <vt:lpstr>NUPP och normal karyotyp</vt:lpstr>
      <vt:lpstr>Framtida metoder –beräkning av risk för preeklampsi?</vt:lpstr>
      <vt:lpstr>Risker som beräknas</vt:lpstr>
      <vt:lpstr>PowerPoint-presentation</vt:lpstr>
      <vt:lpstr>Presentation av resultat</vt:lpstr>
      <vt:lpstr>Tack!</vt:lpstr>
    </vt:vector>
  </TitlesOfParts>
  <Company>Landstinget i Östergötland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Hildebrand Eric</dc:creator>
  <cp:lastModifiedBy>Susanne</cp:lastModifiedBy>
  <cp:revision>41</cp:revision>
  <dcterms:created xsi:type="dcterms:W3CDTF">2015-04-09T19:21:56Z</dcterms:created>
  <dcterms:modified xsi:type="dcterms:W3CDTF">2015-08-26T14:19:59Z</dcterms:modified>
</cp:coreProperties>
</file>