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4.bin" ContentType="application/vnd.openxmlformats-officedocument.oleObject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60" r:id="rId4"/>
    <p:sldId id="264" r:id="rId5"/>
    <p:sldId id="278" r:id="rId6"/>
    <p:sldId id="258" r:id="rId7"/>
    <p:sldId id="266" r:id="rId8"/>
    <p:sldId id="257" r:id="rId9"/>
    <p:sldId id="269" r:id="rId10"/>
    <p:sldId id="268" r:id="rId11"/>
    <p:sldId id="271" r:id="rId12"/>
    <p:sldId id="270" r:id="rId13"/>
    <p:sldId id="263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595" autoAdjust="0"/>
  </p:normalViewPr>
  <p:slideViewPr>
    <p:cSldViewPr snapToGrid="0" snapToObjects="1">
      <p:cViewPr varScale="1">
        <p:scale>
          <a:sx n="102" d="100"/>
          <a:sy n="102" d="100"/>
        </p:scale>
        <p:origin x="-1664" y="-96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2010(34st)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Blad1!$A$2:$A$6</c:f>
              <c:strCache>
                <c:ptCount val="5"/>
                <c:pt idx="0">
                  <c:v>Ablatio</c:v>
                </c:pt>
                <c:pt idx="1">
                  <c:v>Hot.fo.asfyxi</c:v>
                </c:pt>
                <c:pt idx="2">
                  <c:v>Värkrubbn</c:v>
                </c:pt>
                <c:pt idx="3">
                  <c:v>Disp/Abn.bj</c:v>
                </c:pt>
                <c:pt idx="4">
                  <c:v>Andra ind.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1">
                  <c:v>24.0</c:v>
                </c:pt>
                <c:pt idx="2">
                  <c:v>46.0</c:v>
                </c:pt>
                <c:pt idx="3">
                  <c:v>30.0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2013(31st)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Blad1!$A$2:$A$6</c:f>
              <c:strCache>
                <c:ptCount val="5"/>
                <c:pt idx="0">
                  <c:v>Ablatio</c:v>
                </c:pt>
                <c:pt idx="1">
                  <c:v>Hot.fo.asfyxi</c:v>
                </c:pt>
                <c:pt idx="2">
                  <c:v>Värkrubbn</c:v>
                </c:pt>
                <c:pt idx="3">
                  <c:v>Disp/Abn.bj</c:v>
                </c:pt>
                <c:pt idx="4">
                  <c:v>Andra ind.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1">
                  <c:v>61.0</c:v>
                </c:pt>
                <c:pt idx="2">
                  <c:v>23.0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017496"/>
        <c:axId val="2120020520"/>
      </c:barChart>
      <c:catAx>
        <c:axId val="212001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020520"/>
        <c:crosses val="autoZero"/>
        <c:auto val="1"/>
        <c:lblAlgn val="ctr"/>
        <c:lblOffset val="100"/>
        <c:noMultiLvlLbl val="0"/>
      </c:catAx>
      <c:valAx>
        <c:axId val="2120020520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017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%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Kramper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Blad1!$A$2:$A$9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7.0</c:v>
                </c:pt>
                <c:pt idx="1">
                  <c:v>7.0</c:v>
                </c:pt>
                <c:pt idx="2">
                  <c:v>4.0</c:v>
                </c:pt>
                <c:pt idx="3">
                  <c:v>10.0</c:v>
                </c:pt>
                <c:pt idx="4">
                  <c:v>7.0</c:v>
                </c:pt>
                <c:pt idx="5">
                  <c:v>6.0</c:v>
                </c:pt>
                <c:pt idx="6">
                  <c:v>9.0</c:v>
                </c:pt>
                <c:pt idx="7">
                  <c:v>5.0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HIE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Blad1!$A$2:$A$9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Blad1!$C$2:$C$9</c:f>
              <c:numCache>
                <c:formatCode>General</c:formatCode>
                <c:ptCount val="8"/>
                <c:pt idx="0">
                  <c:v>0.0</c:v>
                </c:pt>
                <c:pt idx="1">
                  <c:v>2.0</c:v>
                </c:pt>
                <c:pt idx="2">
                  <c:v>8.0</c:v>
                </c:pt>
                <c:pt idx="3">
                  <c:v>3.0</c:v>
                </c:pt>
                <c:pt idx="4">
                  <c:v>6.0</c:v>
                </c:pt>
                <c:pt idx="5">
                  <c:v>1.0</c:v>
                </c:pt>
                <c:pt idx="6">
                  <c:v>2.0</c:v>
                </c:pt>
                <c:pt idx="7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486104"/>
        <c:axId val="-2137483128"/>
      </c:barChart>
      <c:catAx>
        <c:axId val="-213748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483128"/>
        <c:crosses val="autoZero"/>
        <c:auto val="1"/>
        <c:lblAlgn val="ctr"/>
        <c:lblOffset val="100"/>
        <c:noMultiLvlLbl val="0"/>
      </c:catAx>
      <c:valAx>
        <c:axId val="-213748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7486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dirty="0"/>
              <a:t>HIE/1000 </a:t>
            </a:r>
            <a:r>
              <a:rPr lang="sv-SE" dirty="0" smtClean="0"/>
              <a:t>födda i Sverige 2009-1013</a:t>
            </a:r>
            <a:endParaRPr lang="sv-SE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'[Kopia av Barn födda med diagnosen hypozisk ischemisk encefalopati MFR och PAR år 2009-2013_CL150308.xlsx]Blad1'!$B$1</c:f>
              <c:strCache>
                <c:ptCount val="1"/>
                <c:pt idx="0">
                  <c:v>HIE/1000 födda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'[Kopia av Barn födda med diagnosen hypozisk ischemisk encefalopati MFR och PAR år 2009-2013_CL150308.xlsx]Blad1'!$A$2:$A$23</c:f>
              <c:strCache>
                <c:ptCount val="22"/>
                <c:pt idx="0">
                  <c:v>09 Gotland</c:v>
                </c:pt>
                <c:pt idx="1">
                  <c:v>07 Kronobergs län</c:v>
                </c:pt>
                <c:pt idx="2">
                  <c:v>10 Blekinge län</c:v>
                </c:pt>
                <c:pt idx="3">
                  <c:v>20 Dalarnas län</c:v>
                </c:pt>
                <c:pt idx="4">
                  <c:v>03 Uppsala län</c:v>
                </c:pt>
                <c:pt idx="5">
                  <c:v>12 Skåne län</c:v>
                </c:pt>
                <c:pt idx="6">
                  <c:v>21 Gävleborgs län</c:v>
                </c:pt>
                <c:pt idx="7">
                  <c:v>19 Västmanlands län</c:v>
                </c:pt>
                <c:pt idx="8">
                  <c:v>13 Hallands län</c:v>
                </c:pt>
                <c:pt idx="9">
                  <c:v>08 Kalmar län</c:v>
                </c:pt>
                <c:pt idx="10">
                  <c:v>22 Västernorrlands län</c:v>
                </c:pt>
                <c:pt idx="11">
                  <c:v>25 Norrbottens län</c:v>
                </c:pt>
                <c:pt idx="12">
                  <c:v>18 Örebro län</c:v>
                </c:pt>
                <c:pt idx="13">
                  <c:v>14 Västra Götalands län</c:v>
                </c:pt>
                <c:pt idx="14">
                  <c:v>RIKET</c:v>
                </c:pt>
                <c:pt idx="15">
                  <c:v>24 Västerbottens län</c:v>
                </c:pt>
                <c:pt idx="16">
                  <c:v>04 Södermanlands län</c:v>
                </c:pt>
                <c:pt idx="17">
                  <c:v>06 Jönköpings län</c:v>
                </c:pt>
                <c:pt idx="18">
                  <c:v>01 Stockholms län</c:v>
                </c:pt>
                <c:pt idx="19">
                  <c:v>05 Östergötlands län</c:v>
                </c:pt>
                <c:pt idx="20">
                  <c:v>17 Värmlands län</c:v>
                </c:pt>
                <c:pt idx="21">
                  <c:v>23 Jämtlands län</c:v>
                </c:pt>
              </c:strCache>
            </c:strRef>
          </c:cat>
          <c:val>
            <c:numRef>
              <c:f>'[Kopia av Barn födda med diagnosen hypozisk ischemisk encefalopati MFR och PAR år 2009-2013_CL150308.xlsx]Blad1'!$B$2:$B$23</c:f>
              <c:numCache>
                <c:formatCode>General</c:formatCode>
                <c:ptCount val="22"/>
                <c:pt idx="0">
                  <c:v>0.0</c:v>
                </c:pt>
                <c:pt idx="1">
                  <c:v>0.4</c:v>
                </c:pt>
                <c:pt idx="2">
                  <c:v>0.66</c:v>
                </c:pt>
                <c:pt idx="3">
                  <c:v>0.73</c:v>
                </c:pt>
                <c:pt idx="4">
                  <c:v>0.9</c:v>
                </c:pt>
                <c:pt idx="5">
                  <c:v>1.0</c:v>
                </c:pt>
                <c:pt idx="6">
                  <c:v>1.0</c:v>
                </c:pt>
                <c:pt idx="7">
                  <c:v>1.08</c:v>
                </c:pt>
                <c:pt idx="8">
                  <c:v>1.1</c:v>
                </c:pt>
                <c:pt idx="9">
                  <c:v>1.11</c:v>
                </c:pt>
                <c:pt idx="10">
                  <c:v>1.14</c:v>
                </c:pt>
                <c:pt idx="11">
                  <c:v>1.16</c:v>
                </c:pt>
                <c:pt idx="12">
                  <c:v>1.22</c:v>
                </c:pt>
                <c:pt idx="13">
                  <c:v>1.31</c:v>
                </c:pt>
                <c:pt idx="14">
                  <c:v>1.32</c:v>
                </c:pt>
                <c:pt idx="15">
                  <c:v>1.36</c:v>
                </c:pt>
                <c:pt idx="16">
                  <c:v>1.41</c:v>
                </c:pt>
                <c:pt idx="17">
                  <c:v>1.5</c:v>
                </c:pt>
                <c:pt idx="18">
                  <c:v>1.65</c:v>
                </c:pt>
                <c:pt idx="19">
                  <c:v>1.65</c:v>
                </c:pt>
                <c:pt idx="20">
                  <c:v>1.68</c:v>
                </c:pt>
                <c:pt idx="21">
                  <c:v>2.73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7442648"/>
        <c:axId val="-2137439672"/>
      </c:lineChart>
      <c:catAx>
        <c:axId val="-2137442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7439672"/>
        <c:crosses val="autoZero"/>
        <c:auto val="1"/>
        <c:lblAlgn val="ctr"/>
        <c:lblOffset val="100"/>
        <c:noMultiLvlLbl val="0"/>
      </c:catAx>
      <c:valAx>
        <c:axId val="-2137439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7442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barn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Blad1!$A$2:$A$8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Blad1!$B$2:$B$8</c:f>
              <c:numCache>
                <c:formatCode>General</c:formatCode>
                <c:ptCount val="7"/>
                <c:pt idx="0">
                  <c:v>2.0</c:v>
                </c:pt>
                <c:pt idx="1">
                  <c:v>2.0</c:v>
                </c:pt>
                <c:pt idx="2">
                  <c:v>1.0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369544"/>
        <c:axId val="-2137366568"/>
      </c:barChart>
      <c:catAx>
        <c:axId val="-213736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366568"/>
        <c:crosses val="autoZero"/>
        <c:auto val="1"/>
        <c:lblAlgn val="ctr"/>
        <c:lblOffset val="100"/>
        <c:noMultiLvlLbl val="0"/>
      </c:catAx>
      <c:valAx>
        <c:axId val="-2137366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7369544"/>
        <c:crosses val="autoZero"/>
        <c:crossBetween val="between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15-03-15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15-03-15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92448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0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1714-9C33-4B9C-8132-2C97F4227580}" type="datetime4">
              <a:rPr lang="sv-SE"/>
              <a:pPr>
                <a:defRPr/>
              </a:pPr>
              <a:t>mars 15, 2015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Marie Blomberg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EA17-4424-4A71-A645-361DDBE59F4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99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6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/>
          <p:nvPr/>
        </p:nvSpPr>
        <p:spPr>
          <a:xfrm>
            <a:off x="234398" y="6295775"/>
            <a:ext cx="336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sv-SE" sz="1500" dirty="0" smtClean="0">
                <a:solidFill>
                  <a:srgbClr val="00478A"/>
                </a:solidFill>
                <a:latin typeface="Tahoma"/>
                <a:cs typeface="Tahoma"/>
              </a:rPr>
              <a:t>Region Östergötland</a:t>
            </a:r>
            <a:endParaRPr lang="sv-SE" sz="1500" dirty="0">
              <a:solidFill>
                <a:srgbClr val="00478A"/>
              </a:solidFill>
              <a:latin typeface="Tahoma"/>
              <a:cs typeface="Tahoma"/>
            </a:endParaRPr>
          </a:p>
        </p:txBody>
      </p:sp>
      <p:pic>
        <p:nvPicPr>
          <p:cNvPr id="4" name="Bildobjekt 3" descr="ppt_fli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156155" cy="1156155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1" r:id="rId9"/>
    <p:sldLayoutId id="2147483663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-kalkylblad1.xls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b="1" dirty="0"/>
              <a:t>HIE, kramper och </a:t>
            </a:r>
            <a:r>
              <a:rPr lang="sv-SE" b="1" dirty="0" smtClean="0"/>
              <a:t>kylbehandling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 smtClean="0"/>
              <a:t>-hur varierar det med </a:t>
            </a:r>
            <a:r>
              <a:rPr lang="sv-SE" b="1" dirty="0" err="1" smtClean="0"/>
              <a:t>sectiofrekvens</a:t>
            </a:r>
            <a:r>
              <a:rPr lang="sv-SE" b="1" dirty="0" smtClean="0"/>
              <a:t>?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Robsonmöte, 2015-03-13, Marie Blomberg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595" y="648411"/>
            <a:ext cx="7510580" cy="990600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Kylbehandling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5594" y="1856095"/>
            <a:ext cx="7297855" cy="5317817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sv-SE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4100" dirty="0" smtClean="0"/>
              <a:t>Fullgångna barn med svår </a:t>
            </a:r>
            <a:r>
              <a:rPr lang="sv-SE" sz="4100" dirty="0" err="1" smtClean="0"/>
              <a:t>asfyxi</a:t>
            </a:r>
            <a:r>
              <a:rPr lang="sv-SE" sz="4100" dirty="0" smtClean="0"/>
              <a:t>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v-SE" sz="41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4100" dirty="0" smtClean="0"/>
              <a:t>Måttlig-svår HIE och/eller kramper vid 1 h ålder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sv-SE" sz="41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4100" dirty="0" smtClean="0"/>
              <a:t>Start (helst) innan 6 h ålder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sv-SE" sz="41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sv-SE" sz="4100" dirty="0" smtClean="0"/>
              <a:t>Kyler 72 h. Måltemp 33-34</a:t>
            </a:r>
            <a:r>
              <a:rPr lang="en-US" sz="4100" dirty="0" smtClean="0">
                <a:cs typeface="Arial" charset="0"/>
              </a:rPr>
              <a:t>°C</a:t>
            </a:r>
            <a:endParaRPr lang="sv-SE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sv-SE" sz="3200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sv-SE" sz="3200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sv-SE" sz="2400" dirty="0" smtClean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0709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87575" y="3246438"/>
            <a:ext cx="476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itchFamily="34" charset="0"/>
              </a:rPr>
              <a:t>Thoresen </a:t>
            </a:r>
            <a:r>
              <a:rPr lang="sv-SE" altLang="sv-SE" sz="1800" i="1">
                <a:latin typeface="Arial" pitchFamily="34" charset="0"/>
              </a:rPr>
              <a:t>et al Pediatr Res </a:t>
            </a:r>
            <a:r>
              <a:rPr lang="sv-SE" altLang="sv-SE" sz="1800">
                <a:latin typeface="Arial" pitchFamily="34" charset="0"/>
              </a:rPr>
              <a:t>1995;37:667-670)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5541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05263"/>
            <a:ext cx="5541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5541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54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300663"/>
            <a:ext cx="5541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627313" y="5949950"/>
            <a:ext cx="351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b="1">
                <a:latin typeface="Arial" pitchFamily="34" charset="0"/>
              </a:rPr>
              <a:t>Hours after hypoxia-ischaemia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140200" y="6491288"/>
            <a:ext cx="426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600">
                <a:latin typeface="Arial" pitchFamily="34" charset="0"/>
              </a:rPr>
              <a:t>Thoresen et al</a:t>
            </a:r>
            <a:r>
              <a:rPr lang="sv-SE" altLang="sv-SE" sz="1600" i="1">
                <a:latin typeface="Arial" pitchFamily="34" charset="0"/>
              </a:rPr>
              <a:t> Pediatr Res </a:t>
            </a:r>
            <a:r>
              <a:rPr lang="sv-SE" altLang="sv-SE" sz="1600">
                <a:latin typeface="Arial" pitchFamily="34" charset="0"/>
              </a:rPr>
              <a:t>1995;37:667-670</a:t>
            </a:r>
            <a:r>
              <a:rPr lang="sv-SE" altLang="sv-SE" sz="1800">
                <a:latin typeface="Arial" pitchFamily="34" charset="0"/>
              </a:rPr>
              <a:t>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372393" y="549275"/>
            <a:ext cx="8009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3600" dirty="0" err="1">
                <a:latin typeface="+mj-lt"/>
              </a:rPr>
              <a:t>Secondary</a:t>
            </a:r>
            <a:r>
              <a:rPr lang="sv-SE" altLang="sv-SE" sz="3600" dirty="0">
                <a:latin typeface="+mj-lt"/>
              </a:rPr>
              <a:t> </a:t>
            </a:r>
            <a:r>
              <a:rPr lang="sv-SE" altLang="sv-SE" sz="3600" dirty="0" err="1">
                <a:latin typeface="+mj-lt"/>
              </a:rPr>
              <a:t>energy</a:t>
            </a:r>
            <a:r>
              <a:rPr lang="sv-SE" altLang="sv-SE" sz="3600" dirty="0">
                <a:latin typeface="+mj-lt"/>
              </a:rPr>
              <a:t> </a:t>
            </a:r>
            <a:r>
              <a:rPr lang="sv-SE" altLang="sv-SE" sz="3600" dirty="0" err="1">
                <a:latin typeface="+mj-lt"/>
              </a:rPr>
              <a:t>failure</a:t>
            </a:r>
            <a:r>
              <a:rPr lang="sv-SE" altLang="sv-SE" sz="3600" dirty="0">
                <a:latin typeface="+mj-lt"/>
              </a:rPr>
              <a:t> </a:t>
            </a:r>
            <a:r>
              <a:rPr lang="sv-SE" altLang="sv-SE" sz="3600" dirty="0" err="1">
                <a:latin typeface="+mj-lt"/>
              </a:rPr>
              <a:t>can</a:t>
            </a:r>
            <a:endParaRPr lang="sv-SE" altLang="sv-SE" sz="36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3600" dirty="0">
                <a:latin typeface="+mj-lt"/>
              </a:rPr>
              <a:t>be </a:t>
            </a:r>
            <a:r>
              <a:rPr lang="sv-SE" altLang="sv-SE" sz="3600" dirty="0" err="1">
                <a:latin typeface="+mj-lt"/>
              </a:rPr>
              <a:t>interrupted</a:t>
            </a:r>
            <a:r>
              <a:rPr lang="sv-SE" altLang="sv-SE" sz="3600" dirty="0">
                <a:latin typeface="+mj-lt"/>
              </a:rPr>
              <a:t> by </a:t>
            </a:r>
            <a:r>
              <a:rPr lang="sv-SE" altLang="sv-SE" sz="3600" dirty="0" err="1" smtClean="0">
                <a:latin typeface="+mj-lt"/>
              </a:rPr>
              <a:t>treatment</a:t>
            </a:r>
            <a:endParaRPr lang="sv-SE" altLang="sv-SE" sz="3600" dirty="0">
              <a:latin typeface="+mj-lt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 rot="-5400000">
            <a:off x="-84931" y="3994944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b="1">
                <a:latin typeface="Arial" pitchFamily="34" charset="0"/>
              </a:rPr>
              <a:t>Severity of energy failure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659563" y="38608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itchFamily="34" charset="0"/>
              </a:rPr>
              <a:t>Hypothermia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659563" y="4437063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itchFamily="34" charset="0"/>
              </a:rPr>
              <a:t>Normothermia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771775" y="52292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 b="1">
                <a:latin typeface="Arial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33160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11 barn från US förlossning </a:t>
            </a:r>
            <a:r>
              <a:rPr lang="sv-SE" dirty="0"/>
              <a:t>som kylbehandlats 2008-2014 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77641"/>
              </p:ext>
            </p:extLst>
          </p:nvPr>
        </p:nvGraphicFramePr>
        <p:xfrm>
          <a:off x="457200" y="178986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900">
                <a:solidFill>
                  <a:srgbClr val="999999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922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0488"/>
            <a:ext cx="4049784" cy="65943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4492625" y="647700"/>
            <a:ext cx="4548188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 b="1">
                <a:solidFill>
                  <a:srgbClr val="000000"/>
                </a:solidFill>
                <a:latin typeface="Calibri" pitchFamily="34" charset="0"/>
              </a:rPr>
              <a:t>Cesarean Delivery and Cerebral Palsy: A Systematic Review and Meta-analysis.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solidFill>
                  <a:srgbClr val="000000"/>
                </a:solidFill>
                <a:latin typeface="Calibri" pitchFamily="34" charset="0"/>
              </a:rPr>
              <a:t>OCallaghan, Michael; MacLennan, Alastair; MB ChB, MD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20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solidFill>
                  <a:srgbClr val="000000"/>
                </a:solidFill>
                <a:latin typeface="Calibri" pitchFamily="34" charset="0"/>
              </a:rPr>
              <a:t>Obstetrics &amp; Gynecology. 122(6):1169-1175, December 2013.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solidFill>
                  <a:srgbClr val="000000"/>
                </a:solidFill>
                <a:latin typeface="Calibri" pitchFamily="34" charset="0"/>
              </a:rPr>
              <a:t>DOI: 10.1097/AOG.0000000000000020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4500563" y="5732463"/>
            <a:ext cx="45481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solidFill>
                  <a:srgbClr val="000000"/>
                </a:solidFill>
                <a:latin typeface="Calibri" pitchFamily="34" charset="0"/>
              </a:rPr>
              <a:t>Cesarean delivery meta-analysis. Fig. 2. </a:t>
            </a:r>
          </a:p>
        </p:txBody>
      </p:sp>
    </p:spTree>
    <p:extLst>
      <p:ext uri="{BB962C8B-B14F-4D97-AF65-F5344CB8AC3E}">
        <p14:creationId xmlns:p14="http://schemas.microsoft.com/office/powerpoint/2010/main" val="391907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4" y="609600"/>
            <a:ext cx="6943725" cy="1143000"/>
          </a:xfrm>
        </p:spPr>
        <p:txBody>
          <a:bodyPr/>
          <a:lstStyle/>
          <a:p>
            <a:pPr eaLnBrk="1" hangingPunct="1"/>
            <a:r>
              <a:rPr lang="sv-SE" altLang="sv-SE" dirty="0" err="1" smtClean="0">
                <a:solidFill>
                  <a:schemeClr val="tx1"/>
                </a:solidFill>
                <a:latin typeface="+mj-lt"/>
                <a:cs typeface="Arial" charset="0"/>
              </a:rPr>
              <a:t>Sectio</a:t>
            </a:r>
            <a:r>
              <a:rPr lang="sv-SE" altLang="sv-SE" dirty="0" smtClean="0">
                <a:solidFill>
                  <a:schemeClr val="tx1"/>
                </a:solidFill>
                <a:latin typeface="+mj-lt"/>
                <a:cs typeface="Arial" charset="0"/>
              </a:rPr>
              <a:t> enligt Robson 1                                                    M </a:t>
            </a:r>
            <a:r>
              <a:rPr lang="sv-SE" altLang="sv-SE" dirty="0" smtClean="0">
                <a:solidFill>
                  <a:srgbClr val="FF0000"/>
                </a:solidFill>
                <a:latin typeface="+mj-lt"/>
                <a:cs typeface="Arial" charset="0"/>
              </a:rPr>
              <a:t>&lt;5%</a:t>
            </a:r>
            <a:r>
              <a:rPr lang="sv-SE" altLang="sv-SE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sv-SE" altLang="sv-SE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sv-SE" altLang="sv-SE" sz="3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4305095"/>
              </p:ext>
            </p:extLst>
          </p:nvPr>
        </p:nvGraphicFramePr>
        <p:xfrm>
          <a:off x="684213" y="1989138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iagram" r:id="rId3" imgW="7772375" imgH="4114800" progId="MSGraph.Chart.8">
                  <p:embed followColorScheme="full"/>
                </p:oleObj>
              </mc:Choice>
              <mc:Fallback>
                <p:oleObj name="Diagram" r:id="rId3" imgW="777237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11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1214650" y="709660"/>
            <a:ext cx="7472149" cy="1143000"/>
          </a:xfrm>
        </p:spPr>
        <p:txBody>
          <a:bodyPr/>
          <a:lstStyle/>
          <a:p>
            <a:r>
              <a:rPr lang="sv-SE" altLang="sv-SE" dirty="0" smtClean="0">
                <a:solidFill>
                  <a:schemeClr val="tx1"/>
                </a:solidFill>
              </a:rPr>
              <a:t>Robson 1 Linköping 2013, </a:t>
            </a:r>
            <a:r>
              <a:rPr lang="sv-SE" altLang="sv-SE" sz="2800" dirty="0" smtClean="0">
                <a:solidFill>
                  <a:schemeClr val="tx1"/>
                </a:solidFill>
              </a:rPr>
              <a:t>31st</a:t>
            </a:r>
          </a:p>
        </p:txBody>
      </p:sp>
      <p:graphicFrame>
        <p:nvGraphicFramePr>
          <p:cNvPr id="6147" name="Platshållare för innehåll 3"/>
          <p:cNvGraphicFramePr>
            <a:graphicFrameLocks noGrp="1"/>
          </p:cNvGraphicFramePr>
          <p:nvPr>
            <p:ph sz="half" idx="1"/>
          </p:nvPr>
        </p:nvGraphicFramePr>
        <p:xfrm>
          <a:off x="344488" y="16494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49413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14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8298" y="614149"/>
            <a:ext cx="7915701" cy="924480"/>
          </a:xfrm>
        </p:spPr>
        <p:txBody>
          <a:bodyPr/>
          <a:lstStyle/>
          <a:p>
            <a:r>
              <a:rPr lang="sv-SE" dirty="0" smtClean="0"/>
              <a:t>Robson 1 Linköping 2010 vs 2013</a:t>
            </a:r>
            <a:endParaRPr lang="sv-SE" dirty="0"/>
          </a:p>
        </p:txBody>
      </p:sp>
      <p:graphicFrame>
        <p:nvGraphicFramePr>
          <p:cNvPr id="4" name="Platshållare för innehåll 3" title="Jmf 2010-20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3832048"/>
              </p:ext>
            </p:extLst>
          </p:nvPr>
        </p:nvGraphicFramePr>
        <p:xfrm>
          <a:off x="457200" y="18731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85725" y="3267075"/>
            <a:ext cx="40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74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536" y="486770"/>
            <a:ext cx="7847464" cy="1143000"/>
          </a:xfrm>
        </p:spPr>
        <p:txBody>
          <a:bodyPr/>
          <a:lstStyle/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+mj-lt"/>
              </a:rPr>
              <a:t>Icke instrumentell vaginal förlossning M </a:t>
            </a:r>
            <a:r>
              <a:rPr lang="sv-SE" altLang="sv-SE" dirty="0" smtClean="0">
                <a:solidFill>
                  <a:srgbClr val="FF0000"/>
                </a:solidFill>
                <a:latin typeface="+mj-lt"/>
              </a:rPr>
              <a:t>&gt;80%</a:t>
            </a:r>
            <a:r>
              <a:rPr lang="sv-SE" altLang="sv-SE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sv-SE" altLang="sv-SE" dirty="0" smtClean="0">
                <a:solidFill>
                  <a:schemeClr val="tx1"/>
                </a:solidFill>
                <a:latin typeface="+mj-lt"/>
              </a:rPr>
            </a:br>
            <a:endParaRPr lang="sv-SE" altLang="sv-SE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07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4213" y="1989138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iagram" r:id="rId3" imgW="7772375" imgH="4114800" progId="MSGraph.Chart.8">
                  <p:embed followColorScheme="full"/>
                </p:oleObj>
              </mc:Choice>
              <mc:Fallback>
                <p:oleObj name="Diagram" r:id="rId3" imgW="777237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62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254" y="493761"/>
            <a:ext cx="6880746" cy="1143000"/>
          </a:xfrm>
        </p:spPr>
        <p:txBody>
          <a:bodyPr/>
          <a:lstStyle/>
          <a:p>
            <a:pPr eaLnBrk="1" hangingPunct="1"/>
            <a:r>
              <a:rPr lang="sv-SE" altLang="sv-SE" dirty="0" err="1" smtClean="0">
                <a:solidFill>
                  <a:schemeClr val="tx1"/>
                </a:solidFill>
                <a:latin typeface="+mj-lt"/>
                <a:cs typeface="Arial" charset="0"/>
              </a:rPr>
              <a:t>Apgar</a:t>
            </a:r>
            <a:r>
              <a:rPr lang="sv-SE" altLang="sv-SE" dirty="0" smtClean="0">
                <a:solidFill>
                  <a:schemeClr val="tx1"/>
                </a:solidFill>
                <a:latin typeface="+mj-lt"/>
                <a:cs typeface="Arial" charset="0"/>
              </a:rPr>
              <a:t> och pH- andel av alla födda barn</a:t>
            </a:r>
          </a:p>
        </p:txBody>
      </p:sp>
      <p:graphicFrame>
        <p:nvGraphicFramePr>
          <p:cNvPr id="1434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31404419"/>
              </p:ext>
            </p:extLst>
          </p:nvPr>
        </p:nvGraphicFramePr>
        <p:xfrm>
          <a:off x="684213" y="227041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iagram" r:id="rId3" imgW="7772408" imgH="4114867" progId="MSGraph.Chart.8">
                  <p:embed followColorScheme="full"/>
                </p:oleObj>
              </mc:Choice>
              <mc:Fallback>
                <p:oleObj name="Diagram" r:id="rId3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041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684213" y="2104903"/>
            <a:ext cx="2482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sv-SE" altLang="sv-SE" sz="2400" dirty="0" err="1" smtClean="0"/>
              <a:t>Sectio</a:t>
            </a:r>
            <a:r>
              <a:rPr kumimoji="1" lang="sv-SE" altLang="sv-SE" sz="2400" dirty="0" smtClean="0"/>
              <a:t> 20</a:t>
            </a:r>
            <a:r>
              <a:rPr kumimoji="1" lang="sv-SE" altLang="sv-SE" sz="2400" dirty="0"/>
              <a:t>%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7593013" y="210936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sv-SE" altLang="sv-SE" sz="2400" dirty="0"/>
              <a:t>10%</a:t>
            </a:r>
          </a:p>
        </p:txBody>
      </p:sp>
      <p:sp>
        <p:nvSpPr>
          <p:cNvPr id="14344" name="textruta 7"/>
          <p:cNvSpPr txBox="1">
            <a:spLocks noChangeArrowheads="1"/>
          </p:cNvSpPr>
          <p:nvPr/>
        </p:nvSpPr>
        <p:spPr bwMode="auto">
          <a:xfrm>
            <a:off x="6623050" y="6335712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 smtClean="0"/>
              <a:t>2014 </a:t>
            </a:r>
            <a:r>
              <a:rPr lang="sv-SE" altLang="sv-SE" sz="1400" dirty="0" err="1" smtClean="0"/>
              <a:t>Apgar</a:t>
            </a:r>
            <a:r>
              <a:rPr lang="sv-SE" altLang="sv-SE" sz="1400" dirty="0" smtClean="0"/>
              <a:t>&lt;4 </a:t>
            </a:r>
            <a:r>
              <a:rPr lang="sv-SE" altLang="sv-SE" sz="1400" dirty="0"/>
              <a:t>vid 5 min avser fullgångna barn</a:t>
            </a:r>
          </a:p>
        </p:txBody>
      </p:sp>
    </p:spTree>
    <p:extLst>
      <p:ext uri="{BB962C8B-B14F-4D97-AF65-F5344CB8AC3E}">
        <p14:creationId xmlns:p14="http://schemas.microsoft.com/office/powerpoint/2010/main" val="196708241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 idx="4294967295"/>
          </p:nvPr>
        </p:nvSpPr>
        <p:spPr>
          <a:xfrm>
            <a:off x="533400" y="206375"/>
            <a:ext cx="8153400" cy="680729"/>
          </a:xfrm>
          <a:prstGeom prst="rect">
            <a:avLst/>
          </a:prstGeom>
        </p:spPr>
        <p:txBody>
          <a:bodyPr bIns="91440" anchor="b"/>
          <a:lstStyle/>
          <a:p>
            <a:pPr eaLnBrk="1" hangingPunct="1"/>
            <a:r>
              <a:rPr lang="sv-SE" altLang="sv-SE" sz="4000" dirty="0" smtClean="0"/>
              <a:t>Hypoxisk-</a:t>
            </a:r>
            <a:r>
              <a:rPr lang="sv-SE" altLang="sv-SE" sz="4000" dirty="0" err="1" smtClean="0"/>
              <a:t>ischemisk</a:t>
            </a:r>
            <a:r>
              <a:rPr lang="sv-SE" altLang="sv-SE" sz="4000" dirty="0" smtClean="0"/>
              <a:t> </a:t>
            </a:r>
            <a:r>
              <a:rPr lang="sv-SE" altLang="sv-SE" sz="4000" dirty="0" err="1" smtClean="0"/>
              <a:t>encephalopati</a:t>
            </a:r>
            <a:endParaRPr lang="sv-SE" altLang="sv-SE" sz="4000" dirty="0" smtClean="0"/>
          </a:p>
        </p:txBody>
      </p:sp>
      <p:graphicFrame>
        <p:nvGraphicFramePr>
          <p:cNvPr id="86074" name="Group 5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26359540"/>
              </p:ext>
            </p:extLst>
          </p:nvPr>
        </p:nvGraphicFramePr>
        <p:xfrm>
          <a:off x="-1" y="982641"/>
          <a:ext cx="9144000" cy="5875358"/>
        </p:xfrm>
        <a:graphic>
          <a:graphicData uri="http://schemas.openxmlformats.org/drawingml/2006/table">
            <a:tbl>
              <a:tblPr/>
              <a:tblGrid>
                <a:gridCol w="2286450"/>
                <a:gridCol w="2286450"/>
                <a:gridCol w="2284650"/>
                <a:gridCol w="2286450"/>
              </a:tblGrid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Kliniska tecken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Lindrig HIE (grad I)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Måttlig HIE (grad II)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Svår HIE (grad III)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Vakenhetsgrad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Hyperalert, irritabel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Somnolent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Medvetslös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Muskeltonus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Normal/ökad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Måttlig hypotonus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Slapp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Reflexer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Normala/stegrade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Normala/stegrade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Svaga/saknas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184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Autonoma funktioner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Ökad sympatikustonus: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Takykardi, </a:t>
                      </a:r>
                      <a:r>
                        <a:rPr kumimoji="0" lang="sv-S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mydriasis</a:t>
                      </a:r>
                      <a:endParaRPr kumimoji="0" lang="sv-S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Ökad parasympatikustonus: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Normal/låg puls, mios, salivering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Båda systemen hämmade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1184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EEG: bakgrundsaktivitet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Normal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Måttligt patologiskt (diskontinuerlig/burst-suppression)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Patologiskt/ höggradig patologiskt (burst-suppression, lågvoltigt, inaktivt)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EEG: anfallsaktivitet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Ingen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Vanlig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Ibland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00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Prognos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&gt;90% god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60-75% god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&lt;10% god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25655" name="Platshållare för datum 2"/>
          <p:cNvSpPr txBox="1">
            <a:spLocks noGrp="1"/>
          </p:cNvSpPr>
          <p:nvPr/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B32C16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400">
                <a:solidFill>
                  <a:schemeClr val="tx2"/>
                </a:solidFill>
                <a:latin typeface="Perpetua" pitchFamily="18" charset="0"/>
              </a:rPr>
              <a:t>2012-03-20</a:t>
            </a:r>
          </a:p>
        </p:txBody>
      </p:sp>
    </p:spTree>
    <p:extLst>
      <p:ext uri="{BB962C8B-B14F-4D97-AF65-F5344CB8AC3E}">
        <p14:creationId xmlns:p14="http://schemas.microsoft.com/office/powerpoint/2010/main" val="70951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Barn med </a:t>
            </a:r>
            <a:r>
              <a:rPr lang="sv-SE" sz="3600" dirty="0" smtClean="0"/>
              <a:t>HIE eller kramp-diagnos </a:t>
            </a:r>
            <a:r>
              <a:rPr lang="sv-SE" sz="3600" dirty="0"/>
              <a:t>födda på US Linköping</a:t>
            </a:r>
            <a:br>
              <a:rPr lang="sv-SE" sz="3600" dirty="0"/>
            </a:br>
            <a:r>
              <a:rPr lang="sv-SE" sz="3600" dirty="0"/>
              <a:t>(diagnos </a:t>
            </a:r>
            <a:r>
              <a:rPr lang="sv-SE" sz="3600" dirty="0" smtClean="0"/>
              <a:t>P91.6A-X, </a:t>
            </a:r>
            <a:r>
              <a:rPr lang="sv-SE" sz="3600" dirty="0"/>
              <a:t>P90, P91)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</p:spPr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457200" y="2409825"/>
          <a:ext cx="8024813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14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77822"/>
              </p:ext>
            </p:extLst>
          </p:nvPr>
        </p:nvGraphicFramePr>
        <p:xfrm>
          <a:off x="0" y="900753"/>
          <a:ext cx="9144000" cy="539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5622879" y="6502316"/>
            <a:ext cx="35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MFR och </a:t>
            </a:r>
            <a:r>
              <a:rPr lang="sv-SE" dirty="0"/>
              <a:t>PAR </a:t>
            </a:r>
            <a:r>
              <a:rPr lang="sv-SE" dirty="0" smtClean="0"/>
              <a:t>ICD 10 P91.6A-X </a:t>
            </a:r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6073253" y="3261815"/>
            <a:ext cx="477672" cy="36849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4605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214</TotalTime>
  <Words>375</Words>
  <Application>Microsoft Macintosh PowerPoint</Application>
  <PresentationFormat>Bildspel på skärmen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Blank</vt:lpstr>
      <vt:lpstr>Diagram</vt:lpstr>
      <vt:lpstr>Excel.Chart.8</vt:lpstr>
      <vt:lpstr>PowerPoint-presentation</vt:lpstr>
      <vt:lpstr>Sectio enligt Robson 1                                                    M &lt;5% </vt:lpstr>
      <vt:lpstr>Robson 1 Linköping 2013, 31st</vt:lpstr>
      <vt:lpstr>Robson 1 Linköping 2010 vs 2013</vt:lpstr>
      <vt:lpstr>Icke instrumentell vaginal förlossning M &gt;80% </vt:lpstr>
      <vt:lpstr>Apgar och pH- andel av alla födda barn</vt:lpstr>
      <vt:lpstr>Hypoxisk-ischemisk encephalopati</vt:lpstr>
      <vt:lpstr>Barn med HIE eller kramp-diagnos födda på US Linköping (diagnos P91.6A-X, P90, P91)</vt:lpstr>
      <vt:lpstr>PowerPoint-presentation</vt:lpstr>
      <vt:lpstr>Kylbehandling</vt:lpstr>
      <vt:lpstr>PowerPoint-presentation</vt:lpstr>
      <vt:lpstr>11 barn från US förlossning som kylbehandlats 2008-2014 </vt:lpstr>
      <vt:lpstr>PowerPoint-presentation</vt:lpstr>
    </vt:vector>
  </TitlesOfParts>
  <Company>Landstinget i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Blomberg Marie</dc:creator>
  <cp:lastModifiedBy>Lars Ladfors</cp:lastModifiedBy>
  <cp:revision>21</cp:revision>
  <dcterms:created xsi:type="dcterms:W3CDTF">2015-03-08T15:25:07Z</dcterms:created>
  <dcterms:modified xsi:type="dcterms:W3CDTF">2015-03-15T16:50:55Z</dcterms:modified>
</cp:coreProperties>
</file>