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58" r:id="rId2"/>
    <p:sldId id="459" r:id="rId3"/>
    <p:sldId id="466" r:id="rId4"/>
    <p:sldId id="460" r:id="rId5"/>
    <p:sldId id="468" r:id="rId6"/>
    <p:sldId id="467" r:id="rId7"/>
    <p:sldId id="469" r:id="rId8"/>
    <p:sldId id="472" r:id="rId9"/>
    <p:sldId id="492" r:id="rId10"/>
    <p:sldId id="473" r:id="rId11"/>
    <p:sldId id="474" r:id="rId12"/>
    <p:sldId id="475" r:id="rId13"/>
    <p:sldId id="476" r:id="rId14"/>
    <p:sldId id="477" r:id="rId15"/>
    <p:sldId id="507" r:id="rId16"/>
    <p:sldId id="485" r:id="rId17"/>
    <p:sldId id="508" r:id="rId18"/>
    <p:sldId id="478" r:id="rId19"/>
    <p:sldId id="479" r:id="rId20"/>
    <p:sldId id="502" r:id="rId21"/>
    <p:sldId id="499" r:id="rId22"/>
    <p:sldId id="506" r:id="rId23"/>
    <p:sldId id="500" r:id="rId24"/>
    <p:sldId id="510" r:id="rId25"/>
    <p:sldId id="480" r:id="rId26"/>
    <p:sldId id="481" r:id="rId27"/>
    <p:sldId id="494" r:id="rId28"/>
    <p:sldId id="495" r:id="rId29"/>
    <p:sldId id="487" r:id="rId30"/>
    <p:sldId id="482" r:id="rId31"/>
    <p:sldId id="489" r:id="rId32"/>
    <p:sldId id="504" r:id="rId33"/>
    <p:sldId id="491" r:id="rId34"/>
    <p:sldId id="496" r:id="rId35"/>
    <p:sldId id="511" r:id="rId36"/>
    <p:sldId id="497" r:id="rId37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0066"/>
    <a:srgbClr val="7F7F7F"/>
    <a:srgbClr val="0033CC"/>
    <a:srgbClr val="376092"/>
    <a:srgbClr val="49B244"/>
    <a:srgbClr val="E600BA"/>
    <a:srgbClr val="AB055C"/>
    <a:srgbClr val="CC0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83388" autoAdjust="0"/>
  </p:normalViewPr>
  <p:slideViewPr>
    <p:cSldViewPr snapToGrid="0">
      <p:cViewPr>
        <p:scale>
          <a:sx n="110" d="100"/>
          <a:sy n="110" d="100"/>
        </p:scale>
        <p:origin x="-176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3888" y="-10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package" Target="../embeddings/Microsoft_Excel-kalkylblad2.xlsx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package" Target="../embeddings/Microsoft_Excel-kalkylblad3.xlsx"/><Relationship Id="rId2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4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5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4" Type="http://schemas.microsoft.com/office/2011/relationships/chartColorStyle" Target="colors5.xml"/><Relationship Id="rId1" Type="http://schemas.openxmlformats.org/officeDocument/2006/relationships/package" Target="../embeddings/Microsoft_Excel-kalkylblad6.xlsx"/><Relationship Id="rId2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4" Type="http://schemas.microsoft.com/office/2011/relationships/chartColorStyle" Target="colors6.xml"/><Relationship Id="rId1" Type="http://schemas.openxmlformats.org/officeDocument/2006/relationships/package" Target="../embeddings/Microsoft_Excel-kalkylblad7.xlsx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FFFF00"/>
                    </a:solidFill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Blad1!$A$2:$A$45</c:f>
              <c:strCache>
                <c:ptCount val="44"/>
                <c:pt idx="0">
                  <c:v>Luleå</c:v>
                </c:pt>
                <c:pt idx="1">
                  <c:v>Skövde</c:v>
                </c:pt>
                <c:pt idx="2">
                  <c:v>Gällivare</c:v>
                </c:pt>
                <c:pt idx="3">
                  <c:v>Kalmar</c:v>
                </c:pt>
                <c:pt idx="4">
                  <c:v>Östersund</c:v>
                </c:pt>
                <c:pt idx="5">
                  <c:v>Linköping</c:v>
                </c:pt>
                <c:pt idx="6">
                  <c:v>Sundsvall</c:v>
                </c:pt>
                <c:pt idx="7">
                  <c:v>Uppsala</c:v>
                </c:pt>
                <c:pt idx="8">
                  <c:v>Jönköping</c:v>
                </c:pt>
                <c:pt idx="9">
                  <c:v>Örnsköldsvik</c:v>
                </c:pt>
                <c:pt idx="10">
                  <c:v>Göteborg</c:v>
                </c:pt>
                <c:pt idx="11">
                  <c:v>Lund/Malmö</c:v>
                </c:pt>
                <c:pt idx="12">
                  <c:v>Umeå</c:v>
                </c:pt>
                <c:pt idx="13">
                  <c:v>Visby</c:v>
                </c:pt>
                <c:pt idx="14">
                  <c:v>Helsingborg</c:v>
                </c:pt>
                <c:pt idx="15">
                  <c:v>Karlskrona</c:v>
                </c:pt>
                <c:pt idx="16">
                  <c:v>Nyköping</c:v>
                </c:pt>
                <c:pt idx="17">
                  <c:v>Sth - KS Solna</c:v>
                </c:pt>
                <c:pt idx="18">
                  <c:v>Örebro</c:v>
                </c:pt>
                <c:pt idx="19">
                  <c:v>Sth -Danderyd</c:v>
                </c:pt>
                <c:pt idx="20">
                  <c:v>Västerås</c:v>
                </c:pt>
                <c:pt idx="21">
                  <c:v>Eksjö</c:v>
                </c:pt>
                <c:pt idx="22">
                  <c:v>Ystad</c:v>
                </c:pt>
                <c:pt idx="23">
                  <c:v>Norrköping</c:v>
                </c:pt>
                <c:pt idx="24">
                  <c:v>Sth -BB Sth</c:v>
                </c:pt>
                <c:pt idx="25">
                  <c:v>Borås</c:v>
                </c:pt>
                <c:pt idx="26">
                  <c:v>Eskilstuna</c:v>
                </c:pt>
                <c:pt idx="27">
                  <c:v>Sth -KS Huddinge</c:v>
                </c:pt>
                <c:pt idx="28">
                  <c:v>Västervik</c:v>
                </c:pt>
                <c:pt idx="29">
                  <c:v>Hudiksvall</c:v>
                </c:pt>
                <c:pt idx="30">
                  <c:v>Norra Älvsborg</c:v>
                </c:pt>
                <c:pt idx="31">
                  <c:v>Gävle</c:v>
                </c:pt>
                <c:pt idx="32">
                  <c:v>Kristianstad</c:v>
                </c:pt>
                <c:pt idx="33">
                  <c:v>Sth -BB Sophia</c:v>
                </c:pt>
                <c:pt idx="34">
                  <c:v>Sth -Södersjukhuset</c:v>
                </c:pt>
                <c:pt idx="35">
                  <c:v>Halmstad</c:v>
                </c:pt>
                <c:pt idx="36">
                  <c:v>Falun</c:v>
                </c:pt>
                <c:pt idx="37">
                  <c:v>Karlskoga</c:v>
                </c:pt>
                <c:pt idx="38">
                  <c:v>Lycksele</c:v>
                </c:pt>
                <c:pt idx="39">
                  <c:v>Skellefteå</c:v>
                </c:pt>
                <c:pt idx="40">
                  <c:v>Sollefteå</c:v>
                </c:pt>
                <c:pt idx="41">
                  <c:v>Södertälje</c:v>
                </c:pt>
                <c:pt idx="42">
                  <c:v>Varberg</c:v>
                </c:pt>
                <c:pt idx="43">
                  <c:v>Värnamo</c:v>
                </c:pt>
              </c:strCache>
            </c:strRef>
          </c:cat>
          <c:val>
            <c:numRef>
              <c:f>Blad1!$B$2:$B$45</c:f>
              <c:numCache>
                <c:formatCode>General</c:formatCode>
                <c:ptCount val="44"/>
                <c:pt idx="0">
                  <c:v>13.0</c:v>
                </c:pt>
                <c:pt idx="1">
                  <c:v>25.0</c:v>
                </c:pt>
                <c:pt idx="2">
                  <c:v>4.0</c:v>
                </c:pt>
                <c:pt idx="3">
                  <c:v>20.0</c:v>
                </c:pt>
                <c:pt idx="4">
                  <c:v>20.0</c:v>
                </c:pt>
                <c:pt idx="5">
                  <c:v>25.0</c:v>
                </c:pt>
                <c:pt idx="6">
                  <c:v>18.0</c:v>
                </c:pt>
                <c:pt idx="7">
                  <c:v>43.0</c:v>
                </c:pt>
                <c:pt idx="8">
                  <c:v>29.0</c:v>
                </c:pt>
                <c:pt idx="9">
                  <c:v>5.0</c:v>
                </c:pt>
                <c:pt idx="10">
                  <c:v>114.0</c:v>
                </c:pt>
                <c:pt idx="11">
                  <c:v>101.0</c:v>
                </c:pt>
                <c:pt idx="12">
                  <c:v>15.0</c:v>
                </c:pt>
                <c:pt idx="13">
                  <c:v>8.0</c:v>
                </c:pt>
                <c:pt idx="14">
                  <c:v>36.0</c:v>
                </c:pt>
                <c:pt idx="15">
                  <c:v>18.0</c:v>
                </c:pt>
                <c:pt idx="16">
                  <c:v>9.0</c:v>
                </c:pt>
                <c:pt idx="17">
                  <c:v>72.0</c:v>
                </c:pt>
                <c:pt idx="18">
                  <c:v>27.0</c:v>
                </c:pt>
                <c:pt idx="19">
                  <c:v>57.0</c:v>
                </c:pt>
                <c:pt idx="20">
                  <c:v>29.0</c:v>
                </c:pt>
                <c:pt idx="21">
                  <c:v>10.0</c:v>
                </c:pt>
                <c:pt idx="22">
                  <c:v>10.0</c:v>
                </c:pt>
                <c:pt idx="23">
                  <c:v>21.0</c:v>
                </c:pt>
                <c:pt idx="24">
                  <c:v>42.0</c:v>
                </c:pt>
                <c:pt idx="25">
                  <c:v>33.0</c:v>
                </c:pt>
                <c:pt idx="26">
                  <c:v>34.0</c:v>
                </c:pt>
                <c:pt idx="27">
                  <c:v>60.0</c:v>
                </c:pt>
                <c:pt idx="28">
                  <c:v>13.0</c:v>
                </c:pt>
                <c:pt idx="29">
                  <c:v>14.0</c:v>
                </c:pt>
                <c:pt idx="30">
                  <c:v>42.0</c:v>
                </c:pt>
                <c:pt idx="31">
                  <c:v>29.0</c:v>
                </c:pt>
                <c:pt idx="32">
                  <c:v>29.0</c:v>
                </c:pt>
                <c:pt idx="33">
                  <c:v>29.0</c:v>
                </c:pt>
                <c:pt idx="34">
                  <c:v>76.0</c:v>
                </c:pt>
                <c:pt idx="35">
                  <c:v>21.0</c:v>
                </c:pt>
                <c:pt idx="36">
                  <c:v>34.0</c:v>
                </c:pt>
                <c:pt idx="37">
                  <c:v>11.0</c:v>
                </c:pt>
                <c:pt idx="38">
                  <c:v>4.0</c:v>
                </c:pt>
                <c:pt idx="39">
                  <c:v>6.0</c:v>
                </c:pt>
                <c:pt idx="40">
                  <c:v>3.0</c:v>
                </c:pt>
                <c:pt idx="41">
                  <c:v>11.0</c:v>
                </c:pt>
                <c:pt idx="42">
                  <c:v>15.0</c:v>
                </c:pt>
                <c:pt idx="4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520264"/>
        <c:axId val="-2111523400"/>
      </c:bar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Sectio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Blad1!$A$2:$A$45</c:f>
              <c:strCache>
                <c:ptCount val="44"/>
                <c:pt idx="0">
                  <c:v>Luleå</c:v>
                </c:pt>
                <c:pt idx="1">
                  <c:v>Skövde</c:v>
                </c:pt>
                <c:pt idx="2">
                  <c:v>Gällivare</c:v>
                </c:pt>
                <c:pt idx="3">
                  <c:v>Kalmar</c:v>
                </c:pt>
                <c:pt idx="4">
                  <c:v>Östersund</c:v>
                </c:pt>
                <c:pt idx="5">
                  <c:v>Linköping</c:v>
                </c:pt>
                <c:pt idx="6">
                  <c:v>Sundsvall</c:v>
                </c:pt>
                <c:pt idx="7">
                  <c:v>Uppsala</c:v>
                </c:pt>
                <c:pt idx="8">
                  <c:v>Jönköping</c:v>
                </c:pt>
                <c:pt idx="9">
                  <c:v>Örnsköldsvik</c:v>
                </c:pt>
                <c:pt idx="10">
                  <c:v>Göteborg</c:v>
                </c:pt>
                <c:pt idx="11">
                  <c:v>Lund/Malmö</c:v>
                </c:pt>
                <c:pt idx="12">
                  <c:v>Umeå</c:v>
                </c:pt>
                <c:pt idx="13">
                  <c:v>Visby</c:v>
                </c:pt>
                <c:pt idx="14">
                  <c:v>Helsingborg</c:v>
                </c:pt>
                <c:pt idx="15">
                  <c:v>Karlskrona</c:v>
                </c:pt>
                <c:pt idx="16">
                  <c:v>Nyköping</c:v>
                </c:pt>
                <c:pt idx="17">
                  <c:v>Sth - KS Solna</c:v>
                </c:pt>
                <c:pt idx="18">
                  <c:v>Örebro</c:v>
                </c:pt>
                <c:pt idx="19">
                  <c:v>Sth -Danderyd</c:v>
                </c:pt>
                <c:pt idx="20">
                  <c:v>Västerås</c:v>
                </c:pt>
                <c:pt idx="21">
                  <c:v>Eksjö</c:v>
                </c:pt>
                <c:pt idx="22">
                  <c:v>Ystad</c:v>
                </c:pt>
                <c:pt idx="23">
                  <c:v>Norrköping</c:v>
                </c:pt>
                <c:pt idx="24">
                  <c:v>Sth -BB Sth</c:v>
                </c:pt>
                <c:pt idx="25">
                  <c:v>Borås</c:v>
                </c:pt>
                <c:pt idx="26">
                  <c:v>Eskilstuna</c:v>
                </c:pt>
                <c:pt idx="27">
                  <c:v>Sth -KS Huddinge</c:v>
                </c:pt>
                <c:pt idx="28">
                  <c:v>Västervik</c:v>
                </c:pt>
                <c:pt idx="29">
                  <c:v>Hudiksvall</c:v>
                </c:pt>
                <c:pt idx="30">
                  <c:v>Norra Älvsborg</c:v>
                </c:pt>
                <c:pt idx="31">
                  <c:v>Gävle</c:v>
                </c:pt>
                <c:pt idx="32">
                  <c:v>Kristianstad</c:v>
                </c:pt>
                <c:pt idx="33">
                  <c:v>Sth -BB Sophia</c:v>
                </c:pt>
                <c:pt idx="34">
                  <c:v>Sth -Södersjukhuset</c:v>
                </c:pt>
                <c:pt idx="35">
                  <c:v>Halmstad</c:v>
                </c:pt>
                <c:pt idx="36">
                  <c:v>Falun</c:v>
                </c:pt>
                <c:pt idx="37">
                  <c:v>Karlskoga</c:v>
                </c:pt>
                <c:pt idx="38">
                  <c:v>Lycksele</c:v>
                </c:pt>
                <c:pt idx="39">
                  <c:v>Skellefteå</c:v>
                </c:pt>
                <c:pt idx="40">
                  <c:v>Sollefteå</c:v>
                </c:pt>
                <c:pt idx="41">
                  <c:v>Södertälje</c:v>
                </c:pt>
                <c:pt idx="42">
                  <c:v>Varberg</c:v>
                </c:pt>
                <c:pt idx="43">
                  <c:v>Värnamo</c:v>
                </c:pt>
              </c:strCache>
            </c:strRef>
          </c:cat>
          <c:val>
            <c:numRef>
              <c:f>Blad1!$C$2:$C$45</c:f>
              <c:numCache>
                <c:formatCode>0%</c:formatCode>
                <c:ptCount val="44"/>
                <c:pt idx="0">
                  <c:v>0.538461538461538</c:v>
                </c:pt>
                <c:pt idx="1">
                  <c:v>0.68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0.76</c:v>
                </c:pt>
                <c:pt idx="6">
                  <c:v>0.777777777777778</c:v>
                </c:pt>
                <c:pt idx="7">
                  <c:v>0.790697674418605</c:v>
                </c:pt>
                <c:pt idx="8">
                  <c:v>0.793103448275862</c:v>
                </c:pt>
                <c:pt idx="9">
                  <c:v>0.8</c:v>
                </c:pt>
                <c:pt idx="10">
                  <c:v>0.842105263157895</c:v>
                </c:pt>
                <c:pt idx="11">
                  <c:v>0.851485148514851</c:v>
                </c:pt>
                <c:pt idx="12">
                  <c:v>0.866666666666667</c:v>
                </c:pt>
                <c:pt idx="13">
                  <c:v>0.875</c:v>
                </c:pt>
                <c:pt idx="14">
                  <c:v>0.888888888888889</c:v>
                </c:pt>
                <c:pt idx="15">
                  <c:v>0.888888888888889</c:v>
                </c:pt>
                <c:pt idx="16">
                  <c:v>0.888888888888889</c:v>
                </c:pt>
                <c:pt idx="17">
                  <c:v>0.888888888888889</c:v>
                </c:pt>
                <c:pt idx="18">
                  <c:v>0.888888888888889</c:v>
                </c:pt>
                <c:pt idx="19">
                  <c:v>0.894736842105263</c:v>
                </c:pt>
                <c:pt idx="20">
                  <c:v>0.896551724137931</c:v>
                </c:pt>
                <c:pt idx="21">
                  <c:v>0.9</c:v>
                </c:pt>
                <c:pt idx="22">
                  <c:v>0.9</c:v>
                </c:pt>
                <c:pt idx="23">
                  <c:v>0.904761904761905</c:v>
                </c:pt>
                <c:pt idx="24">
                  <c:v>0.904761904761905</c:v>
                </c:pt>
                <c:pt idx="25">
                  <c:v>0.909090909090909</c:v>
                </c:pt>
                <c:pt idx="26">
                  <c:v>0.911764705882353</c:v>
                </c:pt>
                <c:pt idx="27">
                  <c:v>0.916666666666667</c:v>
                </c:pt>
                <c:pt idx="28">
                  <c:v>0.923076923076923</c:v>
                </c:pt>
                <c:pt idx="29">
                  <c:v>0.928571428571429</c:v>
                </c:pt>
                <c:pt idx="30">
                  <c:v>0.928571428571429</c:v>
                </c:pt>
                <c:pt idx="31">
                  <c:v>0.931034482758621</c:v>
                </c:pt>
                <c:pt idx="32">
                  <c:v>0.931034482758621</c:v>
                </c:pt>
                <c:pt idx="33">
                  <c:v>0.931034482758621</c:v>
                </c:pt>
                <c:pt idx="34">
                  <c:v>0.947368421052631</c:v>
                </c:pt>
                <c:pt idx="35">
                  <c:v>0.952380952380952</c:v>
                </c:pt>
                <c:pt idx="36">
                  <c:v>0.970588235294118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1529896"/>
        <c:axId val="-2111526744"/>
      </c:lineChart>
      <c:catAx>
        <c:axId val="-2111529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sv-SE"/>
          </a:p>
        </c:txPr>
        <c:crossAx val="-2111526744"/>
        <c:crosses val="autoZero"/>
        <c:auto val="1"/>
        <c:lblAlgn val="ctr"/>
        <c:lblOffset val="100"/>
        <c:noMultiLvlLbl val="0"/>
      </c:catAx>
      <c:valAx>
        <c:axId val="-2111526744"/>
        <c:scaling>
          <c:orientation val="minMax"/>
          <c:max val="1.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sv-SE"/>
          </a:p>
        </c:txPr>
        <c:crossAx val="-2111529896"/>
        <c:crosses val="autoZero"/>
        <c:crossBetween val="between"/>
      </c:valAx>
      <c:valAx>
        <c:axId val="-2111523400"/>
        <c:scaling>
          <c:orientation val="minMax"/>
          <c:max val="120.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sv-SE"/>
          </a:p>
        </c:txPr>
        <c:crossAx val="-2111520264"/>
        <c:crosses val="max"/>
        <c:crossBetween val="between"/>
      </c:valAx>
      <c:catAx>
        <c:axId val="-2111520264"/>
        <c:scaling>
          <c:orientation val="minMax"/>
        </c:scaling>
        <c:delete val="1"/>
        <c:axPos val="b"/>
        <c:majorTickMark val="out"/>
        <c:minorTickMark val="none"/>
        <c:tickLblPos val="nextTo"/>
        <c:crossAx val="-2111523400"/>
        <c:crosses val="autoZero"/>
        <c:auto val="1"/>
        <c:lblAlgn val="ctr"/>
        <c:lblOffset val="100"/>
        <c:noMultiLvlLbl val="0"/>
      </c:cat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654299632748115"/>
          <c:y val="0.107844422642242"/>
          <c:w val="0.136452649573423"/>
          <c:h val="0.174044539455629"/>
        </c:manualLayout>
      </c:layout>
      <c:overlay val="0"/>
      <c:txPr>
        <a:bodyPr/>
        <a:lstStyle/>
        <a:p>
          <a:pPr>
            <a:defRPr sz="2400">
              <a:solidFill>
                <a:srgbClr val="FFFFFF"/>
              </a:solidFill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FFFF00"/>
                    </a:solidFill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Blad1!$A$2:$A$45</c:f>
              <c:strCache>
                <c:ptCount val="44"/>
                <c:pt idx="0">
                  <c:v>Luleå</c:v>
                </c:pt>
                <c:pt idx="1">
                  <c:v>Östersund</c:v>
                </c:pt>
                <c:pt idx="2">
                  <c:v>Skellefteå</c:v>
                </c:pt>
                <c:pt idx="3">
                  <c:v>Linköping</c:v>
                </c:pt>
                <c:pt idx="4">
                  <c:v>Jönköping</c:v>
                </c:pt>
                <c:pt idx="5">
                  <c:v>Sth - KS Solna</c:v>
                </c:pt>
                <c:pt idx="6">
                  <c:v>Södertälje</c:v>
                </c:pt>
                <c:pt idx="7">
                  <c:v>Örnsköldsvik</c:v>
                </c:pt>
                <c:pt idx="8">
                  <c:v>Hudiksvall</c:v>
                </c:pt>
                <c:pt idx="9">
                  <c:v>Skövde</c:v>
                </c:pt>
                <c:pt idx="10">
                  <c:v>Uppsala</c:v>
                </c:pt>
                <c:pt idx="11">
                  <c:v>Halmstad</c:v>
                </c:pt>
                <c:pt idx="12">
                  <c:v>Helsingborg</c:v>
                </c:pt>
                <c:pt idx="13">
                  <c:v>Eskilstuna</c:v>
                </c:pt>
                <c:pt idx="14">
                  <c:v>Kalmar</c:v>
                </c:pt>
                <c:pt idx="15">
                  <c:v>Göteborg</c:v>
                </c:pt>
                <c:pt idx="16">
                  <c:v>Örebro</c:v>
                </c:pt>
                <c:pt idx="17">
                  <c:v>Norrköping</c:v>
                </c:pt>
                <c:pt idx="18">
                  <c:v>Västerås</c:v>
                </c:pt>
                <c:pt idx="19">
                  <c:v>Sth -Danderyd</c:v>
                </c:pt>
                <c:pt idx="20">
                  <c:v>Eksjö</c:v>
                </c:pt>
                <c:pt idx="21">
                  <c:v>Nyköping</c:v>
                </c:pt>
                <c:pt idx="22">
                  <c:v>Sth -BB Sophia</c:v>
                </c:pt>
                <c:pt idx="23">
                  <c:v>Lund/Malmö</c:v>
                </c:pt>
                <c:pt idx="24">
                  <c:v>Sth -BB Sth</c:v>
                </c:pt>
                <c:pt idx="25">
                  <c:v>Norra Älvsborg</c:v>
                </c:pt>
                <c:pt idx="26">
                  <c:v>Umeå</c:v>
                </c:pt>
                <c:pt idx="27">
                  <c:v>Sth -Södersjukhuset</c:v>
                </c:pt>
                <c:pt idx="28">
                  <c:v>Kristianstad</c:v>
                </c:pt>
                <c:pt idx="29">
                  <c:v>Falun</c:v>
                </c:pt>
                <c:pt idx="30">
                  <c:v>Borås</c:v>
                </c:pt>
                <c:pt idx="31">
                  <c:v>Gävle</c:v>
                </c:pt>
                <c:pt idx="32">
                  <c:v>Gällivare</c:v>
                </c:pt>
                <c:pt idx="33">
                  <c:v>Karlskoga</c:v>
                </c:pt>
                <c:pt idx="34">
                  <c:v>Karlskrona</c:v>
                </c:pt>
                <c:pt idx="35">
                  <c:v>Lycksele</c:v>
                </c:pt>
                <c:pt idx="36">
                  <c:v>Sollefteå</c:v>
                </c:pt>
                <c:pt idx="37">
                  <c:v>Sth -KS Huddinge</c:v>
                </c:pt>
                <c:pt idx="38">
                  <c:v>Sundsvall</c:v>
                </c:pt>
                <c:pt idx="39">
                  <c:v>Varberg</c:v>
                </c:pt>
                <c:pt idx="40">
                  <c:v>Visby</c:v>
                </c:pt>
                <c:pt idx="41">
                  <c:v>Värnamo</c:v>
                </c:pt>
                <c:pt idx="42">
                  <c:v>Västervik</c:v>
                </c:pt>
                <c:pt idx="43">
                  <c:v>Ystad</c:v>
                </c:pt>
              </c:strCache>
            </c:strRef>
          </c:cat>
          <c:val>
            <c:numRef>
              <c:f>Blad1!$B$2:$B$45</c:f>
              <c:numCache>
                <c:formatCode>General</c:formatCode>
                <c:ptCount val="44"/>
                <c:pt idx="0">
                  <c:v>29.0</c:v>
                </c:pt>
                <c:pt idx="1">
                  <c:v>19.0</c:v>
                </c:pt>
                <c:pt idx="2">
                  <c:v>8.0</c:v>
                </c:pt>
                <c:pt idx="3">
                  <c:v>46.0</c:v>
                </c:pt>
                <c:pt idx="4">
                  <c:v>42.0</c:v>
                </c:pt>
                <c:pt idx="5">
                  <c:v>79.0</c:v>
                </c:pt>
                <c:pt idx="6">
                  <c:v>32.0</c:v>
                </c:pt>
                <c:pt idx="7">
                  <c:v>9.0</c:v>
                </c:pt>
                <c:pt idx="8">
                  <c:v>20.0</c:v>
                </c:pt>
                <c:pt idx="9">
                  <c:v>50.0</c:v>
                </c:pt>
                <c:pt idx="10">
                  <c:v>73.0</c:v>
                </c:pt>
                <c:pt idx="11">
                  <c:v>34.0</c:v>
                </c:pt>
                <c:pt idx="12">
                  <c:v>57.0</c:v>
                </c:pt>
                <c:pt idx="13">
                  <c:v>46.0</c:v>
                </c:pt>
                <c:pt idx="14">
                  <c:v>35.0</c:v>
                </c:pt>
                <c:pt idx="15">
                  <c:v>199.0</c:v>
                </c:pt>
                <c:pt idx="16">
                  <c:v>53.0</c:v>
                </c:pt>
                <c:pt idx="17">
                  <c:v>42.0</c:v>
                </c:pt>
                <c:pt idx="18">
                  <c:v>48.0</c:v>
                </c:pt>
                <c:pt idx="19">
                  <c:v>125.0</c:v>
                </c:pt>
                <c:pt idx="20">
                  <c:v>18.0</c:v>
                </c:pt>
                <c:pt idx="21">
                  <c:v>20.0</c:v>
                </c:pt>
                <c:pt idx="22">
                  <c:v>61.0</c:v>
                </c:pt>
                <c:pt idx="23">
                  <c:v>164.0</c:v>
                </c:pt>
                <c:pt idx="24">
                  <c:v>84.0</c:v>
                </c:pt>
                <c:pt idx="25">
                  <c:v>64.0</c:v>
                </c:pt>
                <c:pt idx="26">
                  <c:v>35.0</c:v>
                </c:pt>
                <c:pt idx="27">
                  <c:v>176.0</c:v>
                </c:pt>
                <c:pt idx="28">
                  <c:v>50.0</c:v>
                </c:pt>
                <c:pt idx="29">
                  <c:v>60.0</c:v>
                </c:pt>
                <c:pt idx="30">
                  <c:v>51.0</c:v>
                </c:pt>
                <c:pt idx="31">
                  <c:v>29.0</c:v>
                </c:pt>
                <c:pt idx="32">
                  <c:v>8.0</c:v>
                </c:pt>
                <c:pt idx="33">
                  <c:v>11.0</c:v>
                </c:pt>
                <c:pt idx="34">
                  <c:v>27.0</c:v>
                </c:pt>
                <c:pt idx="35">
                  <c:v>6.0</c:v>
                </c:pt>
                <c:pt idx="36">
                  <c:v>5.0</c:v>
                </c:pt>
                <c:pt idx="37">
                  <c:v>65.0</c:v>
                </c:pt>
                <c:pt idx="38">
                  <c:v>18.0</c:v>
                </c:pt>
                <c:pt idx="39">
                  <c:v>31.0</c:v>
                </c:pt>
                <c:pt idx="40">
                  <c:v>8.0</c:v>
                </c:pt>
                <c:pt idx="41">
                  <c:v>13.0</c:v>
                </c:pt>
                <c:pt idx="42">
                  <c:v>14.0</c:v>
                </c:pt>
                <c:pt idx="43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155432"/>
        <c:axId val="-2115158600"/>
      </c:barChart>
      <c:lineChart>
        <c:grouping val="standard"/>
        <c:varyColors val="0"/>
        <c:ser>
          <c:idx val="1"/>
          <c:order val="1"/>
          <c:tx>
            <c:strRef>
              <c:f>Blad1!$C$1</c:f>
              <c:strCache>
                <c:ptCount val="1"/>
                <c:pt idx="0">
                  <c:v>Sectio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Blad1!$A$2:$A$45</c:f>
              <c:strCache>
                <c:ptCount val="44"/>
                <c:pt idx="0">
                  <c:v>Luleå</c:v>
                </c:pt>
                <c:pt idx="1">
                  <c:v>Östersund</c:v>
                </c:pt>
                <c:pt idx="2">
                  <c:v>Skellefteå</c:v>
                </c:pt>
                <c:pt idx="3">
                  <c:v>Linköping</c:v>
                </c:pt>
                <c:pt idx="4">
                  <c:v>Jönköping</c:v>
                </c:pt>
                <c:pt idx="5">
                  <c:v>Sth - KS Solna</c:v>
                </c:pt>
                <c:pt idx="6">
                  <c:v>Södertälje</c:v>
                </c:pt>
                <c:pt idx="7">
                  <c:v>Örnsköldsvik</c:v>
                </c:pt>
                <c:pt idx="8">
                  <c:v>Hudiksvall</c:v>
                </c:pt>
                <c:pt idx="9">
                  <c:v>Skövde</c:v>
                </c:pt>
                <c:pt idx="10">
                  <c:v>Uppsala</c:v>
                </c:pt>
                <c:pt idx="11">
                  <c:v>Halmstad</c:v>
                </c:pt>
                <c:pt idx="12">
                  <c:v>Helsingborg</c:v>
                </c:pt>
                <c:pt idx="13">
                  <c:v>Eskilstuna</c:v>
                </c:pt>
                <c:pt idx="14">
                  <c:v>Kalmar</c:v>
                </c:pt>
                <c:pt idx="15">
                  <c:v>Göteborg</c:v>
                </c:pt>
                <c:pt idx="16">
                  <c:v>Örebro</c:v>
                </c:pt>
                <c:pt idx="17">
                  <c:v>Norrköping</c:v>
                </c:pt>
                <c:pt idx="18">
                  <c:v>Västerås</c:v>
                </c:pt>
                <c:pt idx="19">
                  <c:v>Sth -Danderyd</c:v>
                </c:pt>
                <c:pt idx="20">
                  <c:v>Eksjö</c:v>
                </c:pt>
                <c:pt idx="21">
                  <c:v>Nyköping</c:v>
                </c:pt>
                <c:pt idx="22">
                  <c:v>Sth -BB Sophia</c:v>
                </c:pt>
                <c:pt idx="23">
                  <c:v>Lund/Malmö</c:v>
                </c:pt>
                <c:pt idx="24">
                  <c:v>Sth -BB Sth</c:v>
                </c:pt>
                <c:pt idx="25">
                  <c:v>Norra Älvsborg</c:v>
                </c:pt>
                <c:pt idx="26">
                  <c:v>Umeå</c:v>
                </c:pt>
                <c:pt idx="27">
                  <c:v>Sth -Södersjukhuset</c:v>
                </c:pt>
                <c:pt idx="28">
                  <c:v>Kristianstad</c:v>
                </c:pt>
                <c:pt idx="29">
                  <c:v>Falun</c:v>
                </c:pt>
                <c:pt idx="30">
                  <c:v>Borås</c:v>
                </c:pt>
                <c:pt idx="31">
                  <c:v>Gävle</c:v>
                </c:pt>
                <c:pt idx="32">
                  <c:v>Gällivare</c:v>
                </c:pt>
                <c:pt idx="33">
                  <c:v>Karlskoga</c:v>
                </c:pt>
                <c:pt idx="34">
                  <c:v>Karlskrona</c:v>
                </c:pt>
                <c:pt idx="35">
                  <c:v>Lycksele</c:v>
                </c:pt>
                <c:pt idx="36">
                  <c:v>Sollefteå</c:v>
                </c:pt>
                <c:pt idx="37">
                  <c:v>Sth -KS Huddinge</c:v>
                </c:pt>
                <c:pt idx="38">
                  <c:v>Sundsvall</c:v>
                </c:pt>
                <c:pt idx="39">
                  <c:v>Varberg</c:v>
                </c:pt>
                <c:pt idx="40">
                  <c:v>Visby</c:v>
                </c:pt>
                <c:pt idx="41">
                  <c:v>Värnamo</c:v>
                </c:pt>
                <c:pt idx="42">
                  <c:v>Västervik</c:v>
                </c:pt>
                <c:pt idx="43">
                  <c:v>Ystad</c:v>
                </c:pt>
              </c:strCache>
            </c:strRef>
          </c:cat>
          <c:val>
            <c:numRef>
              <c:f>Blad1!$C$2:$C$45</c:f>
              <c:numCache>
                <c:formatCode>0%</c:formatCode>
                <c:ptCount val="44"/>
                <c:pt idx="0">
                  <c:v>0.724137931034483</c:v>
                </c:pt>
                <c:pt idx="1">
                  <c:v>0.736842105263158</c:v>
                </c:pt>
                <c:pt idx="2">
                  <c:v>0.75</c:v>
                </c:pt>
                <c:pt idx="3">
                  <c:v>0.804347826086956</c:v>
                </c:pt>
                <c:pt idx="4">
                  <c:v>0.833333333333333</c:v>
                </c:pt>
                <c:pt idx="5">
                  <c:v>0.873417721518987</c:v>
                </c:pt>
                <c:pt idx="6">
                  <c:v>0.875</c:v>
                </c:pt>
                <c:pt idx="7">
                  <c:v>0.888888888888889</c:v>
                </c:pt>
                <c:pt idx="8">
                  <c:v>0.9</c:v>
                </c:pt>
                <c:pt idx="9">
                  <c:v>0.9</c:v>
                </c:pt>
                <c:pt idx="10">
                  <c:v>0.904109589041096</c:v>
                </c:pt>
                <c:pt idx="11">
                  <c:v>0.911764705882353</c:v>
                </c:pt>
                <c:pt idx="12">
                  <c:v>0.912280701754386</c:v>
                </c:pt>
                <c:pt idx="13">
                  <c:v>0.913043478260869</c:v>
                </c:pt>
                <c:pt idx="14">
                  <c:v>0.914285714285714</c:v>
                </c:pt>
                <c:pt idx="15">
                  <c:v>0.914572864321608</c:v>
                </c:pt>
                <c:pt idx="16">
                  <c:v>0.924528301886792</c:v>
                </c:pt>
                <c:pt idx="17">
                  <c:v>0.928571428571429</c:v>
                </c:pt>
                <c:pt idx="18">
                  <c:v>0.9375</c:v>
                </c:pt>
                <c:pt idx="19">
                  <c:v>0.944</c:v>
                </c:pt>
                <c:pt idx="20">
                  <c:v>0.944444444444444</c:v>
                </c:pt>
                <c:pt idx="21">
                  <c:v>0.95</c:v>
                </c:pt>
                <c:pt idx="22">
                  <c:v>0.950819672131147</c:v>
                </c:pt>
                <c:pt idx="23">
                  <c:v>0.951219512195122</c:v>
                </c:pt>
                <c:pt idx="24">
                  <c:v>0.952380952380952</c:v>
                </c:pt>
                <c:pt idx="25">
                  <c:v>0.953125</c:v>
                </c:pt>
                <c:pt idx="26">
                  <c:v>0.971428571428571</c:v>
                </c:pt>
                <c:pt idx="27">
                  <c:v>0.971590909090909</c:v>
                </c:pt>
                <c:pt idx="28">
                  <c:v>0.98</c:v>
                </c:pt>
                <c:pt idx="29">
                  <c:v>0.983333333333333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2728968"/>
        <c:axId val="-2115504904"/>
      </c:lineChart>
      <c:catAx>
        <c:axId val="-2112728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FFFFFF"/>
                </a:solidFill>
              </a:defRPr>
            </a:pPr>
            <a:endParaRPr lang="sv-SE"/>
          </a:p>
        </c:txPr>
        <c:crossAx val="-2115504904"/>
        <c:crosses val="autoZero"/>
        <c:auto val="1"/>
        <c:lblAlgn val="ctr"/>
        <c:lblOffset val="100"/>
        <c:noMultiLvlLbl val="0"/>
      </c:catAx>
      <c:valAx>
        <c:axId val="-2115504904"/>
        <c:scaling>
          <c:orientation val="minMax"/>
          <c:max val="1.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sv-SE"/>
          </a:p>
        </c:txPr>
        <c:crossAx val="-2112728968"/>
        <c:crosses val="autoZero"/>
        <c:crossBetween val="between"/>
      </c:valAx>
      <c:valAx>
        <c:axId val="-2115158600"/>
        <c:scaling>
          <c:orientation val="minMax"/>
          <c:max val="120.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sv-SE"/>
          </a:p>
        </c:txPr>
        <c:crossAx val="-2115155432"/>
        <c:crosses val="max"/>
        <c:crossBetween val="between"/>
      </c:valAx>
      <c:catAx>
        <c:axId val="-2115155432"/>
        <c:scaling>
          <c:orientation val="minMax"/>
        </c:scaling>
        <c:delete val="1"/>
        <c:axPos val="b"/>
        <c:majorTickMark val="out"/>
        <c:minorTickMark val="none"/>
        <c:tickLblPos val="nextTo"/>
        <c:crossAx val="-2115158600"/>
        <c:crosses val="autoZero"/>
        <c:auto val="1"/>
        <c:lblAlgn val="ctr"/>
        <c:lblOffset val="100"/>
        <c:noMultiLvlLbl val="0"/>
      </c:cat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654299632748115"/>
          <c:y val="0.107844422642242"/>
          <c:w val="0.136452649573423"/>
          <c:h val="0.174044539455629"/>
        </c:manualLayout>
      </c:layout>
      <c:overlay val="0"/>
      <c:txPr>
        <a:bodyPr/>
        <a:lstStyle/>
        <a:p>
          <a:pPr>
            <a:defRPr sz="2400">
              <a:solidFill>
                <a:srgbClr val="FFFFFF"/>
              </a:solidFill>
            </a:defRPr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Andel elektiva sectio av alla förstföderskor, huvud, &gt;v 37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57150">
                <a:solidFill>
                  <a:srgbClr val="FFFF00"/>
                </a:solidFill>
              </a:ln>
              <a:effectLst/>
            </c:spPr>
          </c:marker>
          <c:cat>
            <c:strRef>
              <c:f>Blad1!$A$2:$A$45</c:f>
              <c:strCache>
                <c:ptCount val="44"/>
                <c:pt idx="0">
                  <c:v>Gällivare</c:v>
                </c:pt>
                <c:pt idx="1">
                  <c:v>Linköping</c:v>
                </c:pt>
                <c:pt idx="2">
                  <c:v>Sollefteå</c:v>
                </c:pt>
                <c:pt idx="3">
                  <c:v>Kalmar</c:v>
                </c:pt>
                <c:pt idx="4">
                  <c:v>Ystad</c:v>
                </c:pt>
                <c:pt idx="5">
                  <c:v>Eksjö</c:v>
                </c:pt>
                <c:pt idx="6">
                  <c:v>Jönköping</c:v>
                </c:pt>
                <c:pt idx="7">
                  <c:v>Östersund</c:v>
                </c:pt>
                <c:pt idx="8">
                  <c:v>Göteborg</c:v>
                </c:pt>
                <c:pt idx="9">
                  <c:v>Lycksele</c:v>
                </c:pt>
                <c:pt idx="10">
                  <c:v>Hudiksvall</c:v>
                </c:pt>
                <c:pt idx="11">
                  <c:v>Västerås</c:v>
                </c:pt>
                <c:pt idx="12">
                  <c:v>Värnamo</c:v>
                </c:pt>
                <c:pt idx="13">
                  <c:v>Gävle</c:v>
                </c:pt>
                <c:pt idx="14">
                  <c:v>Sundsvall</c:v>
                </c:pt>
                <c:pt idx="15">
                  <c:v>Uppsala</c:v>
                </c:pt>
                <c:pt idx="16">
                  <c:v>Västervik</c:v>
                </c:pt>
                <c:pt idx="17">
                  <c:v>Halmstad</c:v>
                </c:pt>
                <c:pt idx="18">
                  <c:v>Norrköping</c:v>
                </c:pt>
                <c:pt idx="19">
                  <c:v>Luleå</c:v>
                </c:pt>
                <c:pt idx="20">
                  <c:v>Sth -BB Sophia</c:v>
                </c:pt>
                <c:pt idx="21">
                  <c:v>Örebro</c:v>
                </c:pt>
                <c:pt idx="22">
                  <c:v>Karlskoga</c:v>
                </c:pt>
                <c:pt idx="23">
                  <c:v>Norra Älvsborg</c:v>
                </c:pt>
                <c:pt idx="24">
                  <c:v>Örnsköldsvik</c:v>
                </c:pt>
                <c:pt idx="25">
                  <c:v>Borås</c:v>
                </c:pt>
                <c:pt idx="26">
                  <c:v>Skellefteå</c:v>
                </c:pt>
                <c:pt idx="27">
                  <c:v>Skövde</c:v>
                </c:pt>
                <c:pt idx="28">
                  <c:v>Sth - KS Solna</c:v>
                </c:pt>
                <c:pt idx="29">
                  <c:v>Eskilstuna</c:v>
                </c:pt>
                <c:pt idx="30">
                  <c:v>Helsingborg</c:v>
                </c:pt>
                <c:pt idx="31">
                  <c:v>Lund/Malmö</c:v>
                </c:pt>
                <c:pt idx="32">
                  <c:v>Falun</c:v>
                </c:pt>
                <c:pt idx="33">
                  <c:v>Sth -BB Sth</c:v>
                </c:pt>
                <c:pt idx="34">
                  <c:v>Visby</c:v>
                </c:pt>
                <c:pt idx="35">
                  <c:v>Kristianstad</c:v>
                </c:pt>
                <c:pt idx="36">
                  <c:v>Varberg</c:v>
                </c:pt>
                <c:pt idx="37">
                  <c:v>Södertälje</c:v>
                </c:pt>
                <c:pt idx="38">
                  <c:v>Sth -KS Huddinge</c:v>
                </c:pt>
                <c:pt idx="39">
                  <c:v>Karlskrona</c:v>
                </c:pt>
                <c:pt idx="40">
                  <c:v>Sth -Södersjukhuset</c:v>
                </c:pt>
                <c:pt idx="41">
                  <c:v>Umeå</c:v>
                </c:pt>
                <c:pt idx="42">
                  <c:v>Sth -Danderyd</c:v>
                </c:pt>
                <c:pt idx="43">
                  <c:v>Nyköping</c:v>
                </c:pt>
              </c:strCache>
            </c:strRef>
          </c:cat>
          <c:val>
            <c:numRef>
              <c:f>Blad1!$B$2:$B$45</c:f>
              <c:numCache>
                <c:formatCode>General</c:formatCode>
                <c:ptCount val="44"/>
                <c:pt idx="0">
                  <c:v>0.0</c:v>
                </c:pt>
                <c:pt idx="1">
                  <c:v>0.00442779291553133</c:v>
                </c:pt>
                <c:pt idx="2">
                  <c:v>0.00564971751412429</c:v>
                </c:pt>
                <c:pt idx="3">
                  <c:v>0.00784826684107259</c:v>
                </c:pt>
                <c:pt idx="4">
                  <c:v>0.00803212851405622</c:v>
                </c:pt>
                <c:pt idx="5">
                  <c:v>0.00833333333333333</c:v>
                </c:pt>
                <c:pt idx="6">
                  <c:v>0.00898770104068117</c:v>
                </c:pt>
                <c:pt idx="7">
                  <c:v>0.00900225056264066</c:v>
                </c:pt>
                <c:pt idx="8">
                  <c:v>0.00950142031540797</c:v>
                </c:pt>
                <c:pt idx="9">
                  <c:v>0.00961538461538461</c:v>
                </c:pt>
                <c:pt idx="10">
                  <c:v>0.00974658869395711</c:v>
                </c:pt>
                <c:pt idx="11">
                  <c:v>0.0106565830182193</c:v>
                </c:pt>
                <c:pt idx="12">
                  <c:v>0.0109051254089422</c:v>
                </c:pt>
                <c:pt idx="13">
                  <c:v>0.0111169931180519</c:v>
                </c:pt>
                <c:pt idx="14">
                  <c:v>0.0111402359108781</c:v>
                </c:pt>
                <c:pt idx="15">
                  <c:v>0.0113285272914521</c:v>
                </c:pt>
                <c:pt idx="16">
                  <c:v>0.0117647058823529</c:v>
                </c:pt>
                <c:pt idx="17">
                  <c:v>0.0118598382749326</c:v>
                </c:pt>
                <c:pt idx="18">
                  <c:v>0.0122504537205082</c:v>
                </c:pt>
                <c:pt idx="19">
                  <c:v>0.012396694214876</c:v>
                </c:pt>
                <c:pt idx="20">
                  <c:v>0.0131680867544539</c:v>
                </c:pt>
                <c:pt idx="21">
                  <c:v>0.013268156424581</c:v>
                </c:pt>
                <c:pt idx="22">
                  <c:v>0.0135542168674699</c:v>
                </c:pt>
                <c:pt idx="23">
                  <c:v>0.0136986301369863</c:v>
                </c:pt>
                <c:pt idx="24">
                  <c:v>0.0141342756183746</c:v>
                </c:pt>
                <c:pt idx="25">
                  <c:v>0.0152418820410868</c:v>
                </c:pt>
                <c:pt idx="26">
                  <c:v>0.0152671755725191</c:v>
                </c:pt>
                <c:pt idx="27">
                  <c:v>0.0156801254410035</c:v>
                </c:pt>
                <c:pt idx="28">
                  <c:v>0.0157521659228144</c:v>
                </c:pt>
                <c:pt idx="29">
                  <c:v>0.0161827701094717</c:v>
                </c:pt>
                <c:pt idx="30">
                  <c:v>0.0164917541229385</c:v>
                </c:pt>
                <c:pt idx="31">
                  <c:v>0.0174412186775582</c:v>
                </c:pt>
                <c:pt idx="32">
                  <c:v>0.0179521276595745</c:v>
                </c:pt>
                <c:pt idx="33">
                  <c:v>0.0183812629706493</c:v>
                </c:pt>
                <c:pt idx="34">
                  <c:v>0.0189035916824197</c:v>
                </c:pt>
                <c:pt idx="35">
                  <c:v>0.0205479452054794</c:v>
                </c:pt>
                <c:pt idx="36">
                  <c:v>0.0210970464135021</c:v>
                </c:pt>
                <c:pt idx="37">
                  <c:v>0.0217252396166134</c:v>
                </c:pt>
                <c:pt idx="38">
                  <c:v>0.0222804718217562</c:v>
                </c:pt>
                <c:pt idx="39">
                  <c:v>0.0224071702944942</c:v>
                </c:pt>
                <c:pt idx="40">
                  <c:v>0.0233328731188734</c:v>
                </c:pt>
                <c:pt idx="41">
                  <c:v>0.0247838616714697</c:v>
                </c:pt>
                <c:pt idx="42">
                  <c:v>0.0250573206681952</c:v>
                </c:pt>
                <c:pt idx="43">
                  <c:v>0.0264550264550264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5955160"/>
        <c:axId val="-2115949064"/>
      </c:lineChart>
      <c:catAx>
        <c:axId val="-211595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5949064"/>
        <c:crosses val="autoZero"/>
        <c:auto val="1"/>
        <c:lblAlgn val="ctr"/>
        <c:lblOffset val="100"/>
        <c:noMultiLvlLbl val="0"/>
      </c:catAx>
      <c:valAx>
        <c:axId val="-211594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595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40047025371829"/>
          <c:y val="0.0850440962106128"/>
          <c:w val="0.923773075240595"/>
          <c:h val="0.731525690009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Andel AKUTA sectio spontan start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rgbClr val="FFFF00"/>
              </a:solidFill>
            </a:ln>
            <a:effectLst/>
          </c:spPr>
          <c:invertIfNegative val="0"/>
          <c:cat>
            <c:strRef>
              <c:f>Blad1!$A$2:$A$45</c:f>
              <c:strCache>
                <c:ptCount val="44"/>
                <c:pt idx="0">
                  <c:v>Lycksele</c:v>
                </c:pt>
                <c:pt idx="1">
                  <c:v>Sollefteå</c:v>
                </c:pt>
                <c:pt idx="2">
                  <c:v>Skellefteå</c:v>
                </c:pt>
                <c:pt idx="3">
                  <c:v>Eksjö</c:v>
                </c:pt>
                <c:pt idx="4">
                  <c:v>Uppsala</c:v>
                </c:pt>
                <c:pt idx="5">
                  <c:v>Linköping</c:v>
                </c:pt>
                <c:pt idx="6">
                  <c:v>Gällivare</c:v>
                </c:pt>
                <c:pt idx="7">
                  <c:v>Sth -BB Sth</c:v>
                </c:pt>
                <c:pt idx="8">
                  <c:v>Örebro</c:v>
                </c:pt>
                <c:pt idx="9">
                  <c:v>Sth -BB Sophia</c:v>
                </c:pt>
                <c:pt idx="10">
                  <c:v>Sundsvall</c:v>
                </c:pt>
                <c:pt idx="11">
                  <c:v>Norrköping</c:v>
                </c:pt>
                <c:pt idx="12">
                  <c:v>Västerås</c:v>
                </c:pt>
                <c:pt idx="13">
                  <c:v>Umeå</c:v>
                </c:pt>
                <c:pt idx="14">
                  <c:v>Värnamo</c:v>
                </c:pt>
                <c:pt idx="15">
                  <c:v>Sth -Södersjukhuset</c:v>
                </c:pt>
                <c:pt idx="16">
                  <c:v>Kristianstad</c:v>
                </c:pt>
                <c:pt idx="17">
                  <c:v>Nyköping</c:v>
                </c:pt>
                <c:pt idx="18">
                  <c:v>Karlskoga</c:v>
                </c:pt>
                <c:pt idx="19">
                  <c:v>Jönköping</c:v>
                </c:pt>
                <c:pt idx="20">
                  <c:v>Borås</c:v>
                </c:pt>
                <c:pt idx="21">
                  <c:v>Sth - KS Solna</c:v>
                </c:pt>
                <c:pt idx="22">
                  <c:v>Lund/Malmö</c:v>
                </c:pt>
                <c:pt idx="23">
                  <c:v>Södertälje</c:v>
                </c:pt>
                <c:pt idx="24">
                  <c:v>Göteborg</c:v>
                </c:pt>
                <c:pt idx="25">
                  <c:v>Luleå</c:v>
                </c:pt>
                <c:pt idx="26">
                  <c:v>Varberg</c:v>
                </c:pt>
                <c:pt idx="27">
                  <c:v>Halmstad</c:v>
                </c:pt>
                <c:pt idx="28">
                  <c:v>Norra Älvsborg</c:v>
                </c:pt>
                <c:pt idx="29">
                  <c:v>Helsingborg</c:v>
                </c:pt>
                <c:pt idx="30">
                  <c:v>Sth -KS Huddinge</c:v>
                </c:pt>
                <c:pt idx="31">
                  <c:v>Hudiksvall</c:v>
                </c:pt>
                <c:pt idx="32">
                  <c:v>Falun</c:v>
                </c:pt>
                <c:pt idx="33">
                  <c:v>Östersund</c:v>
                </c:pt>
                <c:pt idx="34">
                  <c:v>Västervik</c:v>
                </c:pt>
                <c:pt idx="35">
                  <c:v>Sth -Danderyd</c:v>
                </c:pt>
                <c:pt idx="36">
                  <c:v>Karlskrona</c:v>
                </c:pt>
                <c:pt idx="37">
                  <c:v>Skövde</c:v>
                </c:pt>
                <c:pt idx="38">
                  <c:v>Eskilstuna</c:v>
                </c:pt>
                <c:pt idx="39">
                  <c:v>Örnsköldsvik</c:v>
                </c:pt>
                <c:pt idx="40">
                  <c:v>Gävle</c:v>
                </c:pt>
                <c:pt idx="41">
                  <c:v>Kalmar</c:v>
                </c:pt>
                <c:pt idx="42">
                  <c:v>Ystad</c:v>
                </c:pt>
                <c:pt idx="43">
                  <c:v>Visby</c:v>
                </c:pt>
              </c:strCache>
            </c:strRef>
          </c:cat>
          <c:val>
            <c:numRef>
              <c:f>Blad1!$B$2:$B$45</c:f>
              <c:numCache>
                <c:formatCode>General</c:formatCode>
                <c:ptCount val="44"/>
                <c:pt idx="0">
                  <c:v>0.015748031496063</c:v>
                </c:pt>
                <c:pt idx="1">
                  <c:v>0.0</c:v>
                </c:pt>
                <c:pt idx="2">
                  <c:v>0.0093167701863354</c:v>
                </c:pt>
                <c:pt idx="3">
                  <c:v>0.0204498977505112</c:v>
                </c:pt>
                <c:pt idx="4">
                  <c:v>0.0116279069767442</c:v>
                </c:pt>
                <c:pt idx="5">
                  <c:v>0.00876424189307625</c:v>
                </c:pt>
                <c:pt idx="6">
                  <c:v>0.0211864406779661</c:v>
                </c:pt>
                <c:pt idx="7">
                  <c:v>0.0152155536770921</c:v>
                </c:pt>
                <c:pt idx="8">
                  <c:v>0.008729388942774</c:v>
                </c:pt>
                <c:pt idx="9">
                  <c:v>0.0141676505312869</c:v>
                </c:pt>
                <c:pt idx="10">
                  <c:v>0.0171821305841924</c:v>
                </c:pt>
                <c:pt idx="11">
                  <c:v>0.0105757931844888</c:v>
                </c:pt>
                <c:pt idx="12">
                  <c:v>0.0171017101710171</c:v>
                </c:pt>
                <c:pt idx="13">
                  <c:v>0.0174520069808028</c:v>
                </c:pt>
                <c:pt idx="14">
                  <c:v>0.0187667560321716</c:v>
                </c:pt>
                <c:pt idx="15">
                  <c:v>0.0131103074141049</c:v>
                </c:pt>
                <c:pt idx="16">
                  <c:v>0.0263852242744063</c:v>
                </c:pt>
                <c:pt idx="17">
                  <c:v>0.0353260869565217</c:v>
                </c:pt>
                <c:pt idx="18">
                  <c:v>0.0186567164179104</c:v>
                </c:pt>
                <c:pt idx="19">
                  <c:v>0.0165289256198347</c:v>
                </c:pt>
                <c:pt idx="20">
                  <c:v>0.0177993527508091</c:v>
                </c:pt>
                <c:pt idx="21">
                  <c:v>0.0218531468531468</c:v>
                </c:pt>
                <c:pt idx="22">
                  <c:v>0.0218628331835879</c:v>
                </c:pt>
                <c:pt idx="23">
                  <c:v>0.020442930153322</c:v>
                </c:pt>
                <c:pt idx="24">
                  <c:v>0.0148188803512623</c:v>
                </c:pt>
                <c:pt idx="25">
                  <c:v>0.00918635170603674</c:v>
                </c:pt>
                <c:pt idx="26">
                  <c:v>0.0197368421052632</c:v>
                </c:pt>
                <c:pt idx="27">
                  <c:v>0.0170807453416149</c:v>
                </c:pt>
                <c:pt idx="28">
                  <c:v>0.024822695035461</c:v>
                </c:pt>
                <c:pt idx="29">
                  <c:v>0.020817843866171</c:v>
                </c:pt>
                <c:pt idx="30">
                  <c:v>0.0249671484888305</c:v>
                </c:pt>
                <c:pt idx="31">
                  <c:v>0.0221606648199446</c:v>
                </c:pt>
                <c:pt idx="32">
                  <c:v>0.0306976744186046</c:v>
                </c:pt>
                <c:pt idx="33">
                  <c:v>0.00623700623700624</c:v>
                </c:pt>
                <c:pt idx="34">
                  <c:v>0.0112994350282486</c:v>
                </c:pt>
                <c:pt idx="35">
                  <c:v>0.0226793248945148</c:v>
                </c:pt>
                <c:pt idx="36">
                  <c:v>0.0151515151515151</c:v>
                </c:pt>
                <c:pt idx="37">
                  <c:v>0.0130653266331658</c:v>
                </c:pt>
                <c:pt idx="38">
                  <c:v>0.0185414091470952</c:v>
                </c:pt>
                <c:pt idx="39">
                  <c:v>0.032258064516129</c:v>
                </c:pt>
                <c:pt idx="40">
                  <c:v>0.0273775216138328</c:v>
                </c:pt>
                <c:pt idx="41">
                  <c:v>0.0115511551155115</c:v>
                </c:pt>
                <c:pt idx="42">
                  <c:v>0.00998003992015968</c:v>
                </c:pt>
                <c:pt idx="43">
                  <c:v>0.0255102040816326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Andel akuta sectio induktion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Blad1!$A$2:$A$45</c:f>
              <c:strCache>
                <c:ptCount val="44"/>
                <c:pt idx="0">
                  <c:v>Lycksele</c:v>
                </c:pt>
                <c:pt idx="1">
                  <c:v>Sollefteå</c:v>
                </c:pt>
                <c:pt idx="2">
                  <c:v>Skellefteå</c:v>
                </c:pt>
                <c:pt idx="3">
                  <c:v>Eksjö</c:v>
                </c:pt>
                <c:pt idx="4">
                  <c:v>Uppsala</c:v>
                </c:pt>
                <c:pt idx="5">
                  <c:v>Linköping</c:v>
                </c:pt>
                <c:pt idx="6">
                  <c:v>Gällivare</c:v>
                </c:pt>
                <c:pt idx="7">
                  <c:v>Sth -BB Sth</c:v>
                </c:pt>
                <c:pt idx="8">
                  <c:v>Örebro</c:v>
                </c:pt>
                <c:pt idx="9">
                  <c:v>Sth -BB Sophia</c:v>
                </c:pt>
                <c:pt idx="10">
                  <c:v>Sundsvall</c:v>
                </c:pt>
                <c:pt idx="11">
                  <c:v>Norrköping</c:v>
                </c:pt>
                <c:pt idx="12">
                  <c:v>Västerås</c:v>
                </c:pt>
                <c:pt idx="13">
                  <c:v>Umeå</c:v>
                </c:pt>
                <c:pt idx="14">
                  <c:v>Värnamo</c:v>
                </c:pt>
                <c:pt idx="15">
                  <c:v>Sth -Södersjukhuset</c:v>
                </c:pt>
                <c:pt idx="16">
                  <c:v>Kristianstad</c:v>
                </c:pt>
                <c:pt idx="17">
                  <c:v>Nyköping</c:v>
                </c:pt>
                <c:pt idx="18">
                  <c:v>Karlskoga</c:v>
                </c:pt>
                <c:pt idx="19">
                  <c:v>Jönköping</c:v>
                </c:pt>
                <c:pt idx="20">
                  <c:v>Borås</c:v>
                </c:pt>
                <c:pt idx="21">
                  <c:v>Sth - KS Solna</c:v>
                </c:pt>
                <c:pt idx="22">
                  <c:v>Lund/Malmö</c:v>
                </c:pt>
                <c:pt idx="23">
                  <c:v>Södertälje</c:v>
                </c:pt>
                <c:pt idx="24">
                  <c:v>Göteborg</c:v>
                </c:pt>
                <c:pt idx="25">
                  <c:v>Luleå</c:v>
                </c:pt>
                <c:pt idx="26">
                  <c:v>Varberg</c:v>
                </c:pt>
                <c:pt idx="27">
                  <c:v>Halmstad</c:v>
                </c:pt>
                <c:pt idx="28">
                  <c:v>Norra Älvsborg</c:v>
                </c:pt>
                <c:pt idx="29">
                  <c:v>Helsingborg</c:v>
                </c:pt>
                <c:pt idx="30">
                  <c:v>Sth -KS Huddinge</c:v>
                </c:pt>
                <c:pt idx="31">
                  <c:v>Hudiksvall</c:v>
                </c:pt>
                <c:pt idx="32">
                  <c:v>Falun</c:v>
                </c:pt>
                <c:pt idx="33">
                  <c:v>Östersund</c:v>
                </c:pt>
                <c:pt idx="34">
                  <c:v>Västervik</c:v>
                </c:pt>
                <c:pt idx="35">
                  <c:v>Sth -Danderyd</c:v>
                </c:pt>
                <c:pt idx="36">
                  <c:v>Karlskrona</c:v>
                </c:pt>
                <c:pt idx="37">
                  <c:v>Skövde</c:v>
                </c:pt>
                <c:pt idx="38">
                  <c:v>Eskilstuna</c:v>
                </c:pt>
                <c:pt idx="39">
                  <c:v>Örnsköldsvik</c:v>
                </c:pt>
                <c:pt idx="40">
                  <c:v>Gävle</c:v>
                </c:pt>
                <c:pt idx="41">
                  <c:v>Kalmar</c:v>
                </c:pt>
                <c:pt idx="42">
                  <c:v>Ystad</c:v>
                </c:pt>
                <c:pt idx="43">
                  <c:v>Visby</c:v>
                </c:pt>
              </c:strCache>
            </c:strRef>
          </c:cat>
          <c:val>
            <c:numRef>
              <c:f>Blad1!$C$2:$C$45</c:f>
              <c:numCache>
                <c:formatCode>General</c:formatCode>
                <c:ptCount val="44"/>
                <c:pt idx="0">
                  <c:v>0.0</c:v>
                </c:pt>
                <c:pt idx="1">
                  <c:v>0.0208333333333333</c:v>
                </c:pt>
                <c:pt idx="2">
                  <c:v>0.0263157894736842</c:v>
                </c:pt>
                <c:pt idx="3">
                  <c:v>0.028169014084507</c:v>
                </c:pt>
                <c:pt idx="4">
                  <c:v>0.0291545189504373</c:v>
                </c:pt>
                <c:pt idx="5">
                  <c:v>0.031390134529148</c:v>
                </c:pt>
                <c:pt idx="6">
                  <c:v>0.032258064516129</c:v>
                </c:pt>
                <c:pt idx="7">
                  <c:v>0.032258064516129</c:v>
                </c:pt>
                <c:pt idx="8">
                  <c:v>0.0346153846153846</c:v>
                </c:pt>
                <c:pt idx="9">
                  <c:v>0.0352941176470588</c:v>
                </c:pt>
                <c:pt idx="10">
                  <c:v>0.0352941176470588</c:v>
                </c:pt>
                <c:pt idx="11">
                  <c:v>0.0392156862745098</c:v>
                </c:pt>
                <c:pt idx="12">
                  <c:v>0.0414201183431953</c:v>
                </c:pt>
                <c:pt idx="13">
                  <c:v>0.0420168067226891</c:v>
                </c:pt>
                <c:pt idx="14">
                  <c:v>0.0461538461538461</c:v>
                </c:pt>
                <c:pt idx="15">
                  <c:v>0.0462555066079295</c:v>
                </c:pt>
                <c:pt idx="16">
                  <c:v>0.0465116279069767</c:v>
                </c:pt>
                <c:pt idx="17">
                  <c:v>0.0483870967741935</c:v>
                </c:pt>
                <c:pt idx="18">
                  <c:v>0.048780487804878</c:v>
                </c:pt>
                <c:pt idx="19">
                  <c:v>0.0496894409937888</c:v>
                </c:pt>
                <c:pt idx="20">
                  <c:v>0.0520231213872832</c:v>
                </c:pt>
                <c:pt idx="21">
                  <c:v>0.0544412607449857</c:v>
                </c:pt>
                <c:pt idx="22">
                  <c:v>0.0580524344569288</c:v>
                </c:pt>
                <c:pt idx="23">
                  <c:v>0.058252427184466</c:v>
                </c:pt>
                <c:pt idx="24">
                  <c:v>0.0588235294117647</c:v>
                </c:pt>
                <c:pt idx="25">
                  <c:v>0.0588235294117647</c:v>
                </c:pt>
                <c:pt idx="26">
                  <c:v>0.0593220338983051</c:v>
                </c:pt>
                <c:pt idx="27">
                  <c:v>0.0597014925373134</c:v>
                </c:pt>
                <c:pt idx="28">
                  <c:v>0.0598802395209581</c:v>
                </c:pt>
                <c:pt idx="29">
                  <c:v>0.0602409638554217</c:v>
                </c:pt>
                <c:pt idx="30">
                  <c:v>0.0604395604395604</c:v>
                </c:pt>
                <c:pt idx="31">
                  <c:v>0.0615384615384615</c:v>
                </c:pt>
                <c:pt idx="32">
                  <c:v>0.0654761904761905</c:v>
                </c:pt>
                <c:pt idx="33">
                  <c:v>0.0672268907563025</c:v>
                </c:pt>
                <c:pt idx="34">
                  <c:v>0.0681818181818182</c:v>
                </c:pt>
                <c:pt idx="35">
                  <c:v>0.0769230769230769</c:v>
                </c:pt>
                <c:pt idx="36">
                  <c:v>0.0789473684210526</c:v>
                </c:pt>
                <c:pt idx="37">
                  <c:v>0.0833333333333333</c:v>
                </c:pt>
                <c:pt idx="38">
                  <c:v>0.0866141732283464</c:v>
                </c:pt>
                <c:pt idx="39">
                  <c:v>0.088235294117647</c:v>
                </c:pt>
                <c:pt idx="40">
                  <c:v>0.0923076923076923</c:v>
                </c:pt>
                <c:pt idx="41">
                  <c:v>0.0987654320987654</c:v>
                </c:pt>
                <c:pt idx="42">
                  <c:v>0.117647058823529</c:v>
                </c:pt>
                <c:pt idx="43">
                  <c:v>0.130434782608696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454600"/>
        <c:axId val="-2111450984"/>
      </c:barChart>
      <c:catAx>
        <c:axId val="-2111454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1450984"/>
        <c:crosses val="autoZero"/>
        <c:auto val="1"/>
        <c:lblAlgn val="ctr"/>
        <c:lblOffset val="100"/>
        <c:noMultiLvlLbl val="0"/>
      </c:catAx>
      <c:valAx>
        <c:axId val="-2111450984"/>
        <c:scaling>
          <c:orientation val="minMax"/>
          <c:max val="0.15"/>
          <c:min val="0.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1454600"/>
        <c:crosses val="autoZero"/>
        <c:crossBetween val="between"/>
        <c:minorUnit val="0.004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763888888888889"/>
          <c:y val="0.351063812488849"/>
          <c:w val="0.445833333333333"/>
          <c:h val="0.117266459192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>
                <a:solidFill>
                  <a:schemeClr val="bg1"/>
                </a:solidFill>
              </a:rPr>
              <a:t>Andel </a:t>
            </a:r>
            <a:r>
              <a:rPr lang="sv-SE" dirty="0">
                <a:solidFill>
                  <a:schemeClr val="bg1"/>
                </a:solidFill>
              </a:rPr>
              <a:t>sectio av alla </a:t>
            </a:r>
            <a:r>
              <a:rPr lang="sv-SE" dirty="0" smtClean="0">
                <a:solidFill>
                  <a:schemeClr val="bg1"/>
                </a:solidFill>
              </a:rPr>
              <a:t>omföderskor grupp 3+4, (huvudändläge, v 37+0, ej</a:t>
            </a:r>
            <a:r>
              <a:rPr lang="sv-SE" baseline="0" dirty="0" smtClean="0">
                <a:solidFill>
                  <a:schemeClr val="bg1"/>
                </a:solidFill>
              </a:rPr>
              <a:t> sectio tidigare</a:t>
            </a:r>
            <a:r>
              <a:rPr lang="sv-SE" dirty="0" smtClean="0">
                <a:solidFill>
                  <a:schemeClr val="bg1"/>
                </a:solidFill>
              </a:rPr>
              <a:t>)</a:t>
            </a:r>
            <a:endParaRPr lang="sv-SE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Andel elektiva sectio av 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57150">
                <a:solidFill>
                  <a:srgbClr val="FFFF00"/>
                </a:solidFill>
              </a:ln>
              <a:effectLst/>
            </c:spPr>
          </c:marker>
          <c:cat>
            <c:strRef>
              <c:f>Blad1!$A$2:$A$45</c:f>
              <c:strCache>
                <c:ptCount val="44"/>
                <c:pt idx="0">
                  <c:v>Sollefteå</c:v>
                </c:pt>
                <c:pt idx="1">
                  <c:v>Linköping</c:v>
                </c:pt>
                <c:pt idx="2">
                  <c:v>Gällivare</c:v>
                </c:pt>
                <c:pt idx="3">
                  <c:v>Lycksele</c:v>
                </c:pt>
                <c:pt idx="4">
                  <c:v>Eksjö</c:v>
                </c:pt>
                <c:pt idx="5">
                  <c:v>Ystad</c:v>
                </c:pt>
                <c:pt idx="6">
                  <c:v>Östersund</c:v>
                </c:pt>
                <c:pt idx="7">
                  <c:v>Kalmar</c:v>
                </c:pt>
                <c:pt idx="8">
                  <c:v>Norrköping</c:v>
                </c:pt>
                <c:pt idx="9">
                  <c:v>Uppsala</c:v>
                </c:pt>
                <c:pt idx="10">
                  <c:v>Luleå</c:v>
                </c:pt>
                <c:pt idx="11">
                  <c:v>Västervik</c:v>
                </c:pt>
                <c:pt idx="12">
                  <c:v>Örebro</c:v>
                </c:pt>
                <c:pt idx="13">
                  <c:v>Göteborg</c:v>
                </c:pt>
                <c:pt idx="14">
                  <c:v>Skellefteå</c:v>
                </c:pt>
                <c:pt idx="15">
                  <c:v>Jönköping</c:v>
                </c:pt>
                <c:pt idx="16">
                  <c:v>Västerås</c:v>
                </c:pt>
                <c:pt idx="17">
                  <c:v>Sundsvall</c:v>
                </c:pt>
                <c:pt idx="18">
                  <c:v>Värnamo</c:v>
                </c:pt>
                <c:pt idx="19">
                  <c:v>Karlskoga</c:v>
                </c:pt>
                <c:pt idx="20">
                  <c:v>Hudiksvall</c:v>
                </c:pt>
                <c:pt idx="21">
                  <c:v>Sth -BB Sophia</c:v>
                </c:pt>
                <c:pt idx="22">
                  <c:v>Halmstad</c:v>
                </c:pt>
                <c:pt idx="23">
                  <c:v>Borås</c:v>
                </c:pt>
                <c:pt idx="24">
                  <c:v>Skövde</c:v>
                </c:pt>
                <c:pt idx="25">
                  <c:v>Norra Älvsborg</c:v>
                </c:pt>
                <c:pt idx="26">
                  <c:v>Helsingborg</c:v>
                </c:pt>
                <c:pt idx="27">
                  <c:v>Sth -BB Sth</c:v>
                </c:pt>
                <c:pt idx="28">
                  <c:v>Gävle</c:v>
                </c:pt>
                <c:pt idx="29">
                  <c:v>Eskilstuna</c:v>
                </c:pt>
                <c:pt idx="30">
                  <c:v>Lund/Malmö</c:v>
                </c:pt>
                <c:pt idx="31">
                  <c:v>Sth - KS Solna</c:v>
                </c:pt>
                <c:pt idx="32">
                  <c:v>Örnsköldsvik</c:v>
                </c:pt>
                <c:pt idx="33">
                  <c:v>Karlskrona</c:v>
                </c:pt>
                <c:pt idx="34">
                  <c:v>Södertälje</c:v>
                </c:pt>
                <c:pt idx="35">
                  <c:v>Varberg</c:v>
                </c:pt>
                <c:pt idx="36">
                  <c:v>Kristianstad</c:v>
                </c:pt>
                <c:pt idx="37">
                  <c:v>Falun</c:v>
                </c:pt>
                <c:pt idx="38">
                  <c:v>Sth -Södersjukhuset</c:v>
                </c:pt>
                <c:pt idx="39">
                  <c:v>Umeå</c:v>
                </c:pt>
                <c:pt idx="40">
                  <c:v>Sth -KS Huddinge</c:v>
                </c:pt>
                <c:pt idx="41">
                  <c:v>Visby</c:v>
                </c:pt>
                <c:pt idx="42">
                  <c:v>Nyköping</c:v>
                </c:pt>
                <c:pt idx="43">
                  <c:v>Sth -Danderyd</c:v>
                </c:pt>
              </c:strCache>
            </c:strRef>
          </c:cat>
          <c:val>
            <c:numRef>
              <c:f>Blad1!$B$2:$B$45</c:f>
              <c:numCache>
                <c:formatCode>0%</c:formatCode>
                <c:ptCount val="44"/>
                <c:pt idx="0">
                  <c:v>0.0197368421052632</c:v>
                </c:pt>
                <c:pt idx="1">
                  <c:v>0.0217864923747277</c:v>
                </c:pt>
                <c:pt idx="2">
                  <c:v>0.0224719101123595</c:v>
                </c:pt>
                <c:pt idx="3">
                  <c:v>0.0333333333333333</c:v>
                </c:pt>
                <c:pt idx="4">
                  <c:v>0.0369068541300527</c:v>
                </c:pt>
                <c:pt idx="5">
                  <c:v>0.0373665480427046</c:v>
                </c:pt>
                <c:pt idx="6">
                  <c:v>0.0375816993464052</c:v>
                </c:pt>
                <c:pt idx="7">
                  <c:v>0.0386266094420601</c:v>
                </c:pt>
                <c:pt idx="8">
                  <c:v>0.040737148399612</c:v>
                </c:pt>
                <c:pt idx="9">
                  <c:v>0.0411449016100179</c:v>
                </c:pt>
                <c:pt idx="10">
                  <c:v>0.0416666666666667</c:v>
                </c:pt>
                <c:pt idx="11">
                  <c:v>0.0416666666666667</c:v>
                </c:pt>
                <c:pt idx="12">
                  <c:v>0.0421369450714823</c:v>
                </c:pt>
                <c:pt idx="13">
                  <c:v>0.0429588789340685</c:v>
                </c:pt>
                <c:pt idx="14">
                  <c:v>0.043010752688172</c:v>
                </c:pt>
                <c:pt idx="15">
                  <c:v>0.043046357615894</c:v>
                </c:pt>
                <c:pt idx="16">
                  <c:v>0.0434782608695652</c:v>
                </c:pt>
                <c:pt idx="17">
                  <c:v>0.043859649122807</c:v>
                </c:pt>
                <c:pt idx="18">
                  <c:v>0.0446428571428571</c:v>
                </c:pt>
                <c:pt idx="19">
                  <c:v>0.050314465408805</c:v>
                </c:pt>
                <c:pt idx="20">
                  <c:v>0.0504587155963303</c:v>
                </c:pt>
                <c:pt idx="21">
                  <c:v>0.0507246376811594</c:v>
                </c:pt>
                <c:pt idx="22">
                  <c:v>0.05125</c:v>
                </c:pt>
                <c:pt idx="23">
                  <c:v>0.0529209621993127</c:v>
                </c:pt>
                <c:pt idx="24">
                  <c:v>0.0554156171284635</c:v>
                </c:pt>
                <c:pt idx="25">
                  <c:v>0.0566502463054187</c:v>
                </c:pt>
                <c:pt idx="26">
                  <c:v>0.0593869731800766</c:v>
                </c:pt>
                <c:pt idx="27">
                  <c:v>0.0600978336827393</c:v>
                </c:pt>
                <c:pt idx="28">
                  <c:v>0.0615384615384615</c:v>
                </c:pt>
                <c:pt idx="29">
                  <c:v>0.0618556701030928</c:v>
                </c:pt>
                <c:pt idx="30">
                  <c:v>0.0649962788389978</c:v>
                </c:pt>
                <c:pt idx="31">
                  <c:v>0.0669671603348358</c:v>
                </c:pt>
                <c:pt idx="32">
                  <c:v>0.0694980694980695</c:v>
                </c:pt>
                <c:pt idx="33">
                  <c:v>0.0713324360699865</c:v>
                </c:pt>
                <c:pt idx="34">
                  <c:v>0.0718232044198895</c:v>
                </c:pt>
                <c:pt idx="35">
                  <c:v>0.0725893824485374</c:v>
                </c:pt>
                <c:pt idx="36">
                  <c:v>0.0731969860064586</c:v>
                </c:pt>
                <c:pt idx="37">
                  <c:v>0.0755589822667695</c:v>
                </c:pt>
                <c:pt idx="38">
                  <c:v>0.0772486772486772</c:v>
                </c:pt>
                <c:pt idx="39">
                  <c:v>0.0789115646258503</c:v>
                </c:pt>
                <c:pt idx="40">
                  <c:v>0.0814889336016096</c:v>
                </c:pt>
                <c:pt idx="41">
                  <c:v>0.0833333333333333</c:v>
                </c:pt>
                <c:pt idx="42">
                  <c:v>0.0901098901098901</c:v>
                </c:pt>
                <c:pt idx="43">
                  <c:v>0.0926609266092661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5905592"/>
        <c:axId val="-2115899624"/>
      </c:lineChart>
      <c:catAx>
        <c:axId val="-211590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5899624"/>
        <c:crosses val="autoZero"/>
        <c:auto val="1"/>
        <c:lblAlgn val="ctr"/>
        <c:lblOffset val="100"/>
        <c:noMultiLvlLbl val="0"/>
      </c:catAx>
      <c:valAx>
        <c:axId val="-211589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590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sv-SE" dirty="0">
                <a:solidFill>
                  <a:schemeClr val="bg1"/>
                </a:solidFill>
              </a:rPr>
              <a:t>Andel elektiva sectio av alla </a:t>
            </a:r>
            <a:r>
              <a:rPr lang="sv-SE" dirty="0" smtClean="0">
                <a:solidFill>
                  <a:schemeClr val="bg1"/>
                </a:solidFill>
              </a:rPr>
              <a:t>förstföderskor grupp 1 +2</a:t>
            </a:r>
            <a:r>
              <a:rPr lang="sv-SE" baseline="0" dirty="0" smtClean="0">
                <a:solidFill>
                  <a:schemeClr val="bg1"/>
                </a:solidFill>
              </a:rPr>
              <a:t> </a:t>
            </a:r>
            <a:r>
              <a:rPr lang="sv-SE" dirty="0" smtClean="0">
                <a:solidFill>
                  <a:schemeClr val="bg1"/>
                </a:solidFill>
              </a:rPr>
              <a:t>, (huvudändläge, v 37+0)</a:t>
            </a:r>
            <a:endParaRPr lang="sv-SE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Andel elektiva sectio av alla förstföderskor, huvud, &gt;v 37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57150">
                <a:solidFill>
                  <a:srgbClr val="FFFF00"/>
                </a:solidFill>
              </a:ln>
              <a:effectLst/>
            </c:spPr>
          </c:marker>
          <c:cat>
            <c:strRef>
              <c:f>Blad1!$A$2:$A$45</c:f>
              <c:strCache>
                <c:ptCount val="44"/>
                <c:pt idx="0">
                  <c:v>Sollefteå</c:v>
                </c:pt>
                <c:pt idx="1">
                  <c:v>Ystad</c:v>
                </c:pt>
                <c:pt idx="2">
                  <c:v>Linköping</c:v>
                </c:pt>
                <c:pt idx="3">
                  <c:v>Östersund</c:v>
                </c:pt>
                <c:pt idx="4">
                  <c:v>Västervik</c:v>
                </c:pt>
                <c:pt idx="5">
                  <c:v>Helsingborg</c:v>
                </c:pt>
                <c:pt idx="6">
                  <c:v>Örebro</c:v>
                </c:pt>
                <c:pt idx="7">
                  <c:v>Skellefteå</c:v>
                </c:pt>
                <c:pt idx="8">
                  <c:v>Värnamo</c:v>
                </c:pt>
                <c:pt idx="9">
                  <c:v>Hudiksvall</c:v>
                </c:pt>
                <c:pt idx="10">
                  <c:v>Norrköping</c:v>
                </c:pt>
                <c:pt idx="11">
                  <c:v>Gällivare</c:v>
                </c:pt>
                <c:pt idx="12">
                  <c:v>Varberg</c:v>
                </c:pt>
                <c:pt idx="13">
                  <c:v>Norra Älvsborg</c:v>
                </c:pt>
                <c:pt idx="14">
                  <c:v>Eksjö</c:v>
                </c:pt>
                <c:pt idx="15">
                  <c:v>Västerås</c:v>
                </c:pt>
                <c:pt idx="16">
                  <c:v>Borås</c:v>
                </c:pt>
                <c:pt idx="17">
                  <c:v>Jönköping</c:v>
                </c:pt>
                <c:pt idx="18">
                  <c:v>Skövde</c:v>
                </c:pt>
                <c:pt idx="19">
                  <c:v>Nyköping</c:v>
                </c:pt>
                <c:pt idx="20">
                  <c:v>Kalmar</c:v>
                </c:pt>
                <c:pt idx="21">
                  <c:v>Luleå</c:v>
                </c:pt>
                <c:pt idx="22">
                  <c:v>Karlskrona</c:v>
                </c:pt>
                <c:pt idx="23">
                  <c:v>Kristianstad</c:v>
                </c:pt>
                <c:pt idx="24">
                  <c:v>Karlskoga</c:v>
                </c:pt>
                <c:pt idx="25">
                  <c:v>Göteborg</c:v>
                </c:pt>
                <c:pt idx="26">
                  <c:v>Örnsköldsvik</c:v>
                </c:pt>
                <c:pt idx="27">
                  <c:v>Lycksele</c:v>
                </c:pt>
                <c:pt idx="28">
                  <c:v>Lund/Malmö</c:v>
                </c:pt>
                <c:pt idx="29">
                  <c:v>Eskilstuna</c:v>
                </c:pt>
                <c:pt idx="30">
                  <c:v>Gävle</c:v>
                </c:pt>
                <c:pt idx="31">
                  <c:v>Falun</c:v>
                </c:pt>
                <c:pt idx="32">
                  <c:v>Uppsala</c:v>
                </c:pt>
                <c:pt idx="33">
                  <c:v>Halmstad</c:v>
                </c:pt>
                <c:pt idx="34">
                  <c:v>Sundsvall</c:v>
                </c:pt>
                <c:pt idx="35">
                  <c:v>Umeå</c:v>
                </c:pt>
                <c:pt idx="36">
                  <c:v>Sth -BB Sophia</c:v>
                </c:pt>
                <c:pt idx="37">
                  <c:v>Södertälje</c:v>
                </c:pt>
                <c:pt idx="38">
                  <c:v>Sth -KS Huddinge</c:v>
                </c:pt>
                <c:pt idx="39">
                  <c:v>Visby</c:v>
                </c:pt>
                <c:pt idx="40">
                  <c:v>Sth -BB Sth</c:v>
                </c:pt>
                <c:pt idx="41">
                  <c:v>Sth -Södersjukhuset</c:v>
                </c:pt>
                <c:pt idx="42">
                  <c:v>Sth - KS Solna</c:v>
                </c:pt>
                <c:pt idx="43">
                  <c:v>Sth -Danderyd</c:v>
                </c:pt>
              </c:strCache>
            </c:strRef>
          </c:cat>
          <c:val>
            <c:numRef>
              <c:f>Blad1!$B$2:$B$45</c:f>
              <c:numCache>
                <c:formatCode>0.0%</c:formatCode>
                <c:ptCount val="44"/>
                <c:pt idx="0">
                  <c:v>0.0</c:v>
                </c:pt>
                <c:pt idx="1">
                  <c:v>0.0160183066361556</c:v>
                </c:pt>
                <c:pt idx="2">
                  <c:v>0.0194594594594595</c:v>
                </c:pt>
                <c:pt idx="3">
                  <c:v>0.0240384615384615</c:v>
                </c:pt>
                <c:pt idx="4">
                  <c:v>0.0247933884297521</c:v>
                </c:pt>
                <c:pt idx="5">
                  <c:v>0.0255009107468124</c:v>
                </c:pt>
                <c:pt idx="6">
                  <c:v>0.025703794369645</c:v>
                </c:pt>
                <c:pt idx="7">
                  <c:v>0.0257510729613734</c:v>
                </c:pt>
                <c:pt idx="8">
                  <c:v>0.0259259259259259</c:v>
                </c:pt>
                <c:pt idx="9">
                  <c:v>0.027027027027027</c:v>
                </c:pt>
                <c:pt idx="10">
                  <c:v>0.0270655270655271</c:v>
                </c:pt>
                <c:pt idx="11">
                  <c:v>0.0271739130434783</c:v>
                </c:pt>
                <c:pt idx="12">
                  <c:v>0.0282413350449294</c:v>
                </c:pt>
                <c:pt idx="13">
                  <c:v>0.0285171102661597</c:v>
                </c:pt>
                <c:pt idx="14">
                  <c:v>0.0294117647058823</c:v>
                </c:pt>
                <c:pt idx="15">
                  <c:v>0.03</c:v>
                </c:pt>
                <c:pt idx="16">
                  <c:v>0.030939226519337</c:v>
                </c:pt>
                <c:pt idx="17">
                  <c:v>0.0309446254071661</c:v>
                </c:pt>
                <c:pt idx="18">
                  <c:v>0.0318877551020408</c:v>
                </c:pt>
                <c:pt idx="19">
                  <c:v>0.0327868852459016</c:v>
                </c:pt>
                <c:pt idx="20">
                  <c:v>0.0360721442885771</c:v>
                </c:pt>
                <c:pt idx="21">
                  <c:v>0.0361247947454844</c:v>
                </c:pt>
                <c:pt idx="22">
                  <c:v>0.0361702127659574</c:v>
                </c:pt>
                <c:pt idx="23">
                  <c:v>0.0382848392036753</c:v>
                </c:pt>
                <c:pt idx="24">
                  <c:v>0.0386266094420601</c:v>
                </c:pt>
                <c:pt idx="25">
                  <c:v>0.0386740331491713</c:v>
                </c:pt>
                <c:pt idx="26">
                  <c:v>0.0391061452513966</c:v>
                </c:pt>
                <c:pt idx="27">
                  <c:v>0.0404040404040404</c:v>
                </c:pt>
                <c:pt idx="28">
                  <c:v>0.0413650465356773</c:v>
                </c:pt>
                <c:pt idx="29">
                  <c:v>0.0446735395189003</c:v>
                </c:pt>
                <c:pt idx="30">
                  <c:v>0.0449640287769784</c:v>
                </c:pt>
                <c:pt idx="31">
                  <c:v>0.0456960680127524</c:v>
                </c:pt>
                <c:pt idx="32">
                  <c:v>0.0461121157323689</c:v>
                </c:pt>
                <c:pt idx="33">
                  <c:v>0.0470162748643761</c:v>
                </c:pt>
                <c:pt idx="34">
                  <c:v>0.0470588235294118</c:v>
                </c:pt>
                <c:pt idx="35">
                  <c:v>0.0495238095238095</c:v>
                </c:pt>
                <c:pt idx="36">
                  <c:v>0.051438535309503</c:v>
                </c:pt>
                <c:pt idx="37">
                  <c:v>0.0594262295081967</c:v>
                </c:pt>
                <c:pt idx="38">
                  <c:v>0.0594766058683584</c:v>
                </c:pt>
                <c:pt idx="39">
                  <c:v>0.0642857142857143</c:v>
                </c:pt>
                <c:pt idx="40">
                  <c:v>0.0698529411764706</c:v>
                </c:pt>
                <c:pt idx="41">
                  <c:v>0.0749891634156914</c:v>
                </c:pt>
                <c:pt idx="42">
                  <c:v>0.0847628657921291</c:v>
                </c:pt>
                <c:pt idx="43">
                  <c:v>0.0995850622406639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2690744"/>
        <c:axId val="-2112684776"/>
      </c:lineChart>
      <c:catAx>
        <c:axId val="-211269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2684776"/>
        <c:crosses val="autoZero"/>
        <c:auto val="1"/>
        <c:lblAlgn val="ctr"/>
        <c:lblOffset val="100"/>
        <c:noMultiLvlLbl val="0"/>
      </c:catAx>
      <c:valAx>
        <c:axId val="-211268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269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Robson 1 frekvens kejsarsnitt </a:t>
            </a:r>
            <a:r>
              <a:rPr lang="sv-SE" dirty="0" smtClean="0"/>
              <a:t>2014</a:t>
            </a:r>
            <a:endParaRPr lang="sv-SE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Robson 1 frekvens kejsarsnitt 2013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57150">
                <a:solidFill>
                  <a:srgbClr val="FFFF00"/>
                </a:solidFill>
              </a:ln>
              <a:effectLst/>
            </c:spPr>
          </c:marker>
          <c:cat>
            <c:strRef>
              <c:f>Blad1!$A$2:$A$45</c:f>
              <c:strCache>
                <c:ptCount val="44"/>
                <c:pt idx="0">
                  <c:v>Linköping</c:v>
                </c:pt>
                <c:pt idx="1">
                  <c:v>Östersund</c:v>
                </c:pt>
                <c:pt idx="2">
                  <c:v>Örebro</c:v>
                </c:pt>
                <c:pt idx="3">
                  <c:v>Norrköping</c:v>
                </c:pt>
                <c:pt idx="4">
                  <c:v>Luleå</c:v>
                </c:pt>
                <c:pt idx="5">
                  <c:v>Skellefteå</c:v>
                </c:pt>
                <c:pt idx="6">
                  <c:v>Norra Älvsborg</c:v>
                </c:pt>
                <c:pt idx="7">
                  <c:v>Kristianstad</c:v>
                </c:pt>
                <c:pt idx="8">
                  <c:v>Sollefteå</c:v>
                </c:pt>
                <c:pt idx="9">
                  <c:v>Karlskrona</c:v>
                </c:pt>
                <c:pt idx="10">
                  <c:v>Kalmar</c:v>
                </c:pt>
                <c:pt idx="11">
                  <c:v>Borås</c:v>
                </c:pt>
                <c:pt idx="12">
                  <c:v>Lund/Malmö</c:v>
                </c:pt>
                <c:pt idx="13">
                  <c:v>Umeå</c:v>
                </c:pt>
                <c:pt idx="14">
                  <c:v>Sth -BB Sophia</c:v>
                </c:pt>
                <c:pt idx="15">
                  <c:v>Varberg</c:v>
                </c:pt>
                <c:pt idx="16">
                  <c:v>Eksjö</c:v>
                </c:pt>
                <c:pt idx="17">
                  <c:v>Sth -Södersjukhuset</c:v>
                </c:pt>
                <c:pt idx="18">
                  <c:v>Värnamo</c:v>
                </c:pt>
                <c:pt idx="19">
                  <c:v>Skövde</c:v>
                </c:pt>
                <c:pt idx="20">
                  <c:v>Halmstad</c:v>
                </c:pt>
                <c:pt idx="21">
                  <c:v>Hudiksvall</c:v>
                </c:pt>
                <c:pt idx="22">
                  <c:v>Södertälje</c:v>
                </c:pt>
                <c:pt idx="23">
                  <c:v>Örnsköldsvik</c:v>
                </c:pt>
                <c:pt idx="24">
                  <c:v>Sth -KS Huddinge</c:v>
                </c:pt>
                <c:pt idx="25">
                  <c:v>Gällivare</c:v>
                </c:pt>
                <c:pt idx="26">
                  <c:v>Nyköping</c:v>
                </c:pt>
                <c:pt idx="27">
                  <c:v>Västerås</c:v>
                </c:pt>
                <c:pt idx="28">
                  <c:v>Sth - KS Solna</c:v>
                </c:pt>
                <c:pt idx="29">
                  <c:v>Eskilstuna</c:v>
                </c:pt>
                <c:pt idx="30">
                  <c:v>Sundsvall</c:v>
                </c:pt>
                <c:pt idx="31">
                  <c:v>Helsingborg</c:v>
                </c:pt>
                <c:pt idx="32">
                  <c:v>Falun</c:v>
                </c:pt>
                <c:pt idx="33">
                  <c:v>Göteborg</c:v>
                </c:pt>
                <c:pt idx="34">
                  <c:v>Västervik</c:v>
                </c:pt>
                <c:pt idx="35">
                  <c:v>Karlskoga</c:v>
                </c:pt>
                <c:pt idx="36">
                  <c:v>Sth -BB Sth</c:v>
                </c:pt>
                <c:pt idx="37">
                  <c:v>Lycksele</c:v>
                </c:pt>
                <c:pt idx="38">
                  <c:v>Ystad</c:v>
                </c:pt>
                <c:pt idx="39">
                  <c:v>Uppsala</c:v>
                </c:pt>
                <c:pt idx="40">
                  <c:v>Jönköping</c:v>
                </c:pt>
                <c:pt idx="41">
                  <c:v>Sth -Danderyd</c:v>
                </c:pt>
                <c:pt idx="42">
                  <c:v>Visby</c:v>
                </c:pt>
                <c:pt idx="43">
                  <c:v>Gävle</c:v>
                </c:pt>
              </c:strCache>
            </c:strRef>
          </c:cat>
          <c:val>
            <c:numRef>
              <c:f>Blad1!$B$2:$B$45</c:f>
              <c:numCache>
                <c:formatCode>0.0%</c:formatCode>
                <c:ptCount val="44"/>
                <c:pt idx="0">
                  <c:v>0.0396912899669239</c:v>
                </c:pt>
                <c:pt idx="1">
                  <c:v>0.041871921182266</c:v>
                </c:pt>
                <c:pt idx="2">
                  <c:v>0.0540201005025126</c:v>
                </c:pt>
                <c:pt idx="3">
                  <c:v>0.0541727672035139</c:v>
                </c:pt>
                <c:pt idx="4">
                  <c:v>0.0562180579216354</c:v>
                </c:pt>
                <c:pt idx="5">
                  <c:v>0.0572687224669603</c:v>
                </c:pt>
                <c:pt idx="6">
                  <c:v>0.0596868884540117</c:v>
                </c:pt>
                <c:pt idx="7">
                  <c:v>0.038</c:v>
                </c:pt>
                <c:pt idx="8">
                  <c:v>0.0615384615384615</c:v>
                </c:pt>
                <c:pt idx="9">
                  <c:v>0.0618101545253863</c:v>
                </c:pt>
                <c:pt idx="10">
                  <c:v>0.0623700623700624</c:v>
                </c:pt>
                <c:pt idx="11">
                  <c:v>0.0638540478905359</c:v>
                </c:pt>
                <c:pt idx="12">
                  <c:v>0.0690399137001079</c:v>
                </c:pt>
                <c:pt idx="13">
                  <c:v>0.0721442885771543</c:v>
                </c:pt>
                <c:pt idx="14">
                  <c:v>0.0726102941176471</c:v>
                </c:pt>
                <c:pt idx="15">
                  <c:v>0.0739762219286658</c:v>
                </c:pt>
                <c:pt idx="16">
                  <c:v>0.0740740740740741</c:v>
                </c:pt>
                <c:pt idx="17">
                  <c:v>0.0754451733833177</c:v>
                </c:pt>
                <c:pt idx="18">
                  <c:v>0.0760456273764258</c:v>
                </c:pt>
                <c:pt idx="19">
                  <c:v>0.0764163372859025</c:v>
                </c:pt>
                <c:pt idx="20">
                  <c:v>0.079696394686907</c:v>
                </c:pt>
                <c:pt idx="21">
                  <c:v>0.0798611111111111</c:v>
                </c:pt>
                <c:pt idx="22">
                  <c:v>0.0806100217864924</c:v>
                </c:pt>
                <c:pt idx="23">
                  <c:v>0.0813953488372093</c:v>
                </c:pt>
                <c:pt idx="24">
                  <c:v>0.081787521079258</c:v>
                </c:pt>
                <c:pt idx="25">
                  <c:v>0.0837988826815642</c:v>
                </c:pt>
                <c:pt idx="26">
                  <c:v>0.0847457627118644</c:v>
                </c:pt>
                <c:pt idx="27">
                  <c:v>0.0847651775486827</c:v>
                </c:pt>
                <c:pt idx="28">
                  <c:v>0.0848952590959206</c:v>
                </c:pt>
                <c:pt idx="29">
                  <c:v>0.0899280575539568</c:v>
                </c:pt>
                <c:pt idx="30">
                  <c:v>0.091358024691358</c:v>
                </c:pt>
                <c:pt idx="31">
                  <c:v>0.0915887850467289</c:v>
                </c:pt>
                <c:pt idx="32">
                  <c:v>0.0924276169265033</c:v>
                </c:pt>
                <c:pt idx="33">
                  <c:v>0.0925925925925926</c:v>
                </c:pt>
                <c:pt idx="34">
                  <c:v>0.0932203389830508</c:v>
                </c:pt>
                <c:pt idx="35">
                  <c:v>0.09375</c:v>
                </c:pt>
                <c:pt idx="36">
                  <c:v>0.0938735177865612</c:v>
                </c:pt>
                <c:pt idx="37">
                  <c:v>0.0947368421052631</c:v>
                </c:pt>
                <c:pt idx="38">
                  <c:v>0.1</c:v>
                </c:pt>
                <c:pt idx="39">
                  <c:v>0.100473933649289</c:v>
                </c:pt>
                <c:pt idx="40">
                  <c:v>0.104201680672269</c:v>
                </c:pt>
                <c:pt idx="41">
                  <c:v>0.112327188940092</c:v>
                </c:pt>
                <c:pt idx="42">
                  <c:v>0.114503816793893</c:v>
                </c:pt>
                <c:pt idx="43">
                  <c:v>0.131826741996233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2638360"/>
        <c:axId val="-2112632392"/>
      </c:lineChart>
      <c:catAx>
        <c:axId val="-211263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2632392"/>
        <c:crosses val="autoZero"/>
        <c:auto val="1"/>
        <c:lblAlgn val="ctr"/>
        <c:lblOffset val="100"/>
        <c:noMultiLvlLbl val="0"/>
      </c:catAx>
      <c:valAx>
        <c:axId val="-211263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2638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Blad1!$B$1</c:f>
              <c:strCache>
                <c:ptCount val="1"/>
                <c:pt idx="0">
                  <c:v>2013</c:v>
                </c:pt>
              </c:strCache>
            </c:strRef>
          </c:tx>
          <c:spPr>
            <a:ln w="38100" cmpd="sng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 w="9525">
                <a:noFill/>
              </a:ln>
            </c:spPr>
          </c:marker>
          <c:dPt>
            <c:idx val="16"/>
            <c:marker>
              <c:spPr>
                <a:noFill/>
                <a:ln w="9525">
                  <a:noFill/>
                </a:ln>
              </c:spPr>
            </c:marker>
            <c:bubble3D val="0"/>
          </c:dPt>
          <c:dPt>
            <c:idx val="17"/>
            <c:marker>
              <c:spPr>
                <a:noFill/>
                <a:ln w="9525">
                  <a:noFill/>
                </a:ln>
              </c:spPr>
            </c:marker>
            <c:bubble3D val="0"/>
          </c:dPt>
          <c:cat>
            <c:strRef>
              <c:f>Blad1!$A$2:$A$45</c:f>
              <c:strCache>
                <c:ptCount val="44"/>
                <c:pt idx="0">
                  <c:v>Linköping</c:v>
                </c:pt>
                <c:pt idx="1">
                  <c:v>Sollefteå</c:v>
                </c:pt>
                <c:pt idx="2">
                  <c:v>Norra Älvsborg</c:v>
                </c:pt>
                <c:pt idx="3">
                  <c:v>Östersund</c:v>
                </c:pt>
                <c:pt idx="4">
                  <c:v>Kristianstad</c:v>
                </c:pt>
                <c:pt idx="5">
                  <c:v>Eksjö</c:v>
                </c:pt>
                <c:pt idx="6">
                  <c:v>Borås</c:v>
                </c:pt>
                <c:pt idx="7">
                  <c:v>Örebro</c:v>
                </c:pt>
                <c:pt idx="8">
                  <c:v>Norrköping</c:v>
                </c:pt>
                <c:pt idx="9">
                  <c:v>Skellefteå</c:v>
                </c:pt>
                <c:pt idx="10">
                  <c:v>Värnamo</c:v>
                </c:pt>
                <c:pt idx="11">
                  <c:v>Karlskrona</c:v>
                </c:pt>
                <c:pt idx="12">
                  <c:v>Luleå</c:v>
                </c:pt>
                <c:pt idx="13">
                  <c:v>Kalmar</c:v>
                </c:pt>
                <c:pt idx="14">
                  <c:v>Lund/Malmö</c:v>
                </c:pt>
                <c:pt idx="15">
                  <c:v>Helsingborg</c:v>
                </c:pt>
                <c:pt idx="16">
                  <c:v>Sth -BB Sophia</c:v>
                </c:pt>
                <c:pt idx="17">
                  <c:v>Nyköping</c:v>
                </c:pt>
                <c:pt idx="18">
                  <c:v>Örnsköldsvik</c:v>
                </c:pt>
                <c:pt idx="19">
                  <c:v>Västerås</c:v>
                </c:pt>
                <c:pt idx="20">
                  <c:v>Ystad</c:v>
                </c:pt>
                <c:pt idx="21">
                  <c:v>Umeå</c:v>
                </c:pt>
                <c:pt idx="22">
                  <c:v>Varberg</c:v>
                </c:pt>
                <c:pt idx="23">
                  <c:v>Skövde</c:v>
                </c:pt>
                <c:pt idx="24">
                  <c:v>Göteborg</c:v>
                </c:pt>
                <c:pt idx="25">
                  <c:v>Västervik</c:v>
                </c:pt>
                <c:pt idx="26">
                  <c:v>Jönköping</c:v>
                </c:pt>
                <c:pt idx="27">
                  <c:v>Lycksele</c:v>
                </c:pt>
                <c:pt idx="28">
                  <c:v>Gävle</c:v>
                </c:pt>
                <c:pt idx="29">
                  <c:v>Halmstad</c:v>
                </c:pt>
                <c:pt idx="30">
                  <c:v>Karlskoga</c:v>
                </c:pt>
                <c:pt idx="31">
                  <c:v>Falun</c:v>
                </c:pt>
                <c:pt idx="32">
                  <c:v>Eskilstuna</c:v>
                </c:pt>
                <c:pt idx="33">
                  <c:v>Sundsvall</c:v>
                </c:pt>
                <c:pt idx="34">
                  <c:v>Hudiksvall</c:v>
                </c:pt>
                <c:pt idx="35">
                  <c:v>Södertälje</c:v>
                </c:pt>
                <c:pt idx="36">
                  <c:v>Sth -Danderyd</c:v>
                </c:pt>
                <c:pt idx="37">
                  <c:v>Sth -Södersjukhuset</c:v>
                </c:pt>
                <c:pt idx="38">
                  <c:v>Uppsala</c:v>
                </c:pt>
                <c:pt idx="39">
                  <c:v>Sth - KS Solna</c:v>
                </c:pt>
                <c:pt idx="40">
                  <c:v>Sth -KS Huddinge</c:v>
                </c:pt>
                <c:pt idx="41">
                  <c:v>Gällivare</c:v>
                </c:pt>
                <c:pt idx="42">
                  <c:v>Visby</c:v>
                </c:pt>
                <c:pt idx="43">
                  <c:v>Sth -BB Sth</c:v>
                </c:pt>
              </c:strCache>
            </c:strRef>
          </c:cat>
          <c:val>
            <c:numRef>
              <c:f>Blad1!$B$2:$B$45</c:f>
              <c:numCache>
                <c:formatCode>0.0%</c:formatCode>
                <c:ptCount val="44"/>
                <c:pt idx="0">
                  <c:v>0.072661217075386</c:v>
                </c:pt>
                <c:pt idx="1">
                  <c:v>0.13</c:v>
                </c:pt>
                <c:pt idx="2">
                  <c:v>0.137715179968701</c:v>
                </c:pt>
                <c:pt idx="3">
                  <c:v>0.135983263598326</c:v>
                </c:pt>
                <c:pt idx="4">
                  <c:v>0.113133940182055</c:v>
                </c:pt>
                <c:pt idx="5">
                  <c:v>0.171021377672209</c:v>
                </c:pt>
                <c:pt idx="6">
                  <c:v>0.119666048237477</c:v>
                </c:pt>
                <c:pt idx="7">
                  <c:v>0.132443531827515</c:v>
                </c:pt>
                <c:pt idx="8">
                  <c:v>0.104972375690608</c:v>
                </c:pt>
                <c:pt idx="9">
                  <c:v>0.115646258503401</c:v>
                </c:pt>
                <c:pt idx="10">
                  <c:v>0.0830670926517572</c:v>
                </c:pt>
                <c:pt idx="11">
                  <c:v>0.141221374045802</c:v>
                </c:pt>
                <c:pt idx="12">
                  <c:v>0.0912806539509537</c:v>
                </c:pt>
                <c:pt idx="13">
                  <c:v>0.105536332179931</c:v>
                </c:pt>
                <c:pt idx="14">
                  <c:v>0.113717913331493</c:v>
                </c:pt>
                <c:pt idx="15">
                  <c:v>0.126533742331288</c:v>
                </c:pt>
                <c:pt idx="16">
                  <c:v>0.0</c:v>
                </c:pt>
                <c:pt idx="17">
                  <c:v>0.139784946236559</c:v>
                </c:pt>
                <c:pt idx="18">
                  <c:v>0.158878504672897</c:v>
                </c:pt>
                <c:pt idx="19">
                  <c:v>0.171400587659158</c:v>
                </c:pt>
                <c:pt idx="20">
                  <c:v>0.194285714285714</c:v>
                </c:pt>
                <c:pt idx="21">
                  <c:v>0.130867709815078</c:v>
                </c:pt>
                <c:pt idx="22">
                  <c:v>0.154320987654321</c:v>
                </c:pt>
                <c:pt idx="23">
                  <c:v>0.144591611479029</c:v>
                </c:pt>
                <c:pt idx="24">
                  <c:v>0.14901076884548</c:v>
                </c:pt>
                <c:pt idx="25">
                  <c:v>0.133333333333333</c:v>
                </c:pt>
                <c:pt idx="26">
                  <c:v>0.138081395348837</c:v>
                </c:pt>
                <c:pt idx="27">
                  <c:v>0.153846153846154</c:v>
                </c:pt>
                <c:pt idx="28">
                  <c:v>0.182328190743338</c:v>
                </c:pt>
                <c:pt idx="29">
                  <c:v>0.112426035502959</c:v>
                </c:pt>
                <c:pt idx="30">
                  <c:v>0.0861423220973783</c:v>
                </c:pt>
                <c:pt idx="31">
                  <c:v>0.166344294003868</c:v>
                </c:pt>
                <c:pt idx="32">
                  <c:v>0.149408284023669</c:v>
                </c:pt>
                <c:pt idx="33">
                  <c:v>0.142335766423358</c:v>
                </c:pt>
                <c:pt idx="34">
                  <c:v>0.166666666666667</c:v>
                </c:pt>
                <c:pt idx="35">
                  <c:v>0.167146974063401</c:v>
                </c:pt>
                <c:pt idx="36">
                  <c:v>0.195121951219512</c:v>
                </c:pt>
                <c:pt idx="37">
                  <c:v>0.157022302591923</c:v>
                </c:pt>
                <c:pt idx="38">
                  <c:v>0.130169491525424</c:v>
                </c:pt>
                <c:pt idx="39">
                  <c:v>0.180349932705249</c:v>
                </c:pt>
                <c:pt idx="40">
                  <c:v>0.161679790026247</c:v>
                </c:pt>
                <c:pt idx="41">
                  <c:v>0.208163265306122</c:v>
                </c:pt>
                <c:pt idx="42">
                  <c:v>0.176470588235294</c:v>
                </c:pt>
                <c:pt idx="43">
                  <c:v>0.184676958261864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Blad1!$C$1</c:f>
              <c:strCache>
                <c:ptCount val="1"/>
                <c:pt idx="0">
                  <c:v>2014</c:v>
                </c:pt>
              </c:strCache>
            </c:strRef>
          </c:tx>
          <c:spPr>
            <a:ln w="38100" cmpd="sng"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Blad1!$A$2:$A$45</c:f>
              <c:strCache>
                <c:ptCount val="44"/>
                <c:pt idx="0">
                  <c:v>Linköping</c:v>
                </c:pt>
                <c:pt idx="1">
                  <c:v>Sollefteå</c:v>
                </c:pt>
                <c:pt idx="2">
                  <c:v>Norra Älvsborg</c:v>
                </c:pt>
                <c:pt idx="3">
                  <c:v>Östersund</c:v>
                </c:pt>
                <c:pt idx="4">
                  <c:v>Kristianstad</c:v>
                </c:pt>
                <c:pt idx="5">
                  <c:v>Eksjö</c:v>
                </c:pt>
                <c:pt idx="6">
                  <c:v>Borås</c:v>
                </c:pt>
                <c:pt idx="7">
                  <c:v>Örebro</c:v>
                </c:pt>
                <c:pt idx="8">
                  <c:v>Norrköping</c:v>
                </c:pt>
                <c:pt idx="9">
                  <c:v>Skellefteå</c:v>
                </c:pt>
                <c:pt idx="10">
                  <c:v>Värnamo</c:v>
                </c:pt>
                <c:pt idx="11">
                  <c:v>Karlskrona</c:v>
                </c:pt>
                <c:pt idx="12">
                  <c:v>Luleå</c:v>
                </c:pt>
                <c:pt idx="13">
                  <c:v>Kalmar</c:v>
                </c:pt>
                <c:pt idx="14">
                  <c:v>Lund/Malmö</c:v>
                </c:pt>
                <c:pt idx="15">
                  <c:v>Helsingborg</c:v>
                </c:pt>
                <c:pt idx="16">
                  <c:v>Sth -BB Sophia</c:v>
                </c:pt>
                <c:pt idx="17">
                  <c:v>Nyköping</c:v>
                </c:pt>
                <c:pt idx="18">
                  <c:v>Örnsköldsvik</c:v>
                </c:pt>
                <c:pt idx="19">
                  <c:v>Västerås</c:v>
                </c:pt>
                <c:pt idx="20">
                  <c:v>Ystad</c:v>
                </c:pt>
                <c:pt idx="21">
                  <c:v>Umeå</c:v>
                </c:pt>
                <c:pt idx="22">
                  <c:v>Varberg</c:v>
                </c:pt>
                <c:pt idx="23">
                  <c:v>Skövde</c:v>
                </c:pt>
                <c:pt idx="24">
                  <c:v>Göteborg</c:v>
                </c:pt>
                <c:pt idx="25">
                  <c:v>Västervik</c:v>
                </c:pt>
                <c:pt idx="26">
                  <c:v>Jönköping</c:v>
                </c:pt>
                <c:pt idx="27">
                  <c:v>Lycksele</c:v>
                </c:pt>
                <c:pt idx="28">
                  <c:v>Gävle</c:v>
                </c:pt>
                <c:pt idx="29">
                  <c:v>Halmstad</c:v>
                </c:pt>
                <c:pt idx="30">
                  <c:v>Karlskoga</c:v>
                </c:pt>
                <c:pt idx="31">
                  <c:v>Falun</c:v>
                </c:pt>
                <c:pt idx="32">
                  <c:v>Eskilstuna</c:v>
                </c:pt>
                <c:pt idx="33">
                  <c:v>Sundsvall</c:v>
                </c:pt>
                <c:pt idx="34">
                  <c:v>Hudiksvall</c:v>
                </c:pt>
                <c:pt idx="35">
                  <c:v>Södertälje</c:v>
                </c:pt>
                <c:pt idx="36">
                  <c:v>Sth -Danderyd</c:v>
                </c:pt>
                <c:pt idx="37">
                  <c:v>Sth -Södersjukhuset</c:v>
                </c:pt>
                <c:pt idx="38">
                  <c:v>Uppsala</c:v>
                </c:pt>
                <c:pt idx="39">
                  <c:v>Sth - KS Solna</c:v>
                </c:pt>
                <c:pt idx="40">
                  <c:v>Sth -KS Huddinge</c:v>
                </c:pt>
                <c:pt idx="41">
                  <c:v>Gällivare</c:v>
                </c:pt>
                <c:pt idx="42">
                  <c:v>Visby</c:v>
                </c:pt>
                <c:pt idx="43">
                  <c:v>Sth -BB Sth</c:v>
                </c:pt>
              </c:strCache>
            </c:strRef>
          </c:cat>
          <c:val>
            <c:numRef>
              <c:f>Blad1!$C$2:$C$45</c:f>
              <c:numCache>
                <c:formatCode>0.0%</c:formatCode>
                <c:ptCount val="44"/>
                <c:pt idx="0">
                  <c:v>0.0749330954504906</c:v>
                </c:pt>
                <c:pt idx="1">
                  <c:v>0.0925925925925926</c:v>
                </c:pt>
                <c:pt idx="2">
                  <c:v>0.0967336683417085</c:v>
                </c:pt>
                <c:pt idx="3">
                  <c:v>0.0992063492063492</c:v>
                </c:pt>
                <c:pt idx="4">
                  <c:v>0.1</c:v>
                </c:pt>
                <c:pt idx="5">
                  <c:v>0.104683195592286</c:v>
                </c:pt>
                <c:pt idx="6">
                  <c:v>0.105508870214753</c:v>
                </c:pt>
                <c:pt idx="7">
                  <c:v>0.107871720116618</c:v>
                </c:pt>
                <c:pt idx="8">
                  <c:v>0.110931174089069</c:v>
                </c:pt>
                <c:pt idx="9">
                  <c:v>0.11231884057971</c:v>
                </c:pt>
                <c:pt idx="10">
                  <c:v>0.118694362017804</c:v>
                </c:pt>
                <c:pt idx="11">
                  <c:v>0.119856887298748</c:v>
                </c:pt>
                <c:pt idx="12">
                  <c:v>0.128137384412153</c:v>
                </c:pt>
                <c:pt idx="13">
                  <c:v>0.130730050933786</c:v>
                </c:pt>
                <c:pt idx="14">
                  <c:v>0.131361956212681</c:v>
                </c:pt>
                <c:pt idx="15">
                  <c:v>0.135198135198135</c:v>
                </c:pt>
                <c:pt idx="16">
                  <c:v>0.139136904761905</c:v>
                </c:pt>
                <c:pt idx="17">
                  <c:v>0.139784946236559</c:v>
                </c:pt>
                <c:pt idx="18">
                  <c:v>0.140845070422535</c:v>
                </c:pt>
                <c:pt idx="19">
                  <c:v>0.140896614821592</c:v>
                </c:pt>
                <c:pt idx="20">
                  <c:v>0.141199226305609</c:v>
                </c:pt>
                <c:pt idx="21">
                  <c:v>0.141592920353982</c:v>
                </c:pt>
                <c:pt idx="22">
                  <c:v>0.141955835962145</c:v>
                </c:pt>
                <c:pt idx="23">
                  <c:v>0.142548596112311</c:v>
                </c:pt>
                <c:pt idx="24">
                  <c:v>0.145128205128205</c:v>
                </c:pt>
                <c:pt idx="25">
                  <c:v>0.147766323024055</c:v>
                </c:pt>
                <c:pt idx="26">
                  <c:v>0.148488830486202</c:v>
                </c:pt>
                <c:pt idx="27">
                  <c:v>0.148760330578512</c:v>
                </c:pt>
                <c:pt idx="28">
                  <c:v>0.150943396226415</c:v>
                </c:pt>
                <c:pt idx="29">
                  <c:v>0.15266106442577</c:v>
                </c:pt>
                <c:pt idx="30">
                  <c:v>0.155642023346303</c:v>
                </c:pt>
                <c:pt idx="31">
                  <c:v>0.161660777385159</c:v>
                </c:pt>
                <c:pt idx="32">
                  <c:v>0.16361071932299</c:v>
                </c:pt>
                <c:pt idx="33">
                  <c:v>0.16819012797075</c:v>
                </c:pt>
                <c:pt idx="34">
                  <c:v>0.169191919191919</c:v>
                </c:pt>
                <c:pt idx="35">
                  <c:v>0.169204737732656</c:v>
                </c:pt>
                <c:pt idx="36">
                  <c:v>0.169611307420495</c:v>
                </c:pt>
                <c:pt idx="37">
                  <c:v>0.173132414235332</c:v>
                </c:pt>
                <c:pt idx="38">
                  <c:v>0.177989130434783</c:v>
                </c:pt>
                <c:pt idx="39">
                  <c:v>0.178970917225951</c:v>
                </c:pt>
                <c:pt idx="40">
                  <c:v>0.193877551020408</c:v>
                </c:pt>
                <c:pt idx="41">
                  <c:v>0.195965417867435</c:v>
                </c:pt>
                <c:pt idx="42">
                  <c:v>0.203296703296703</c:v>
                </c:pt>
                <c:pt idx="43">
                  <c:v>0.225740966301259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1392616"/>
        <c:axId val="-2111386664"/>
      </c:lineChart>
      <c:catAx>
        <c:axId val="-211139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1386664"/>
        <c:crosses val="autoZero"/>
        <c:auto val="1"/>
        <c:lblAlgn val="ctr"/>
        <c:lblOffset val="100"/>
        <c:noMultiLvlLbl val="0"/>
      </c:catAx>
      <c:valAx>
        <c:axId val="-211138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139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62269247594051"/>
          <c:y val="0.0981855223465591"/>
          <c:w val="0.923773075240595"/>
          <c:h val="0.731525690009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Andel AKUTA sectio spontan start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rgbClr val="FFFF00"/>
              </a:solidFill>
            </a:ln>
            <a:effectLst/>
          </c:spPr>
          <c:invertIfNegative val="0"/>
          <c:cat>
            <c:strRef>
              <c:f>Blad1!$A$2:$A$45</c:f>
              <c:strCache>
                <c:ptCount val="44"/>
                <c:pt idx="0">
                  <c:v>Linköping</c:v>
                </c:pt>
                <c:pt idx="1">
                  <c:v>Kalmar</c:v>
                </c:pt>
                <c:pt idx="2">
                  <c:v>Halmstad</c:v>
                </c:pt>
                <c:pt idx="3">
                  <c:v>Luleå</c:v>
                </c:pt>
                <c:pt idx="4">
                  <c:v>Lund/Malmö</c:v>
                </c:pt>
                <c:pt idx="5">
                  <c:v>Skellefteå</c:v>
                </c:pt>
                <c:pt idx="6">
                  <c:v>Värnamo</c:v>
                </c:pt>
                <c:pt idx="7">
                  <c:v>Umeå</c:v>
                </c:pt>
                <c:pt idx="8">
                  <c:v>Karlskoga</c:v>
                </c:pt>
                <c:pt idx="9">
                  <c:v>Kristianstad</c:v>
                </c:pt>
                <c:pt idx="10">
                  <c:v>Sundsvall</c:v>
                </c:pt>
                <c:pt idx="11">
                  <c:v>Norrköping</c:v>
                </c:pt>
                <c:pt idx="12">
                  <c:v>Uppsala</c:v>
                </c:pt>
                <c:pt idx="13">
                  <c:v>Sollefteå</c:v>
                </c:pt>
                <c:pt idx="14">
                  <c:v>Västervik</c:v>
                </c:pt>
                <c:pt idx="15">
                  <c:v>Helsingborg</c:v>
                </c:pt>
                <c:pt idx="16">
                  <c:v>Eskilstuna</c:v>
                </c:pt>
                <c:pt idx="17">
                  <c:v>Borås</c:v>
                </c:pt>
                <c:pt idx="18">
                  <c:v>Östersund</c:v>
                </c:pt>
                <c:pt idx="19">
                  <c:v>Jönköping</c:v>
                </c:pt>
                <c:pt idx="20">
                  <c:v>Örebro</c:v>
                </c:pt>
                <c:pt idx="21">
                  <c:v>Norra Älvsborg</c:v>
                </c:pt>
                <c:pt idx="22">
                  <c:v>Sth -Södersjukhuset</c:v>
                </c:pt>
                <c:pt idx="23">
                  <c:v>Varberg</c:v>
                </c:pt>
                <c:pt idx="24">
                  <c:v>Sth -KS Huddinge</c:v>
                </c:pt>
                <c:pt idx="25">
                  <c:v>Karlskrona</c:v>
                </c:pt>
                <c:pt idx="26">
                  <c:v>Skövde</c:v>
                </c:pt>
                <c:pt idx="27">
                  <c:v>Nyköping</c:v>
                </c:pt>
                <c:pt idx="28">
                  <c:v>Sth - KS Solna</c:v>
                </c:pt>
                <c:pt idx="29">
                  <c:v>Falun</c:v>
                </c:pt>
                <c:pt idx="30">
                  <c:v>Södertälje</c:v>
                </c:pt>
                <c:pt idx="31">
                  <c:v>Sth -BB Sth</c:v>
                </c:pt>
                <c:pt idx="32">
                  <c:v>Visby</c:v>
                </c:pt>
                <c:pt idx="33">
                  <c:v>Karlstad</c:v>
                </c:pt>
                <c:pt idx="34">
                  <c:v>Lycksele</c:v>
                </c:pt>
                <c:pt idx="35">
                  <c:v>Göteborg</c:v>
                </c:pt>
                <c:pt idx="36">
                  <c:v>Örnsköldsvik</c:v>
                </c:pt>
                <c:pt idx="37">
                  <c:v>Hudiksvall</c:v>
                </c:pt>
                <c:pt idx="38">
                  <c:v>Gävle</c:v>
                </c:pt>
                <c:pt idx="39">
                  <c:v>Sth -Danderyd</c:v>
                </c:pt>
                <c:pt idx="40">
                  <c:v>Västerås</c:v>
                </c:pt>
                <c:pt idx="41">
                  <c:v>Gällivare</c:v>
                </c:pt>
                <c:pt idx="42">
                  <c:v>Eksjö</c:v>
                </c:pt>
                <c:pt idx="43">
                  <c:v>Ystad</c:v>
                </c:pt>
              </c:strCache>
            </c:strRef>
          </c:cat>
          <c:val>
            <c:numRef>
              <c:f>Blad1!$B$2:$B$45</c:f>
              <c:numCache>
                <c:formatCode>0%</c:formatCode>
                <c:ptCount val="44"/>
                <c:pt idx="0">
                  <c:v>0.0340285400658617</c:v>
                </c:pt>
                <c:pt idx="1">
                  <c:v>0.0454545454545455</c:v>
                </c:pt>
                <c:pt idx="2">
                  <c:v>0.0465116279069768</c:v>
                </c:pt>
                <c:pt idx="3">
                  <c:v>0.0497512437810945</c:v>
                </c:pt>
                <c:pt idx="4">
                  <c:v>0.0524712254570075</c:v>
                </c:pt>
                <c:pt idx="5">
                  <c:v>0.0539419087136929</c:v>
                </c:pt>
                <c:pt idx="6">
                  <c:v>0.0542635658914729</c:v>
                </c:pt>
                <c:pt idx="7">
                  <c:v>0.056710775047259</c:v>
                </c:pt>
                <c:pt idx="8">
                  <c:v>0.0585774058577406</c:v>
                </c:pt>
                <c:pt idx="9">
                  <c:v>0.0605095541401274</c:v>
                </c:pt>
                <c:pt idx="10">
                  <c:v>0.0660377358490566</c:v>
                </c:pt>
                <c:pt idx="11">
                  <c:v>0.0688665710186514</c:v>
                </c:pt>
                <c:pt idx="12">
                  <c:v>0.0704355885078777</c:v>
                </c:pt>
                <c:pt idx="13">
                  <c:v>0.0721649484536083</c:v>
                </c:pt>
                <c:pt idx="14">
                  <c:v>0.072463768115942</c:v>
                </c:pt>
                <c:pt idx="15">
                  <c:v>0.0734109221128022</c:v>
                </c:pt>
                <c:pt idx="16">
                  <c:v>0.0734463276836158</c:v>
                </c:pt>
                <c:pt idx="17">
                  <c:v>0.0751121076233184</c:v>
                </c:pt>
                <c:pt idx="18">
                  <c:v>0.0757575757575758</c:v>
                </c:pt>
                <c:pt idx="19">
                  <c:v>0.0766283524904214</c:v>
                </c:pt>
                <c:pt idx="20">
                  <c:v>0.0771276595744681</c:v>
                </c:pt>
                <c:pt idx="21">
                  <c:v>0.0789724072312084</c:v>
                </c:pt>
                <c:pt idx="22">
                  <c:v>0.0790012279983627</c:v>
                </c:pt>
                <c:pt idx="23">
                  <c:v>0.08</c:v>
                </c:pt>
                <c:pt idx="24">
                  <c:v>0.0835117773019272</c:v>
                </c:pt>
                <c:pt idx="25">
                  <c:v>0.0835214446952596</c:v>
                </c:pt>
                <c:pt idx="26">
                  <c:v>0.0844327176781002</c:v>
                </c:pt>
                <c:pt idx="27">
                  <c:v>0.0847457627118644</c:v>
                </c:pt>
                <c:pt idx="28">
                  <c:v>0.0887629839471199</c:v>
                </c:pt>
                <c:pt idx="29">
                  <c:v>0.0895705521472393</c:v>
                </c:pt>
                <c:pt idx="30">
                  <c:v>0.0904159132007233</c:v>
                </c:pt>
                <c:pt idx="31">
                  <c:v>0.0925925925925926</c:v>
                </c:pt>
                <c:pt idx="32">
                  <c:v>0.0946745562130178</c:v>
                </c:pt>
                <c:pt idx="33">
                  <c:v>0.0952380952380952</c:v>
                </c:pt>
                <c:pt idx="34">
                  <c:v>0.0957446808510638</c:v>
                </c:pt>
                <c:pt idx="35">
                  <c:v>0.0961655508216677</c:v>
                </c:pt>
                <c:pt idx="36">
                  <c:v>0.101796407185629</c:v>
                </c:pt>
                <c:pt idx="37">
                  <c:v>0.101818181818182</c:v>
                </c:pt>
                <c:pt idx="38">
                  <c:v>0.102333931777379</c:v>
                </c:pt>
                <c:pt idx="39">
                  <c:v>0.104323308270677</c:v>
                </c:pt>
                <c:pt idx="40">
                  <c:v>0.107317073170732</c:v>
                </c:pt>
                <c:pt idx="41">
                  <c:v>0.115789473684211</c:v>
                </c:pt>
                <c:pt idx="42">
                  <c:v>0.118343195266272</c:v>
                </c:pt>
                <c:pt idx="43">
                  <c:v>0.145785876993166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Andel akuta sectio induktion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Blad1!$A$2:$A$45</c:f>
              <c:strCache>
                <c:ptCount val="44"/>
                <c:pt idx="0">
                  <c:v>Linköping</c:v>
                </c:pt>
                <c:pt idx="1">
                  <c:v>Kalmar</c:v>
                </c:pt>
                <c:pt idx="2">
                  <c:v>Halmstad</c:v>
                </c:pt>
                <c:pt idx="3">
                  <c:v>Luleå</c:v>
                </c:pt>
                <c:pt idx="4">
                  <c:v>Lund/Malmö</c:v>
                </c:pt>
                <c:pt idx="5">
                  <c:v>Skellefteå</c:v>
                </c:pt>
                <c:pt idx="6">
                  <c:v>Värnamo</c:v>
                </c:pt>
                <c:pt idx="7">
                  <c:v>Umeå</c:v>
                </c:pt>
                <c:pt idx="8">
                  <c:v>Karlskoga</c:v>
                </c:pt>
                <c:pt idx="9">
                  <c:v>Kristianstad</c:v>
                </c:pt>
                <c:pt idx="10">
                  <c:v>Sundsvall</c:v>
                </c:pt>
                <c:pt idx="11">
                  <c:v>Norrköping</c:v>
                </c:pt>
                <c:pt idx="12">
                  <c:v>Uppsala</c:v>
                </c:pt>
                <c:pt idx="13">
                  <c:v>Sollefteå</c:v>
                </c:pt>
                <c:pt idx="14">
                  <c:v>Västervik</c:v>
                </c:pt>
                <c:pt idx="15">
                  <c:v>Helsingborg</c:v>
                </c:pt>
                <c:pt idx="16">
                  <c:v>Eskilstuna</c:v>
                </c:pt>
                <c:pt idx="17">
                  <c:v>Borås</c:v>
                </c:pt>
                <c:pt idx="18">
                  <c:v>Östersund</c:v>
                </c:pt>
                <c:pt idx="19">
                  <c:v>Jönköping</c:v>
                </c:pt>
                <c:pt idx="20">
                  <c:v>Örebro</c:v>
                </c:pt>
                <c:pt idx="21">
                  <c:v>Norra Älvsborg</c:v>
                </c:pt>
                <c:pt idx="22">
                  <c:v>Sth -Södersjukhuset</c:v>
                </c:pt>
                <c:pt idx="23">
                  <c:v>Varberg</c:v>
                </c:pt>
                <c:pt idx="24">
                  <c:v>Sth -KS Huddinge</c:v>
                </c:pt>
                <c:pt idx="25">
                  <c:v>Karlskrona</c:v>
                </c:pt>
                <c:pt idx="26">
                  <c:v>Skövde</c:v>
                </c:pt>
                <c:pt idx="27">
                  <c:v>Nyköping</c:v>
                </c:pt>
                <c:pt idx="28">
                  <c:v>Sth - KS Solna</c:v>
                </c:pt>
                <c:pt idx="29">
                  <c:v>Falun</c:v>
                </c:pt>
                <c:pt idx="30">
                  <c:v>Södertälje</c:v>
                </c:pt>
                <c:pt idx="31">
                  <c:v>Sth -BB Sth</c:v>
                </c:pt>
                <c:pt idx="32">
                  <c:v>Visby</c:v>
                </c:pt>
                <c:pt idx="33">
                  <c:v>Karlstad</c:v>
                </c:pt>
                <c:pt idx="34">
                  <c:v>Lycksele</c:v>
                </c:pt>
                <c:pt idx="35">
                  <c:v>Göteborg</c:v>
                </c:pt>
                <c:pt idx="36">
                  <c:v>Örnsköldsvik</c:v>
                </c:pt>
                <c:pt idx="37">
                  <c:v>Hudiksvall</c:v>
                </c:pt>
                <c:pt idx="38">
                  <c:v>Gävle</c:v>
                </c:pt>
                <c:pt idx="39">
                  <c:v>Sth -Danderyd</c:v>
                </c:pt>
                <c:pt idx="40">
                  <c:v>Västerås</c:v>
                </c:pt>
                <c:pt idx="41">
                  <c:v>Gällivare</c:v>
                </c:pt>
                <c:pt idx="42">
                  <c:v>Eksjö</c:v>
                </c:pt>
                <c:pt idx="43">
                  <c:v>Ystad</c:v>
                </c:pt>
              </c:strCache>
            </c:strRef>
          </c:cat>
          <c:val>
            <c:numRef>
              <c:f>Blad1!$C$2:$C$45</c:f>
              <c:numCache>
                <c:formatCode>0%</c:formatCode>
                <c:ptCount val="44"/>
                <c:pt idx="0">
                  <c:v>0.175438596491228</c:v>
                </c:pt>
                <c:pt idx="1">
                  <c:v>0.30379746835443</c:v>
                </c:pt>
                <c:pt idx="2">
                  <c:v>0.275167785234899</c:v>
                </c:pt>
                <c:pt idx="3">
                  <c:v>0.189655172413793</c:v>
                </c:pt>
                <c:pt idx="4">
                  <c:v>0.258992805755396</c:v>
                </c:pt>
                <c:pt idx="5">
                  <c:v>0.2</c:v>
                </c:pt>
                <c:pt idx="6">
                  <c:v>0.156862745098039</c:v>
                </c:pt>
                <c:pt idx="7">
                  <c:v>0.216783216783217</c:v>
                </c:pt>
                <c:pt idx="8">
                  <c:v>0.136363636363636</c:v>
                </c:pt>
                <c:pt idx="9">
                  <c:v>0.206896551724138</c:v>
                </c:pt>
                <c:pt idx="10">
                  <c:v>0.308411214953271</c:v>
                </c:pt>
                <c:pt idx="11">
                  <c:v>0.152631578947368</c:v>
                </c:pt>
                <c:pt idx="12">
                  <c:v>0.209039548022599</c:v>
                </c:pt>
                <c:pt idx="13">
                  <c:v>0.285714285714286</c:v>
                </c:pt>
                <c:pt idx="14">
                  <c:v>0.268292682926829</c:v>
                </c:pt>
                <c:pt idx="15">
                  <c:v>0.324675324675325</c:v>
                </c:pt>
                <c:pt idx="16">
                  <c:v>0.3515625</c:v>
                </c:pt>
                <c:pt idx="17">
                  <c:v>0.229813664596273</c:v>
                </c:pt>
                <c:pt idx="18">
                  <c:v>0.308823529411765</c:v>
                </c:pt>
                <c:pt idx="19">
                  <c:v>0.269736842105263</c:v>
                </c:pt>
                <c:pt idx="20">
                  <c:v>0.217616580310881</c:v>
                </c:pt>
                <c:pt idx="21">
                  <c:v>0.312820512820513</c:v>
                </c:pt>
                <c:pt idx="22">
                  <c:v>0.223011363636364</c:v>
                </c:pt>
                <c:pt idx="23">
                  <c:v>0.391608391608392</c:v>
                </c:pt>
                <c:pt idx="24">
                  <c:v>0.263529411764706</c:v>
                </c:pt>
                <c:pt idx="25">
                  <c:v>0.36231884057971</c:v>
                </c:pt>
                <c:pt idx="26">
                  <c:v>0.372093023255814</c:v>
                </c:pt>
                <c:pt idx="27">
                  <c:v>0.253731343283582</c:v>
                </c:pt>
                <c:pt idx="28">
                  <c:v>0.275071633237822</c:v>
                </c:pt>
                <c:pt idx="29">
                  <c:v>0.344262295081967</c:v>
                </c:pt>
                <c:pt idx="30">
                  <c:v>0.395161290322581</c:v>
                </c:pt>
                <c:pt idx="31">
                  <c:v>0.302083333333333</c:v>
                </c:pt>
                <c:pt idx="32">
                  <c:v>0.325581395348837</c:v>
                </c:pt>
                <c:pt idx="33">
                  <c:v>0.319148936170213</c:v>
                </c:pt>
                <c:pt idx="34">
                  <c:v>0.333333333333333</c:v>
                </c:pt>
                <c:pt idx="35">
                  <c:v>0.281879194630872</c:v>
                </c:pt>
                <c:pt idx="36">
                  <c:v>0.268292682926829</c:v>
                </c:pt>
                <c:pt idx="37">
                  <c:v>0.358208955223881</c:v>
                </c:pt>
                <c:pt idx="38">
                  <c:v>0.37593984962406</c:v>
                </c:pt>
                <c:pt idx="39">
                  <c:v>0.303939962476548</c:v>
                </c:pt>
                <c:pt idx="40">
                  <c:v>0.344827586206897</c:v>
                </c:pt>
                <c:pt idx="41">
                  <c:v>0.409090909090909</c:v>
                </c:pt>
                <c:pt idx="42">
                  <c:v>0.28169014084507</c:v>
                </c:pt>
                <c:pt idx="43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449448"/>
        <c:axId val="-2117445976"/>
      </c:barChart>
      <c:catAx>
        <c:axId val="-211744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7445976"/>
        <c:crosses val="autoZero"/>
        <c:auto val="1"/>
        <c:lblAlgn val="ctr"/>
        <c:lblOffset val="100"/>
        <c:noMultiLvlLbl val="0"/>
      </c:catAx>
      <c:valAx>
        <c:axId val="-211744597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1905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-2117449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305555555555556"/>
          <c:y val="0.180225272721548"/>
          <c:w val="0.445833333333333"/>
          <c:h val="0.117266459192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0.23421</cdr:x>
      <cdr:y>0.07826</cdr:y>
    </cdr:from>
    <cdr:to>
      <cdr:x>0.28158</cdr:x>
      <cdr:y>0.15473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141621" y="529390"/>
          <a:ext cx="433137" cy="517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0.29737</cdr:x>
      <cdr:y>0.09782</cdr:y>
    </cdr:from>
    <cdr:to>
      <cdr:x>0.46579</cdr:x>
      <cdr:y>0.19386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2719137" y="661738"/>
          <a:ext cx="1540042" cy="649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0.04355</cdr:y>
    </cdr:from>
    <cdr:to>
      <cdr:x>0.97271</cdr:x>
      <cdr:y>0.26829</cdr:y>
    </cdr:to>
    <cdr:sp macro="" textlink="">
      <cdr:nvSpPr>
        <cdr:cNvPr id="6" name="textruta 5"/>
        <cdr:cNvSpPr txBox="1"/>
      </cdr:nvSpPr>
      <cdr:spPr>
        <a:xfrm xmlns:a="http://schemas.openxmlformats.org/drawingml/2006/main">
          <a:off x="0" y="302381"/>
          <a:ext cx="8623905" cy="1560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sv-SE" sz="4000" dirty="0" smtClean="0">
              <a:solidFill>
                <a:srgbClr val="FFFFFF"/>
              </a:solidFill>
            </a:rPr>
            <a:t>Sectio %   grupp 1 + grupp 2</a:t>
          </a:r>
        </a:p>
        <a:p xmlns:a="http://schemas.openxmlformats.org/drawingml/2006/main">
          <a:endParaRPr lang="sv-SE" sz="40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0.78439</cdr:x>
      <cdr:y>0.47266</cdr:y>
    </cdr:from>
    <cdr:to>
      <cdr:x>0.93915</cdr:x>
      <cdr:y>0.59083</cdr:y>
    </cdr:to>
    <cdr:sp macro="" textlink="">
      <cdr:nvSpPr>
        <cdr:cNvPr id="7" name="Rektangel med rundade hörn 6"/>
        <cdr:cNvSpPr/>
      </cdr:nvSpPr>
      <cdr:spPr>
        <a:xfrm xmlns:a="http://schemas.openxmlformats.org/drawingml/2006/main">
          <a:off x="7172476" y="3241524"/>
          <a:ext cx="1415143" cy="81038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v-SE" sz="4000" dirty="0" smtClean="0">
              <a:solidFill>
                <a:srgbClr val="FFFF00"/>
              </a:solidFill>
            </a:rPr>
            <a:t>2013</a:t>
          </a:r>
        </a:p>
      </cdr:txBody>
    </cdr:sp>
  </cdr:relSizeAnchor>
  <cdr:relSizeAnchor xmlns:cdr="http://schemas.openxmlformats.org/drawingml/2006/chartDrawing">
    <cdr:from>
      <cdr:x>0.78466</cdr:x>
      <cdr:y>0.64727</cdr:y>
    </cdr:from>
    <cdr:to>
      <cdr:x>0.93942</cdr:x>
      <cdr:y>0.76896</cdr:y>
    </cdr:to>
    <cdr:sp macro="" textlink="">
      <cdr:nvSpPr>
        <cdr:cNvPr id="8" name="Rektangel med rundade hörn 7"/>
        <cdr:cNvSpPr/>
      </cdr:nvSpPr>
      <cdr:spPr>
        <a:xfrm xmlns:a="http://schemas.openxmlformats.org/drawingml/2006/main">
          <a:off x="7174895" y="4438952"/>
          <a:ext cx="1415143" cy="83457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4000" dirty="0" smtClean="0">
              <a:solidFill>
                <a:srgbClr val="FF0066"/>
              </a:solidFill>
            </a:rPr>
            <a:t>2014</a:t>
          </a:r>
          <a:endParaRPr lang="sv-SE" sz="4000" dirty="0">
            <a:solidFill>
              <a:srgbClr val="FF0066"/>
            </a:solidFill>
          </a:endParaRPr>
        </a:p>
      </cdr:txBody>
    </cdr:sp>
  </cdr:relSizeAnchor>
  <cdr:relSizeAnchor xmlns:cdr="http://schemas.openxmlformats.org/drawingml/2006/chartDrawing">
    <cdr:from>
      <cdr:x>0.3938</cdr:x>
      <cdr:y>0.51075</cdr:y>
    </cdr:from>
    <cdr:to>
      <cdr:x>0.43167</cdr:x>
      <cdr:y>0.57672</cdr:y>
    </cdr:to>
    <cdr:pic>
      <cdr:nvPicPr>
        <cdr:cNvPr id="5" name="Bildobjekt 4" descr="Bild32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600863" y="3502728"/>
          <a:ext cx="346364" cy="452415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0.29737</cdr:x>
      <cdr:y>0.09782</cdr:y>
    </cdr:from>
    <cdr:to>
      <cdr:x>0.46579</cdr:x>
      <cdr:y>0.19386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2719137" y="661738"/>
          <a:ext cx="1540042" cy="649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Duarte Design, Inc.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652077FA-62F1-4CC1-B024-68DEDF143AB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27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BFE818C3-7935-411A-BE87-CCD850F24A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Duarte Design, Inc. 2009</a:t>
            </a:r>
            <a:endParaRPr lang="en-US" sz="13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151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18C3-7935-411A-BE87-CCD850F24A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2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18C3-7935-411A-BE87-CCD850F24A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0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18C3-7935-411A-BE87-CCD850F24A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9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18C3-7935-411A-BE87-CCD850F24A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5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18C3-7935-411A-BE87-CCD850F24A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45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18C3-7935-411A-BE87-CCD850F24A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18C3-7935-411A-BE87-CCD850F24A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0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818C3-7935-411A-BE87-CCD850F24A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8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46196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7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943E1B-8415-4743-A2C3-DBEB51B47C8F}" type="datetimeFigureOut">
              <a:rPr lang="en-US"/>
              <a:pPr>
                <a:defRPr/>
              </a:pPr>
              <a:t>15-03-13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6F3E029-E746-4692-83AB-B77DCD38083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A01D8D-4846-477B-A2D3-01FF8301EA7E}" type="datetimeFigureOut">
              <a:rPr lang="en-US"/>
              <a:pPr>
                <a:defRPr/>
              </a:pPr>
              <a:t>15-03-13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0FA49B2-7641-4F6E-BEDB-BC4E042D9C5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3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5C0F58-C8FE-41F4-B146-4476C8170AB7}" type="datetimeFigureOut">
              <a:rPr lang="en-US"/>
              <a:pPr>
                <a:defRPr/>
              </a:pPr>
              <a:t>15-03-13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7262AD6-E698-4B8C-B6C9-E2D73524A3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BDA39D-BC3E-4475-AC33-EA2AE5EC1719}" type="datetimeFigureOut">
              <a:rPr lang="en-US"/>
              <a:pPr>
                <a:defRPr/>
              </a:pPr>
              <a:t>15-03-13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2F9AAA6-1596-4D71-9DB3-7482C8ED05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0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DECF0A-4CC5-4D2B-B121-5E147692063A}" type="datetimeFigureOut">
              <a:rPr lang="en-US"/>
              <a:pPr>
                <a:defRPr/>
              </a:pPr>
              <a:t>15-03-13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636D7EE-0DF8-466E-96E2-73A1669D19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3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7282AA-A875-47EB-9FF3-311139B8C26A}" type="datetimeFigureOut">
              <a:rPr lang="en-US"/>
              <a:pPr>
                <a:defRPr/>
              </a:pPr>
              <a:t>15-03-13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B6D4423-1328-482A-B287-4B69073D77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0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FC785D-C75D-4BA6-A3FA-AD04F21955B7}" type="datetimeFigureOut">
              <a:rPr lang="en-US"/>
              <a:pPr>
                <a:defRPr/>
              </a:pPr>
              <a:t>15-03-13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273E4A6-7E39-4035-B504-383E58772FD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6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CE3C44-93BB-48A3-ABDB-88801A8D8099}" type="datetimeFigureOut">
              <a:rPr lang="en-US"/>
              <a:pPr>
                <a:defRPr/>
              </a:pPr>
              <a:t>15-03-13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223502-B7FD-4D72-80E0-5860359087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09B0E0-2A28-48D0-B7CB-FBF454572468}" type="datetimeFigureOut">
              <a:rPr lang="en-US"/>
              <a:pPr>
                <a:defRPr/>
              </a:pPr>
              <a:t>15-03-13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C151ECD-93CE-4878-AFE3-3A43450AC3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8F372D-6DC9-4B4F-B5FA-3BC3CB5A3B66}" type="datetimeFigureOut">
              <a:rPr lang="en-US"/>
              <a:pPr>
                <a:defRPr/>
              </a:pPr>
              <a:t>15-03-13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D958AA9-0B73-411C-9F9D-71AA17C3CA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Relationship Id="rId3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2979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>
                <a:solidFill>
                  <a:schemeClr val="bg1"/>
                </a:solidFill>
              </a:rPr>
              <a:t>Välkomna till Göteborg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0" y="6375400"/>
            <a:ext cx="907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13e Mars 2015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Bildobjekt 4" descr="tul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4" y="1081296"/>
            <a:ext cx="7067087" cy="491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2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266825"/>
            <a:ext cx="4067175" cy="147002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Robson 2014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993440" y="3812934"/>
            <a:ext cx="4940198" cy="1752600"/>
          </a:xfrm>
        </p:spPr>
        <p:txBody>
          <a:bodyPr/>
          <a:lstStyle/>
          <a:p>
            <a:r>
              <a:rPr lang="sv-SE" sz="4000" dirty="0" smtClean="0"/>
              <a:t>Alla kliniker utom två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13680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4067175" cy="147002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Grupp 10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prematurer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5557" y="1998133"/>
            <a:ext cx="4187320" cy="2728684"/>
          </a:xfrm>
        </p:spPr>
        <p:txBody>
          <a:bodyPr/>
          <a:lstStyle/>
          <a:p>
            <a:r>
              <a:rPr lang="sv-SE" sz="4000" dirty="0" smtClean="0"/>
              <a:t>4.3% av alla förlossningar</a:t>
            </a:r>
          </a:p>
          <a:p>
            <a:endParaRPr lang="sv-SE" sz="4000" dirty="0" smtClean="0"/>
          </a:p>
          <a:p>
            <a:r>
              <a:rPr lang="sv-SE" sz="4000" dirty="0" smtClean="0"/>
              <a:t>29% sectio</a:t>
            </a:r>
          </a:p>
          <a:p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74366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4067175" cy="147002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Grupp 9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err="1" smtClean="0">
                <a:solidFill>
                  <a:schemeClr val="tx1"/>
                </a:solidFill>
              </a:rPr>
              <a:t>tvär,sned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403438" y="2153692"/>
            <a:ext cx="3381376" cy="2681861"/>
          </a:xfrm>
        </p:spPr>
        <p:txBody>
          <a:bodyPr/>
          <a:lstStyle/>
          <a:p>
            <a:r>
              <a:rPr lang="sv-SE" sz="4000" dirty="0" smtClean="0"/>
              <a:t>0.2% av alla förlossningar</a:t>
            </a:r>
          </a:p>
          <a:p>
            <a:endParaRPr lang="sv-SE" sz="4000" dirty="0" smtClean="0"/>
          </a:p>
          <a:p>
            <a:r>
              <a:rPr lang="sv-SE" sz="4000" dirty="0" smtClean="0"/>
              <a:t>100% sectio!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43297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8382" y="1343025"/>
            <a:ext cx="4067175" cy="147002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Grupp 8</a:t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smtClean="0">
                <a:solidFill>
                  <a:schemeClr val="tx1"/>
                </a:solidFill>
              </a:rPr>
              <a:t>flerbörd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5557" y="1998133"/>
            <a:ext cx="3381376" cy="2214660"/>
          </a:xfrm>
        </p:spPr>
        <p:txBody>
          <a:bodyPr/>
          <a:lstStyle/>
          <a:p>
            <a:r>
              <a:rPr lang="sv-SE" sz="4000" dirty="0" smtClean="0"/>
              <a:t>1.6 % av alla förlossningar</a:t>
            </a:r>
          </a:p>
          <a:p>
            <a:endParaRPr lang="sv-SE" sz="4000" dirty="0" smtClean="0"/>
          </a:p>
          <a:p>
            <a:r>
              <a:rPr lang="sv-SE" sz="4000" dirty="0" smtClean="0"/>
              <a:t>56 % sectio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60409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404408"/>
            <a:ext cx="4067175" cy="1470025"/>
          </a:xfrm>
        </p:spPr>
        <p:txBody>
          <a:bodyPr/>
          <a:lstStyle/>
          <a:p>
            <a:r>
              <a:rPr lang="sv-SE" sz="3600" dirty="0" smtClean="0">
                <a:solidFill>
                  <a:schemeClr val="tx1"/>
                </a:solidFill>
              </a:rPr>
              <a:t>Grupp 7</a:t>
            </a:r>
            <a:br>
              <a:rPr lang="sv-SE" sz="3600" dirty="0" smtClean="0">
                <a:solidFill>
                  <a:schemeClr val="tx1"/>
                </a:solidFill>
              </a:rPr>
            </a:br>
            <a:r>
              <a:rPr lang="sv-SE" sz="3600" dirty="0" smtClean="0">
                <a:solidFill>
                  <a:schemeClr val="tx1"/>
                </a:solidFill>
              </a:rPr>
              <a:t>säte </a:t>
            </a:r>
            <a:br>
              <a:rPr lang="sv-SE" sz="3600" dirty="0" smtClean="0">
                <a:solidFill>
                  <a:schemeClr val="tx1"/>
                </a:solidFill>
              </a:rPr>
            </a:br>
            <a:r>
              <a:rPr lang="sv-SE" sz="3600" dirty="0" smtClean="0">
                <a:solidFill>
                  <a:schemeClr val="tx1"/>
                </a:solidFill>
              </a:rPr>
              <a:t>omföderska 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5557" y="1998132"/>
            <a:ext cx="3381376" cy="3350283"/>
          </a:xfrm>
        </p:spPr>
        <p:txBody>
          <a:bodyPr/>
          <a:lstStyle/>
          <a:p>
            <a:r>
              <a:rPr lang="sv-SE" sz="4000" dirty="0" smtClean="0"/>
              <a:t>1.1 % av alla förlossningar</a:t>
            </a:r>
          </a:p>
          <a:p>
            <a:endParaRPr lang="sv-SE" sz="4000" dirty="0" smtClean="0"/>
          </a:p>
          <a:p>
            <a:r>
              <a:rPr lang="sv-SE" sz="4000" dirty="0" smtClean="0"/>
              <a:t>88 % sectio</a:t>
            </a:r>
          </a:p>
          <a:p>
            <a:r>
              <a:rPr lang="sv-SE" sz="4000" dirty="0" smtClean="0"/>
              <a:t>(54-100%)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89625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4987" y="390752"/>
            <a:ext cx="8229600" cy="809975"/>
          </a:xfrm>
        </p:spPr>
        <p:txBody>
          <a:bodyPr/>
          <a:lstStyle/>
          <a:p>
            <a:r>
              <a:rPr lang="sv-SE" dirty="0">
                <a:solidFill>
                  <a:srgbClr val="FFFFFF"/>
                </a:solidFill>
              </a:rPr>
              <a:t>Grupp </a:t>
            </a:r>
            <a:r>
              <a:rPr lang="sv-SE" dirty="0" smtClean="0">
                <a:solidFill>
                  <a:srgbClr val="FFFFFF"/>
                </a:solidFill>
              </a:rPr>
              <a:t>7 säte omföderska </a:t>
            </a:r>
            <a:endParaRPr lang="sv-SE" dirty="0">
              <a:solidFill>
                <a:srgbClr val="FFFFFF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249464"/>
              </p:ext>
            </p:extLst>
          </p:nvPr>
        </p:nvGraphicFramePr>
        <p:xfrm>
          <a:off x="-1" y="1284752"/>
          <a:ext cx="10610274" cy="540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2917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3552497" cy="1470025"/>
          </a:xfrm>
        </p:spPr>
        <p:txBody>
          <a:bodyPr/>
          <a:lstStyle/>
          <a:p>
            <a:r>
              <a:rPr lang="sv-SE" sz="3600" dirty="0" smtClean="0">
                <a:solidFill>
                  <a:schemeClr val="tx1"/>
                </a:solidFill>
              </a:rPr>
              <a:t>Grupp 6</a:t>
            </a:r>
            <a:br>
              <a:rPr lang="sv-SE" sz="3600" dirty="0" smtClean="0">
                <a:solidFill>
                  <a:schemeClr val="tx1"/>
                </a:solidFill>
              </a:rPr>
            </a:br>
            <a:r>
              <a:rPr lang="sv-SE" sz="3600" dirty="0" smtClean="0">
                <a:solidFill>
                  <a:schemeClr val="tx1"/>
                </a:solidFill>
              </a:rPr>
              <a:t>säte förstföderska 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5557" y="1998133"/>
            <a:ext cx="3381376" cy="3197322"/>
          </a:xfrm>
        </p:spPr>
        <p:txBody>
          <a:bodyPr/>
          <a:lstStyle/>
          <a:p>
            <a:r>
              <a:rPr lang="sv-SE" sz="4000" dirty="0" smtClean="0"/>
              <a:t>1.9 % av alla förlossningar</a:t>
            </a:r>
          </a:p>
          <a:p>
            <a:r>
              <a:rPr lang="sv-SE" sz="4000" dirty="0" smtClean="0"/>
              <a:t>94% sectio</a:t>
            </a:r>
          </a:p>
          <a:p>
            <a:r>
              <a:rPr lang="sv-SE" sz="4000" dirty="0" smtClean="0"/>
              <a:t>(72-100%)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24489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4987" y="390752"/>
            <a:ext cx="8229600" cy="809975"/>
          </a:xfrm>
        </p:spPr>
        <p:txBody>
          <a:bodyPr/>
          <a:lstStyle/>
          <a:p>
            <a:r>
              <a:rPr lang="sv-SE" dirty="0">
                <a:solidFill>
                  <a:srgbClr val="FFFFFF"/>
                </a:solidFill>
              </a:rPr>
              <a:t>Grupp </a:t>
            </a:r>
            <a:r>
              <a:rPr lang="sv-SE" dirty="0" smtClean="0">
                <a:solidFill>
                  <a:srgbClr val="FFFFFF"/>
                </a:solidFill>
              </a:rPr>
              <a:t>6 säte </a:t>
            </a:r>
            <a:r>
              <a:rPr lang="sv-SE" dirty="0">
                <a:solidFill>
                  <a:srgbClr val="FFFFFF"/>
                </a:solidFill>
              </a:rPr>
              <a:t>förstföderska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6741324"/>
              </p:ext>
            </p:extLst>
          </p:nvPr>
        </p:nvGraphicFramePr>
        <p:xfrm>
          <a:off x="-1" y="1284752"/>
          <a:ext cx="10610274" cy="540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25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" y="1343025"/>
            <a:ext cx="3403600" cy="1470025"/>
          </a:xfrm>
        </p:spPr>
        <p:txBody>
          <a:bodyPr/>
          <a:lstStyle/>
          <a:p>
            <a:r>
              <a:rPr lang="sv-SE" sz="2400" dirty="0" smtClean="0">
                <a:solidFill>
                  <a:schemeClr val="tx1"/>
                </a:solidFill>
              </a:rPr>
              <a:t>Grupp 5</a:t>
            </a:r>
            <a:br>
              <a:rPr lang="sv-SE" sz="2400" dirty="0" smtClean="0">
                <a:solidFill>
                  <a:schemeClr val="tx1"/>
                </a:solidFill>
              </a:rPr>
            </a:br>
            <a:r>
              <a:rPr lang="sv-SE" sz="2400" dirty="0" smtClean="0">
                <a:solidFill>
                  <a:schemeClr val="tx1"/>
                </a:solidFill>
              </a:rPr>
              <a:t>tidigare </a:t>
            </a:r>
            <a:r>
              <a:rPr lang="sv-SE" sz="2400" dirty="0" err="1" smtClean="0">
                <a:solidFill>
                  <a:schemeClr val="tx1"/>
                </a:solidFill>
              </a:rPr>
              <a:t>sectio</a:t>
            </a:r>
            <a:r>
              <a:rPr lang="sv-SE" sz="2400" dirty="0">
                <a:solidFill>
                  <a:schemeClr val="tx1"/>
                </a:solidFill>
              </a:rPr>
              <a:t>, enkelbörd, huvudbjudning, fullgången (37+0)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802095" y="1642460"/>
            <a:ext cx="3381376" cy="2421540"/>
          </a:xfrm>
        </p:spPr>
        <p:txBody>
          <a:bodyPr/>
          <a:lstStyle/>
          <a:p>
            <a:r>
              <a:rPr lang="sv-SE" sz="4000" dirty="0" smtClean="0"/>
              <a:t>7,7 % av alla förlossningar</a:t>
            </a:r>
          </a:p>
          <a:p>
            <a:r>
              <a:rPr lang="sv-SE" sz="4000" dirty="0" smtClean="0"/>
              <a:t>53 % sectio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63526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404408"/>
            <a:ext cx="3471333" cy="1470025"/>
          </a:xfrm>
        </p:spPr>
        <p:txBody>
          <a:bodyPr/>
          <a:lstStyle/>
          <a:p>
            <a:r>
              <a:rPr lang="sv-SE" sz="2000" dirty="0" smtClean="0">
                <a:solidFill>
                  <a:schemeClr val="tx1"/>
                </a:solidFill>
              </a:rPr>
              <a:t>Grupp 4c</a:t>
            </a:r>
            <a:r>
              <a:rPr lang="sv-SE" sz="2000" dirty="0">
                <a:solidFill>
                  <a:schemeClr val="tx1"/>
                </a:solidFill>
              </a:rPr>
              <a:t/>
            </a:r>
            <a:br>
              <a:rPr lang="sv-SE" sz="20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Omföderska, enkelbörd, huvudbjudning, fullgången (37+0). Ej tidigare kejsarsnitt. </a:t>
            </a:r>
            <a:r>
              <a:rPr lang="sv-SE" sz="2000" dirty="0" smtClean="0">
                <a:solidFill>
                  <a:schemeClr val="tx1"/>
                </a:solidFill>
              </a:rPr>
              <a:t/>
            </a:r>
            <a:br>
              <a:rPr lang="sv-SE" sz="2000" dirty="0" smtClean="0">
                <a:solidFill>
                  <a:schemeClr val="tx1"/>
                </a:solidFill>
              </a:rPr>
            </a:br>
            <a:r>
              <a:rPr lang="sv-SE" sz="2000" dirty="0" smtClean="0">
                <a:solidFill>
                  <a:schemeClr val="tx1"/>
                </a:solidFill>
              </a:rPr>
              <a:t>Elektivt sectio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5557" y="1998132"/>
            <a:ext cx="3381376" cy="2620049"/>
          </a:xfrm>
        </p:spPr>
        <p:txBody>
          <a:bodyPr/>
          <a:lstStyle/>
          <a:p>
            <a:r>
              <a:rPr lang="sv-SE" sz="3600" dirty="0" smtClean="0"/>
              <a:t>1,5% av alla förlossningar</a:t>
            </a:r>
          </a:p>
          <a:p>
            <a:r>
              <a:rPr lang="sv-SE" sz="3600" dirty="0" smtClean="0"/>
              <a:t>Variation: 0.0-2.6% </a:t>
            </a:r>
          </a:p>
        </p:txBody>
      </p:sp>
    </p:spTree>
    <p:extLst>
      <p:ext uri="{BB962C8B-B14F-4D97-AF65-F5344CB8AC3E}">
        <p14:creationId xmlns:p14="http://schemas.microsoft.com/office/powerpoint/2010/main" val="18104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470024"/>
            <a:ext cx="4067175" cy="1470025"/>
          </a:xfrm>
        </p:spPr>
        <p:txBody>
          <a:bodyPr/>
          <a:lstStyle/>
          <a:p>
            <a:r>
              <a:rPr lang="sv-SE" sz="3200" dirty="0" smtClean="0">
                <a:solidFill>
                  <a:schemeClr val="tx1"/>
                </a:solidFill>
              </a:rPr>
              <a:t>Dagens program</a:t>
            </a:r>
            <a:endParaRPr lang="sv-SE" sz="3200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61352" y="179421"/>
            <a:ext cx="4653492" cy="6365394"/>
          </a:xfrm>
        </p:spPr>
        <p:txBody>
          <a:bodyPr/>
          <a:lstStyle/>
          <a:p>
            <a:r>
              <a:rPr lang="sv-SE" sz="1800" dirty="0" smtClean="0">
                <a:solidFill>
                  <a:srgbClr val="FFFF00"/>
                </a:solidFill>
              </a:rPr>
              <a:t>10:00-12:00</a:t>
            </a:r>
            <a:r>
              <a:rPr lang="sv-SE" sz="1800" dirty="0" smtClean="0"/>
              <a:t> </a:t>
            </a:r>
            <a:r>
              <a:rPr lang="sv-SE" sz="1800" dirty="0"/>
              <a:t> 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Genomgång av nationella resultat </a:t>
            </a:r>
            <a:r>
              <a:rPr lang="sv-SE" sz="1800" dirty="0" smtClean="0"/>
              <a:t>2014</a:t>
            </a: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Diskussion</a:t>
            </a:r>
            <a:endParaRPr lang="sv-S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Induktioner inledning</a:t>
            </a:r>
            <a:endParaRPr lang="sv-SE" sz="1800" dirty="0"/>
          </a:p>
          <a:p>
            <a:r>
              <a:rPr lang="sv-SE" sz="1800" dirty="0" smtClean="0">
                <a:solidFill>
                  <a:srgbClr val="FFFF00"/>
                </a:solidFill>
              </a:rPr>
              <a:t>12:00 </a:t>
            </a:r>
            <a:r>
              <a:rPr lang="sv-SE" sz="1800" dirty="0">
                <a:solidFill>
                  <a:srgbClr val="FFFF00"/>
                </a:solidFill>
              </a:rPr>
              <a:t>- 13:00 </a:t>
            </a:r>
            <a:r>
              <a:rPr lang="sv-SE" sz="1800" dirty="0"/>
              <a:t> </a:t>
            </a:r>
          </a:p>
          <a:p>
            <a:r>
              <a:rPr lang="sv-SE" sz="1800" dirty="0" smtClean="0"/>
              <a:t>Lunch </a:t>
            </a:r>
            <a:r>
              <a:rPr lang="sv-SE" sz="1800" dirty="0"/>
              <a:t>serveras vid föreläsningslokalen</a:t>
            </a:r>
          </a:p>
          <a:p>
            <a:endParaRPr lang="sv-SE" sz="1800" dirty="0" smtClean="0"/>
          </a:p>
          <a:p>
            <a:r>
              <a:rPr lang="sv-SE" sz="1800" dirty="0" smtClean="0">
                <a:solidFill>
                  <a:srgbClr val="FFFF00"/>
                </a:solidFill>
              </a:rPr>
              <a:t>13:00 </a:t>
            </a:r>
            <a:r>
              <a:rPr lang="sv-SE" sz="1800" dirty="0">
                <a:solidFill>
                  <a:srgbClr val="FFFF00"/>
                </a:solidFill>
              </a:rPr>
              <a:t>- 15:00 </a:t>
            </a:r>
            <a:r>
              <a:rPr lang="sv-SE" sz="18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Induktioner resultat enkät, Eva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HIE, kramper och kylbehandling i relation till sectiofrekvens i </a:t>
            </a:r>
            <a:r>
              <a:rPr lang="sv-SE" sz="1800" dirty="0" smtClean="0"/>
              <a:t>Robson-1, Marie Blomberg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Diskussion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Information om nationella projekt:</a:t>
            </a:r>
            <a:endParaRPr lang="sv-SE" sz="1800" dirty="0"/>
          </a:p>
          <a:p>
            <a:pPr marL="720000" lvl="2" algn="l"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rgbClr val="FFFFFF"/>
                </a:solidFill>
              </a:rPr>
              <a:t> Graviditetsregistret</a:t>
            </a:r>
            <a:endParaRPr lang="sv-SE" sz="1400" dirty="0">
              <a:solidFill>
                <a:srgbClr val="FFFFFF"/>
              </a:solidFill>
            </a:endParaRPr>
          </a:p>
          <a:p>
            <a:pPr marL="720000">
              <a:buFont typeface="Arial" panose="020B0604020202020204" pitchFamily="34" charset="0"/>
              <a:buChar char="•"/>
            </a:pPr>
            <a:endParaRPr lang="sv-SE" sz="1200" dirty="0" smtClean="0">
              <a:solidFill>
                <a:srgbClr val="FFFFFF"/>
              </a:solidFill>
            </a:endParaRPr>
          </a:p>
          <a:p>
            <a:pPr marL="893763" lvl="1" indent="-174625" algn="l">
              <a:buFont typeface="Arial"/>
              <a:buChar char="•"/>
              <a:tabLst>
                <a:tab pos="623888" algn="l"/>
              </a:tabLst>
            </a:pPr>
            <a:r>
              <a:rPr lang="sv-SE" sz="1200" dirty="0" smtClean="0">
                <a:solidFill>
                  <a:srgbClr val="FFFFFF"/>
                </a:solidFill>
              </a:rPr>
              <a:t>SVEUS   Nationell </a:t>
            </a:r>
            <a:r>
              <a:rPr lang="sv-SE" sz="1200" dirty="0">
                <a:solidFill>
                  <a:srgbClr val="FFFFFF"/>
                </a:solidFill>
              </a:rPr>
              <a:t>samverkan för värdebaserad ersättning och uppföljning i hälso- och </a:t>
            </a:r>
            <a:r>
              <a:rPr lang="sv-SE" sz="1200" dirty="0" smtClean="0">
                <a:solidFill>
                  <a:srgbClr val="FFFFFF"/>
                </a:solidFill>
              </a:rPr>
              <a:t>sjukvården-Förlossningsvården</a:t>
            </a:r>
          </a:p>
          <a:p>
            <a:pPr marL="262800"/>
            <a:endParaRPr lang="sv-SE" sz="900" dirty="0"/>
          </a:p>
          <a:p>
            <a:pPr marL="346075" indent="-342900">
              <a:buFont typeface="Arial"/>
              <a:buChar char="•"/>
            </a:pPr>
            <a:r>
              <a:rPr lang="sv-SE" sz="1800" dirty="0" smtClean="0">
                <a:solidFill>
                  <a:srgbClr val="FFFFFF"/>
                </a:solidFill>
              </a:rPr>
              <a:t>Tema nästa möte.</a:t>
            </a:r>
          </a:p>
          <a:p>
            <a:pPr marL="3175"/>
            <a:r>
              <a:rPr lang="sv-SE" sz="1800" dirty="0" smtClean="0">
                <a:solidFill>
                  <a:srgbClr val="FFFF00"/>
                </a:solidFill>
              </a:rPr>
              <a:t>15.00 Kaffe</a:t>
            </a:r>
            <a:endParaRPr lang="sv-SE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1999752"/>
              </p:ext>
            </p:extLst>
          </p:nvPr>
        </p:nvGraphicFramePr>
        <p:xfrm>
          <a:off x="0" y="-1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ktangel 1"/>
          <p:cNvSpPr/>
          <p:nvPr/>
        </p:nvSpPr>
        <p:spPr>
          <a:xfrm>
            <a:off x="994595" y="331315"/>
            <a:ext cx="5835316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sv-SE" dirty="0">
                <a:solidFill>
                  <a:schemeClr val="bg1"/>
                </a:solidFill>
              </a:rPr>
              <a:t>Andel elektiva sectio av alla omföderskor, huvud, v 37+0, ej sectio </a:t>
            </a:r>
            <a:r>
              <a:rPr lang="sv-SE" dirty="0" smtClean="0">
                <a:solidFill>
                  <a:schemeClr val="bg1"/>
                </a:solidFill>
              </a:rPr>
              <a:t>tidigare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1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404408"/>
            <a:ext cx="3471333" cy="1470025"/>
          </a:xfrm>
        </p:spPr>
        <p:txBody>
          <a:bodyPr/>
          <a:lstStyle/>
          <a:p>
            <a:r>
              <a:rPr lang="sv-SE" sz="2000" dirty="0" smtClean="0">
                <a:solidFill>
                  <a:schemeClr val="tx1"/>
                </a:solidFill>
              </a:rPr>
              <a:t>Grupp 3+4b</a:t>
            </a:r>
            <a:r>
              <a:rPr lang="sv-SE" sz="2000" dirty="0">
                <a:solidFill>
                  <a:schemeClr val="tx1"/>
                </a:solidFill>
              </a:rPr>
              <a:t/>
            </a:r>
            <a:br>
              <a:rPr lang="sv-SE" sz="20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Omföderska, enkelbörd, huvudbjudning, fullgången (37+0). Ej tidigare kejsarsnitt. </a:t>
            </a:r>
            <a:r>
              <a:rPr lang="sv-SE" sz="2000" dirty="0" smtClean="0">
                <a:solidFill>
                  <a:schemeClr val="tx1"/>
                </a:solidFill>
              </a:rPr>
              <a:t>Induktion/eller spontan start</a:t>
            </a: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854647" y="1609251"/>
            <a:ext cx="3381376" cy="1752600"/>
          </a:xfrm>
        </p:spPr>
        <p:txBody>
          <a:bodyPr/>
          <a:lstStyle/>
          <a:p>
            <a:r>
              <a:rPr lang="sv-SE" sz="4000" dirty="0" smtClean="0"/>
              <a:t>42.5 %  av alla förlossningar</a:t>
            </a:r>
          </a:p>
          <a:p>
            <a:r>
              <a:rPr lang="sv-SE" sz="4000" dirty="0" smtClean="0"/>
              <a:t>2,3 % sectio</a:t>
            </a:r>
          </a:p>
          <a:p>
            <a:endParaRPr lang="sv-SE" sz="4000" dirty="0" smtClean="0"/>
          </a:p>
        </p:txBody>
      </p:sp>
    </p:spTree>
    <p:extLst>
      <p:ext uri="{BB962C8B-B14F-4D97-AF65-F5344CB8AC3E}">
        <p14:creationId xmlns:p14="http://schemas.microsoft.com/office/powerpoint/2010/main" val="237007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57544"/>
          </a:xfrm>
        </p:spPr>
        <p:txBody>
          <a:bodyPr/>
          <a:lstStyle/>
          <a:p>
            <a:r>
              <a:rPr lang="sv-SE" sz="3200" dirty="0">
                <a:solidFill>
                  <a:srgbClr val="FFFFFF"/>
                </a:solidFill>
              </a:rPr>
              <a:t>Grupp 3+4b</a:t>
            </a:r>
            <a:br>
              <a:rPr lang="sv-SE" sz="3200" dirty="0">
                <a:solidFill>
                  <a:srgbClr val="FFFFFF"/>
                </a:solidFill>
              </a:rPr>
            </a:br>
            <a:r>
              <a:rPr lang="sv-SE" sz="3200" dirty="0">
                <a:solidFill>
                  <a:srgbClr val="FFFFFF"/>
                </a:solidFill>
              </a:rPr>
              <a:t>Omföderska, enkelbörd, huvudbjudning, fullgången (37+0). Ej tidigare kejsarsnitt. Induktion/eller spontan start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22564" y="2551326"/>
            <a:ext cx="8229600" cy="4525963"/>
          </a:xfrm>
        </p:spPr>
        <p:txBody>
          <a:bodyPr/>
          <a:lstStyle/>
          <a:p>
            <a:r>
              <a:rPr lang="sv-SE" sz="3600" dirty="0" smtClean="0"/>
              <a:t>Nationell sectio % </a:t>
            </a:r>
          </a:p>
          <a:p>
            <a:pPr lvl="1"/>
            <a:r>
              <a:rPr lang="sv-SE" sz="3200" dirty="0" smtClean="0"/>
              <a:t>spontan start  	1.8%</a:t>
            </a:r>
          </a:p>
          <a:p>
            <a:pPr lvl="1"/>
            <a:r>
              <a:rPr lang="sv-SE" sz="3200" dirty="0"/>
              <a:t>i</a:t>
            </a:r>
            <a:r>
              <a:rPr lang="sv-SE" sz="3200" dirty="0" smtClean="0"/>
              <a:t>nduktion 	5.5%</a:t>
            </a:r>
          </a:p>
          <a:p>
            <a:r>
              <a:rPr lang="sv-SE" sz="3600" dirty="0" smtClean="0"/>
              <a:t>OR sectio efter induktion 3.1</a:t>
            </a:r>
          </a:p>
          <a:p>
            <a:pPr lvl="1"/>
            <a:r>
              <a:rPr lang="sv-SE" sz="3200" dirty="0" smtClean="0"/>
              <a:t>95% CI  2.7 , 3.5 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47549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06859918"/>
              </p:ext>
            </p:extLst>
          </p:nvPr>
        </p:nvGraphicFramePr>
        <p:xfrm>
          <a:off x="0" y="-1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ktangel 1"/>
          <p:cNvSpPr/>
          <p:nvPr/>
        </p:nvSpPr>
        <p:spPr>
          <a:xfrm>
            <a:off x="2141621" y="22302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>
                <a:solidFill>
                  <a:schemeClr val="bg1"/>
                </a:solidFill>
              </a:rPr>
              <a:t>Akuta sectio %, omföderskor</a:t>
            </a:r>
            <a:r>
              <a:rPr lang="sv-SE" dirty="0">
                <a:solidFill>
                  <a:schemeClr val="bg1"/>
                </a:solidFill>
              </a:rPr>
              <a:t>, huvud, 37+0, </a:t>
            </a:r>
            <a:r>
              <a:rPr lang="sv-SE" dirty="0" smtClean="0">
                <a:solidFill>
                  <a:schemeClr val="bg1"/>
                </a:solidFill>
              </a:rPr>
              <a:t>spontan </a:t>
            </a:r>
            <a:r>
              <a:rPr lang="sv-SE" dirty="0">
                <a:solidFill>
                  <a:schemeClr val="bg1"/>
                </a:solidFill>
              </a:rPr>
              <a:t>start eller </a:t>
            </a:r>
            <a:r>
              <a:rPr lang="sv-SE" dirty="0" smtClean="0">
                <a:solidFill>
                  <a:schemeClr val="bg1"/>
                </a:solidFill>
              </a:rPr>
              <a:t>induktion, </a:t>
            </a:r>
            <a:r>
              <a:rPr lang="sv-SE" dirty="0">
                <a:solidFill>
                  <a:prstClr val="white"/>
                </a:solidFill>
              </a:rPr>
              <a:t>ej sectio tidigare,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9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9682738"/>
              </p:ext>
            </p:extLst>
          </p:nvPr>
        </p:nvGraphicFramePr>
        <p:xfrm>
          <a:off x="0" y="-1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61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4067175" cy="147002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Snart kommer förstföderskan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210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3285067" cy="1470025"/>
          </a:xfrm>
        </p:spPr>
        <p:txBody>
          <a:bodyPr/>
          <a:lstStyle/>
          <a:p>
            <a:r>
              <a:rPr lang="sv-SE" sz="2000" dirty="0" smtClean="0">
                <a:solidFill>
                  <a:schemeClr val="tx1"/>
                </a:solidFill>
              </a:rPr>
              <a:t>Grupp 2c</a:t>
            </a:r>
            <a:r>
              <a:rPr lang="sv-SE" sz="2000" dirty="0">
                <a:solidFill>
                  <a:schemeClr val="tx1"/>
                </a:solidFill>
              </a:rPr>
              <a:t/>
            </a:r>
            <a:br>
              <a:rPr lang="sv-SE" sz="20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Förstföderska, enkelbörd, huvudbjudning, fullgången (37+0)</a:t>
            </a:r>
            <a:br>
              <a:rPr lang="sv-SE" sz="2000" dirty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>Kejsarsnitt före spontan förlossningsstart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450290" y="1994957"/>
            <a:ext cx="3834948" cy="2879423"/>
          </a:xfrm>
        </p:spPr>
        <p:txBody>
          <a:bodyPr/>
          <a:lstStyle/>
          <a:p>
            <a:r>
              <a:rPr lang="sv-SE" sz="4000" dirty="0" smtClean="0"/>
              <a:t>3.7 % av alla förlossningar i grupp 1+2</a:t>
            </a:r>
          </a:p>
          <a:p>
            <a:r>
              <a:rPr lang="sv-SE" sz="4000" dirty="0" smtClean="0"/>
              <a:t>Variation: 1.3- 6.3% av alla i grupp 1+2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19833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69503436"/>
              </p:ext>
            </p:extLst>
          </p:nvPr>
        </p:nvGraphicFramePr>
        <p:xfrm>
          <a:off x="0" y="-1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902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3395133" cy="1470025"/>
          </a:xfrm>
        </p:spPr>
        <p:txBody>
          <a:bodyPr/>
          <a:lstStyle/>
          <a:p>
            <a:r>
              <a:rPr lang="sv-SE" sz="2400" dirty="0" smtClean="0">
                <a:solidFill>
                  <a:schemeClr val="tx1"/>
                </a:solidFill>
              </a:rPr>
              <a:t>Grupp 1 förstföderskor, huvud, spontan start 37+0</a:t>
            </a:r>
            <a:endParaRPr lang="sv-SE" sz="2400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5557" y="1998133"/>
            <a:ext cx="3381376" cy="2540000"/>
          </a:xfrm>
        </p:spPr>
        <p:txBody>
          <a:bodyPr/>
          <a:lstStyle/>
          <a:p>
            <a:r>
              <a:rPr lang="sv-SE" sz="4000" dirty="0" smtClean="0"/>
              <a:t>30 % av alla förlossningar</a:t>
            </a:r>
          </a:p>
          <a:p>
            <a:r>
              <a:rPr lang="sv-SE" sz="4000" dirty="0" smtClean="0"/>
              <a:t>8 % </a:t>
            </a:r>
            <a:r>
              <a:rPr lang="sv-SE" sz="4000" dirty="0" err="1" smtClean="0"/>
              <a:t>sectio</a:t>
            </a:r>
            <a:endParaRPr lang="sv-SE" sz="4000" dirty="0" smtClean="0"/>
          </a:p>
          <a:p>
            <a:r>
              <a:rPr lang="sv-SE" sz="4000" dirty="0" smtClean="0"/>
              <a:t>Variation: 4-13 %</a:t>
            </a:r>
          </a:p>
          <a:p>
            <a:endParaRPr lang="sv-SE" sz="4000" dirty="0" smtClean="0"/>
          </a:p>
        </p:txBody>
      </p:sp>
    </p:spTree>
    <p:extLst>
      <p:ext uri="{BB962C8B-B14F-4D97-AF65-F5344CB8AC3E}">
        <p14:creationId xmlns:p14="http://schemas.microsoft.com/office/powerpoint/2010/main" val="192867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3828517"/>
              </p:ext>
            </p:extLst>
          </p:nvPr>
        </p:nvGraphicFramePr>
        <p:xfrm>
          <a:off x="0" y="-1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345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9290" y="1402292"/>
            <a:ext cx="4067175" cy="147002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Europa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20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1343025"/>
            <a:ext cx="3395133" cy="1620892"/>
          </a:xfrm>
        </p:spPr>
        <p:txBody>
          <a:bodyPr/>
          <a:lstStyle/>
          <a:p>
            <a:r>
              <a:rPr lang="sv-SE" sz="2400" dirty="0">
                <a:solidFill>
                  <a:schemeClr val="tx1"/>
                </a:solidFill>
              </a:rPr>
              <a:t>Grupp 1+2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400" dirty="0">
                <a:solidFill>
                  <a:schemeClr val="tx1"/>
                </a:solidFill>
              </a:rPr>
              <a:t>alla förstföderskor, huvud, spontan, induktion, </a:t>
            </a:r>
            <a:r>
              <a:rPr lang="sv-SE" sz="2400" dirty="0" err="1" smtClean="0">
                <a:solidFill>
                  <a:schemeClr val="tx1"/>
                </a:solidFill>
              </a:rPr>
              <a:t>elektivt</a:t>
            </a:r>
            <a:r>
              <a:rPr lang="sv-SE" sz="2400" dirty="0" smtClean="0">
                <a:solidFill>
                  <a:schemeClr val="tx1"/>
                </a:solidFill>
              </a:rPr>
              <a:t> </a:t>
            </a:r>
            <a:r>
              <a:rPr lang="sv-SE" sz="2400" dirty="0" err="1">
                <a:solidFill>
                  <a:schemeClr val="tx1"/>
                </a:solidFill>
              </a:rPr>
              <a:t>sectio</a:t>
            </a:r>
            <a:r>
              <a:rPr lang="sv-SE" sz="2400" dirty="0">
                <a:solidFill>
                  <a:schemeClr val="tx1"/>
                </a:solidFill>
              </a:rPr>
              <a:t> 37+0.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55557" y="1998133"/>
            <a:ext cx="3381376" cy="2540000"/>
          </a:xfrm>
        </p:spPr>
        <p:txBody>
          <a:bodyPr/>
          <a:lstStyle/>
          <a:p>
            <a:r>
              <a:rPr lang="sv-SE" dirty="0" smtClean="0"/>
              <a:t>39 % av alla förlossningar</a:t>
            </a:r>
          </a:p>
          <a:p>
            <a:r>
              <a:rPr lang="sv-SE" dirty="0" smtClean="0"/>
              <a:t>15% </a:t>
            </a:r>
            <a:r>
              <a:rPr lang="sv-SE" dirty="0" err="1" smtClean="0"/>
              <a:t>sectio</a:t>
            </a:r>
            <a:endParaRPr lang="sv-SE" dirty="0" smtClean="0"/>
          </a:p>
          <a:p>
            <a:r>
              <a:rPr lang="sv-SE" dirty="0" smtClean="0"/>
              <a:t>Variation: 7-23%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2278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23134300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Bildobjekt 2" descr="Bild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91" y="4560456"/>
            <a:ext cx="346364" cy="1091044"/>
          </a:xfrm>
          <a:prstGeom prst="rect">
            <a:avLst/>
          </a:prstGeom>
        </p:spPr>
      </p:pic>
      <p:pic>
        <p:nvPicPr>
          <p:cNvPr id="5" name="Bildobjekt 4" descr="Bild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74571"/>
            <a:ext cx="494628" cy="1215571"/>
          </a:xfrm>
          <a:prstGeom prst="rect">
            <a:avLst/>
          </a:prstGeom>
        </p:spPr>
      </p:pic>
      <p:pic>
        <p:nvPicPr>
          <p:cNvPr id="6" name="Bildobjekt 5" descr="Bild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19" y="2942114"/>
            <a:ext cx="615537" cy="486886"/>
          </a:xfrm>
          <a:prstGeom prst="rect">
            <a:avLst/>
          </a:prstGeom>
        </p:spPr>
      </p:pic>
      <p:pic>
        <p:nvPicPr>
          <p:cNvPr id="8" name="Bildobjekt 7" descr="Bild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62" y="2631871"/>
            <a:ext cx="615537" cy="48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8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18053111"/>
              </p:ext>
            </p:extLst>
          </p:nvPr>
        </p:nvGraphicFramePr>
        <p:xfrm>
          <a:off x="0" y="-1"/>
          <a:ext cx="9144000" cy="676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ktangel 1"/>
          <p:cNvSpPr/>
          <p:nvPr/>
        </p:nvSpPr>
        <p:spPr>
          <a:xfrm>
            <a:off x="743744" y="0"/>
            <a:ext cx="7475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sv-SE" dirty="0" smtClean="0">
                <a:solidFill>
                  <a:schemeClr val="bg1"/>
                </a:solidFill>
              </a:rPr>
              <a:t>Akuta </a:t>
            </a:r>
            <a:r>
              <a:rPr lang="sv-SE" dirty="0" err="1" smtClean="0">
                <a:solidFill>
                  <a:schemeClr val="bg1"/>
                </a:solidFill>
              </a:rPr>
              <a:t>sectio</a:t>
            </a:r>
            <a:r>
              <a:rPr lang="sv-SE" dirty="0" smtClean="0">
                <a:solidFill>
                  <a:schemeClr val="bg1"/>
                </a:solidFill>
              </a:rPr>
              <a:t>, förstföderskor</a:t>
            </a:r>
            <a:r>
              <a:rPr lang="sv-SE" dirty="0">
                <a:solidFill>
                  <a:schemeClr val="bg1"/>
                </a:solidFill>
              </a:rPr>
              <a:t>, huvud, 37+0, ej </a:t>
            </a:r>
            <a:r>
              <a:rPr lang="sv-SE" dirty="0" err="1">
                <a:solidFill>
                  <a:schemeClr val="bg1"/>
                </a:solidFill>
              </a:rPr>
              <a:t>sectio</a:t>
            </a:r>
            <a:r>
              <a:rPr lang="sv-SE" dirty="0">
                <a:solidFill>
                  <a:schemeClr val="bg1"/>
                </a:solidFill>
              </a:rPr>
              <a:t> tidigare, spontan start eller </a:t>
            </a:r>
            <a:r>
              <a:rPr lang="sv-SE" dirty="0" smtClean="0">
                <a:solidFill>
                  <a:schemeClr val="bg1"/>
                </a:solidFill>
              </a:rPr>
              <a:t>induktion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7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 smtClean="0"/>
              <a:t>Variation </a:t>
            </a:r>
            <a:r>
              <a:rPr lang="sv-SE" sz="4800" dirty="0" err="1" smtClean="0"/>
              <a:t>sectio</a:t>
            </a:r>
            <a:r>
              <a:rPr lang="sv-SE" sz="4800" dirty="0" smtClean="0"/>
              <a:t> Robson 1+2  </a:t>
            </a:r>
            <a:endParaRPr lang="sv-SE" sz="4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sz="6600" dirty="0"/>
              <a:t>7</a:t>
            </a:r>
            <a:r>
              <a:rPr lang="sv-SE" sz="6600" dirty="0" smtClean="0"/>
              <a:t> – 23%</a:t>
            </a:r>
          </a:p>
        </p:txBody>
      </p:sp>
    </p:spTree>
    <p:extLst>
      <p:ext uri="{BB962C8B-B14F-4D97-AF65-F5344CB8AC3E}">
        <p14:creationId xmlns:p14="http://schemas.microsoft.com/office/powerpoint/2010/main" val="24332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Bra resultat i ett internationellt perspektiv.</a:t>
            </a:r>
          </a:p>
          <a:p>
            <a:r>
              <a:rPr lang="sv-SE" dirty="0" smtClean="0"/>
              <a:t>Men stor variation mellan kliniker</a:t>
            </a:r>
          </a:p>
          <a:p>
            <a:r>
              <a:rPr lang="sv-SE" dirty="0" smtClean="0"/>
              <a:t>Förbättringspotential finns!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680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508000"/>
            <a:ext cx="8229600" cy="5618163"/>
          </a:xfrm>
        </p:spPr>
        <p:txBody>
          <a:bodyPr/>
          <a:lstStyle/>
          <a:p>
            <a:pPr marL="0" indent="0">
              <a:buNone/>
            </a:pPr>
            <a:r>
              <a:rPr lang="sv-SE" sz="3200" dirty="0"/>
              <a:t>Ok </a:t>
            </a:r>
            <a:r>
              <a:rPr lang="sv-SE" sz="3200" dirty="0" err="1"/>
              <a:t>maybe</a:t>
            </a:r>
            <a:r>
              <a:rPr lang="sv-SE" sz="3200" dirty="0"/>
              <a:t> </a:t>
            </a:r>
            <a:r>
              <a:rPr lang="sv-SE" sz="3200" dirty="0" err="1"/>
              <a:t>next</a:t>
            </a:r>
            <a:r>
              <a:rPr lang="sv-SE" sz="3200" dirty="0"/>
              <a:t> </a:t>
            </a:r>
            <a:r>
              <a:rPr lang="sv-SE" sz="3200" dirty="0" err="1"/>
              <a:t>year</a:t>
            </a:r>
            <a:r>
              <a:rPr lang="sv-SE" sz="3200" dirty="0"/>
              <a:t> </a:t>
            </a:r>
            <a:r>
              <a:rPr lang="sv-SE" sz="3200" dirty="0" err="1"/>
              <a:t>then</a:t>
            </a:r>
            <a:r>
              <a:rPr lang="sv-SE" sz="3200" dirty="0"/>
              <a:t>, The </a:t>
            </a:r>
            <a:r>
              <a:rPr lang="sv-SE" sz="3200" dirty="0" err="1"/>
              <a:t>quality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</a:t>
            </a:r>
            <a:r>
              <a:rPr lang="sv-SE" sz="3200" dirty="0" err="1"/>
              <a:t>this</a:t>
            </a:r>
            <a:r>
              <a:rPr lang="sv-SE" sz="3200" dirty="0"/>
              <a:t> data is excellent. </a:t>
            </a:r>
            <a:r>
              <a:rPr lang="sv-SE" sz="3200" dirty="0" err="1"/>
              <a:t>Can</a:t>
            </a:r>
            <a:r>
              <a:rPr lang="sv-SE" sz="3200" dirty="0"/>
              <a:t> </a:t>
            </a:r>
            <a:r>
              <a:rPr lang="sv-SE" sz="3200" dirty="0" err="1"/>
              <a:t>we</a:t>
            </a:r>
            <a:r>
              <a:rPr lang="sv-SE" sz="3200" dirty="0"/>
              <a:t> </a:t>
            </a:r>
            <a:r>
              <a:rPr lang="sv-SE" sz="3200" dirty="0" err="1"/>
              <a:t>relate</a:t>
            </a:r>
            <a:r>
              <a:rPr lang="sv-SE" sz="3200" dirty="0"/>
              <a:t> it </a:t>
            </a:r>
            <a:r>
              <a:rPr lang="sv-SE" sz="3200" dirty="0" err="1"/>
              <a:t>to</a:t>
            </a:r>
            <a:r>
              <a:rPr lang="sv-SE" sz="3200" dirty="0"/>
              <a:t> </a:t>
            </a:r>
            <a:r>
              <a:rPr lang="sv-SE" sz="3200" dirty="0" err="1"/>
              <a:t>other</a:t>
            </a:r>
            <a:r>
              <a:rPr lang="sv-SE" sz="3200" dirty="0"/>
              <a:t> perinatal </a:t>
            </a:r>
            <a:r>
              <a:rPr lang="sv-SE" sz="3200" dirty="0" err="1"/>
              <a:t>morbidity</a:t>
            </a:r>
            <a:r>
              <a:rPr lang="sv-SE" sz="3200" dirty="0"/>
              <a:t> and </a:t>
            </a:r>
            <a:r>
              <a:rPr lang="sv-SE" sz="3200" dirty="0" err="1"/>
              <a:t>mortality</a:t>
            </a:r>
            <a:r>
              <a:rPr lang="sv-SE" sz="3200" dirty="0"/>
              <a:t> in the </a:t>
            </a:r>
            <a:r>
              <a:rPr lang="sv-SE" sz="3200" dirty="0" err="1" smtClean="0"/>
              <a:t>groups</a:t>
            </a:r>
            <a:r>
              <a:rPr lang="sv-SE" sz="3200" dirty="0"/>
              <a:t>?</a:t>
            </a:r>
            <a:r>
              <a:rPr lang="sv-SE" sz="3200" dirty="0" smtClean="0"/>
              <a:t> </a:t>
            </a:r>
            <a:r>
              <a:rPr lang="sv-SE" sz="3200" dirty="0"/>
              <a:t> Best </a:t>
            </a:r>
            <a:r>
              <a:rPr lang="sv-SE" sz="3200" dirty="0" err="1"/>
              <a:t>wishes</a:t>
            </a:r>
            <a:r>
              <a:rPr lang="sv-SE" sz="3200" dirty="0"/>
              <a:t>  Mike</a:t>
            </a:r>
          </a:p>
        </p:txBody>
      </p:sp>
    </p:spTree>
    <p:extLst>
      <p:ext uri="{BB962C8B-B14F-4D97-AF65-F5344CB8AC3E}">
        <p14:creationId xmlns:p14="http://schemas.microsoft.com/office/powerpoint/2010/main" val="3414533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rrivalguides.com/Content/img/Destinations/vastsverige/theregion/bohuslan/bohus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6" y="0"/>
            <a:ext cx="9144000" cy="56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/>
          <p:cNvSpPr txBox="1">
            <a:spLocks/>
          </p:cNvSpPr>
          <p:nvPr/>
        </p:nvSpPr>
        <p:spPr bwMode="auto">
          <a:xfrm>
            <a:off x="2391103" y="170255"/>
            <a:ext cx="8229600" cy="7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v-SE" dirty="0" smtClean="0"/>
              <a:t>Tack!</a:t>
            </a:r>
            <a:endParaRPr lang="sv-SE" dirty="0"/>
          </a:p>
        </p:txBody>
      </p:sp>
      <p:pic>
        <p:nvPicPr>
          <p:cNvPr id="1026" name="Picture 2" descr="http://cf.vgregion.se/Cfm/loga/Bilder/VGSah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47517"/>
            <a:ext cx="3786450" cy="69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data:image/png;base64,iVBORw0KGgoAAAANSUhEUgAAAX4AAABoCAYAAAD2IpvOAAAgAElEQVR4Xu2dB7hV1bHH90le9CWxi4klT6yxYlfUCPYOFiwgzS5FsDfsBRULKoIoNhAQUAGVpsaORsWKDTVGRV+6JrEleSbfe3nrt86dk2Gx1j7lXs4B76zv47v37L3KrP/M/GfW7H0uhdVPmvWvzJohYAgYAoZAq0GgsNrAmUb8rUbdtlFDwBAwBLKssOqAGUb8ZgmGgCFgCLQiBAo/PnG6EX8rUrht1RAwBAyBwo9OnGrEb3ZgCBgChkArQsCIvxUp27ZqCBgChgAIFFbpP8UyfrMFQ8AQMARaEQKFVfpONuJvRQq3rRoChoAhUFj5hHuN+M0ODAFDwBBoRQgUVjr+HiP+VqRw26ohYAgYAoWVj51kxG92YAgYAoZAK0LAiL8VKdu2aggYAoaAf6tnxaPGWcZvtmAIGAKGQCtCwIi/FSnbtmoIGAKGgM/4VzhyrGX8ZguGgCFgCLQiBArL977LiL8VKdy2aggYAoZAYbleYxpK/O3WXClr19b9W3NF928lr5E12yyTtV1lmezzv/0je/PjP/trn3z2dfbmJ3/xn5999/emOUPAEDAEDIEaEWgI8UPw3Tusm+2/1Zqe4GlvOEL/whH9L979w0Jb2dQFheV/sFTWYaNV/T0CwrPv/D6b8MwH2cxXP6lx6zbMEDAEDIHWiUBh2Z6j65bx9+iwXtZv742zzVyGD3nPePkTT9yQOFk+91b44VLZOeNf9EHgyh7b+cBAhn/l1LnZTo74CQCM777Tev7ex59+nU149lfZyIfn+THWDAFDwBAwBPIRqAvxQ9iDDt7CZ+zP+Ez9V9nd7h8kLmQ989x9PMH/18rLZDc/Ms+T+zluTL/bns1muXs/O29aNqTndn4OTgc7nT/Nl4YIFj07rucDySAXMJjXmiFgCBgChkAaAUf8dy7SjJ+s/cR9NvGZeb/bnvHZPY1gMKRHe0fyb3uyfnbwgS4gvO9KQOu74PC77L9dTZ/f+936TPaLyw/Mlus1OiueGDbJrrz/tWzmK59kX4472t//2PUddPCWpcDCNZ4JLM6NoMezDZ5ZEPzCz4uz7CabIWAILNkILDLip3Qz4ZTdfeZ+5f1zXZb+J0/O3W943JPyoC5b+mwdkobEIXWIngaxQ4jFUs+y7v7H2Uh3CiA4ME9/dwqg/80ndPBzc5o4ws1L4xpN5l1c1TPhlN2yTlu3zWa4vXW/4QmH1YKfF1e5TS5DwBBY8hFYJMRPCWbmeft6dCB6snyyc0iuSMrP+iyXfgQBfidQrOlq9h02Wm0hVCH7T9yJgfs0/2aPOwU8604G7dZc2c+x/xUPld4KgvwJOJD/4lr6EaIfP/t9H8jk800Pv50NuvvFJd+ybAeGgCGw2CJQWKbHHS1a6oHMZ52/nyfqc8a/UHpbZ0jP9r6c0Wmbtln36x/ztX7Ivr8rA5H5yts9eUgVHwh/7EtCa7ZZ1ncd0qt91m/UbDf30tktfTr4Wv854+b4UlLPjutnfUdB/u8vlgqQZx4iXPh5sRTahDIEDIElHoHCD7vf3mLET836ofP2dxn4V9nZjnwnnrpH6Xfq9l/ffWw24qG3PBFf1XP7rOPGxeye+j/3+UfA+PjTr3wWX3yDZ2X/EyKnP59lzBVTX/W/EwzevqGre/PnVT8XwWS/y2e5QNDRk38fFxjudpl1S7cebm5OKAQwaZxOvvz7P7OdNlzVy5BqjOm58099P2k83J7+8vzSdxf02F/f2isbP/uXfu68ttz3v+dx2vHcB3w3ZKRcVm5M523WyjY55Z5St3MP2So55Iu/fpPNdrqS71jkzS3BnuDO7zR0i65jOgHPDk12EZsX23hmnrOTCp7hYI/sS2Psvw/idAQuglG4Dve0vOgFfTH2iilFm4u1PNn1uBi27As8wjnAmlNg2FL6kXVSek+tI/OPf/qXJWzFRvXaMj7PPqQ/49H5ES7Ro8XmC/eVsn/dD4zYn/gdevnc4QQ3aJ9LySh7YE44is/l/Iq+/d3zxZ+cMM6LUs5ORd4erny947n3l15imXWeS4qdvJXYL2O1T+b5WbX3Woz4UfBDLtMnE0dYyjIEARqvaE535NzXETC1/QH7buqvz3YOPNIZ9fLuviYBQEUhjKOPVibKRqEQuszBvJA8JSPGjnQPjG9yAUYMpLM7ZezgwK+EqCoBEFK4qtf2/pTCvig5cdJgPS1Xivg5/YDB53/9R4nMIeyeHX+6AFb69VSCpuxXMJUgSLBhLpoEU3eS85+FACA/7smaMjY2hmviNBifvDZLwAZ/9i+6Odud6lK40g+9iP7f/KT4ZbxOW6/pnZQg3e36RxcYLw7lSaJJx1dMfc2P4zSJLmmUyM4e90L0FV5sEfthv6yB3Dg34wVj5hCMtM5xTMYxP8FJ6xQ5KiH+mOwx4j/X+QK6m+GecYWELPpCtti6oh/mkD36vk2BSfQe6k+vQx/BGDtGPzHiF1noQ7kWXw3tAz+FzISMSTawG+2/mviRW+xZAqvYFZiQrMXsCplHOZuiD3Is/8OlPSHHuCImI2tp4hd9x3woz6/ETkM96SRDfHHfwbO8LdHy1kOPyEbDP9hTzEa1vdb6e4sRP46GU7JJMm6ckowWpUDMkNhVrizDhgCUEwFgYAzzhnX1jkY/mhAjQNCXjAFnhmz5icK5zmfWhMwgoBWaMkrmgnC4hwHxVhGlIB15awVMDI81kUsUKvPJ/TBgyX05hSA/WGlyl+AJRuF4iF9jhOERaGnasEQPocHgBDhbTC6RKY8IcXrJ3LSc4ECgD79DkZIvxIHx+14+cyEn1+O1XHKqlGAiMsm8yMbpj/saL30f3MB445PvWSDzwk6wqXCc6LQc8csaKdlDm0OnqTllTRmTSlyYI2VrmmhSfcBKEpgQS1n7uSsO8nitcfy4hfQsRBbuAz08d8XBnshiCZAkMnpcObsSroAXtC+LTeBTsbVSMrI/9h/KKLJpvxL/SfkVc6XuhcRPUNSZfAwL0f8iI/4fHHFbs0s91O3vOW3P7CxH9v6I7Jxux0H3+west/TdOet7y9OOpDp5Z6TUQ1DQDWeTU4C+7spQpY8408MXFE8QGPG+g2f631l7VJ+d/dx93Doof5KTBaL/2JWcviAojHver88xUoJLLcSP4T1/ZRe/FnvlVBFr7AdHERk1IcgeNjppUvS4xxrv3NjND2E/kBDtrxOOy/QYjcc+l80sBSAwR0aNHePPg/jdP42dyCVrrn7c2IUc+6Hz9/cZMJnk5arMITpnDr0+n3HgecO6eZzCcRovmTsmk95fuBdtL+G9vDllbcEolFvGdr3uUV8+DGXlZKcxSNlQnux6DDpN4SNzEBjBEXLawflUGGCZI4afrIMvkACl+ohd0D+mf7GNca4EFPOdlH0wH6eJHu4UG/qB2DM/w/1r7LT90/dEd0q+2vlWbC+shX0TzMOWJyP4hXbAtdCuBYeUX9E/vCd+0M3ZkySIyHK3K9mKX+dh8ZvbertgOzZlZs26Xmgu8bO5568ksrsjtdsQivbHeOr8YzmKf1Mi/VCRWnIUDsHs5H7KMScEMqV4HFkCC2swhxw1+9wy24MuBh4quRr0yIx7uVMMThgzMJkLTHC40ODFAMmeMYZUE2fV6zznMCaYSksRP/fDvlzLI37usyaBLDzBpJwmb32ccJQL+CkykT3ofjsMmupfBIjtr1JnE0Jnjhh5a7xj+83TD4Fuc2fX9SZ+Eoxzu2zlyT9GvuWIv5zesdXf3t7bQxNLZsTnUnjmkarYVczWY+RKf534hEFB9kIw3PjkSQsFwRRR5slItSH05ZRs2Az8ooOvtuHQTtkPnEGFQhM/eOg5ZL1wvyQ4YZJcDV/l9W028WtCJduWb+M+5LJziH9U346ehPNIPxRQjI0xBJTN1nL1rqYyTv99Ni3V81gPsABRkz/kzhiI84357gRw+p7ZSEdqZATMF8tAKgEUw0o5YLnx5RxMj9dZWOpkoIk3lqmF8qQIAEcjmKUILeU0eTKWyzJFNo1JXuYXOpQEYAhAZ0RappgTltORPklAsqlnCOXmacmMX2yZTDcW0JpL/EJOqYSGJALfSyU6eSfCT/A/Fcw1bilyzUsGdGB/3fl+t6GPVvSQtFxwCvWZki2m95SusW34phLiThF/OTtrzv1mEb8cZSih0CBbyF6imxBA3nE/JryO+uU2p+cWw5BjMW+HUILiaMhphEYmWmvW3xwF5WXI4R4r6VspucjcMeIH56t77+DfcqmU+MG4w8arl7LQWEAniyLYlzvZIJtgGpYAU/uTpICx4dqVlHny7EmXqOhHYOHNsVRJLzVXpbqppNQjtiq+FGa7JCPF50XF0mfYymX89Nfy6pOX+FMl5brQD4vZcfG0HWsxckUOxuUlVxL0ZU4CNGvnvSVTb+LHr7DTWLk3D4tqebIcN+bdL3y/26011/h5eHurI9INT5roj8Gd3KtzZA4Q7eVTXskeuaCT/32fy2Z4GXCsztuu1fTe/rLZ5i5QcB+ipj+vctIA7IUhXfzvXYf+3L8xwzqQCWvR72E3N6Uh7kMw0s47dGtf1hg+603/ihZKmOEC06i+u7ij7PP+3uvuFJBXaokBRhBhPzRI8vLJr1SFux6/t8ODVxKTxKHWSvXV87lyXVlZBJdYx7z9CM6xceB408Nv+TdBdPvbxOMrxkn6ajvxZKQwQJebr9WmVAIU+woxFFnDucqCozrwNtqtzlbkjQxuYZ9dXXYJwVbSKtUNe09hL3OI/vGdd248onTaFZ9izzT5HMonei+HCc+F8EeIlIBK4wQ0cL92JZ+L7T3PPvLsXPTOelKW5SdYU//O86/Qln2AdvxB8pAnY6V+K7KV89PQTsO1y2Eu/avxl0rsr5I+hf/sOqpm4n9hyCG+hn/CzU/57IiSizjMrf12KRL1wAnFco0j83vP2MtfQ7mM2axtm+yaI3coyck1DIH290knFMnDEexg9++e0/fKDnBBwwUqf521MVSZX2/23eFH+HX2vnS6G7e3v3XTQ2+6ud9zD7rW9muuesyYqv6aJ28+vDu8+wIy6TXPJ+C4f2ET+cHlkQs7+9vIhVGkWiV9dR/BJE/hIt/seb916xcDMY2ASrYExrH2yIUE2NVLeqAPWPTaeYPSfsc99V52QhNZcF90B2GfNfb5PLEW0rN01vsTEjhx33ae+ATTcGKRlYC0/TlTFrit5wvHxfCjP/pk7zTsG71VQv6V6gacUnuRObSt6HnPvOt5R3RvOpsqEr/Wqd5fSu8hBiRs+Cz7xKfwZfwILEmuUi1mHwQpfKXr0EeSdi42gu1gfwQ6sI7pLrY2NnjeIVtnvXbZoHS7nF2k7ofzi2zl/JRxKV1zkoafUnrRa4Zcl+swLXSzZuIXIoSscUjIHMXxmQbJCyHQ94Uhh2bTX/oo67jJ6gt9ochn587QcDTApglJ8jskzT2yDwyeYIORpoyEL+3o9ZkDYyRwICdz6yBTKZbaWDXRyXiCG28niTFqw+HenKsO8V3LrT3A4SkBMRbY8gwutZcUAWC4vNse209RDwsTv6yhg137s6eUSFGCchhkYrKljD7mUKJX5onhQhAT7GNkjg3gjGJb2B1kkPfnvIUQWXPaS/NzSVD2t6iIn/khFPyABuZiJ80lfiFrAiv2iW9hr4dfy4l6ftJFUvaBbaD/VIITkqteX4JaJX6JX8EF6FW4ItRnng3n2WRziB/OQ65vHfGLQ+CAkLqvyzVF73ZOGZCsOKc4JAoVQ8UocDqCBn1xKn5ynSM8RM/9WBYtyiI7OWvsc6VTglYi2QqvdG5/zuSSfPRnTkpUxeN7OpOJGYScOphntWPHRO1Sk1NIPr+74yiPU7lMWPBCxg0HToyuo8lFk261xC/9cTywDjP0PKdJnUxE/jycWFdjFe4hRZ4iTyyoaJLOC66pjA65YwFQB7hKTlda9lTgZv/VZvyiKwmskDNJEK25xK+DCvO+Mf8zV5ZdO2nnIks5UgULTt9ykpdxMR0IzvrUoe2ZoMfJnQqCbjqpipF1ORlDn6km49c2l7IN1s8LAA3J+Jc+/JaaSj3FKNvGZR2Tfd2eds2RO2Z7XzI9e29Ed58xcI/2+zuP9oRHg+BHuEzr5xd1zo4f+VTW9kfLZiicJu8sj3UBpLc7wu3l5qLffEeAKzgSlzlEUVxfyxkV/SAC3Qa4rOhaJ89h1z7i5YRk+Fo32cDHf/wq67ydC0wDJoQ6z/3MiQZ5aGfc9ZzfR9h0H1dGW+A2mLEv9rnBgLuT3zp9b0QPv9fUGkyq14ntP5Tr/MO28Tg//TalnuKpSjdKNwTE8B7Z8c7ulEYpaPB9Ly8wBr3fd0axlLbdWZNLGb+WDfynO53HmuARkymFY7l9v+tsD5vQ9heu/T/39PGXQty4voGzCfn2pIyTNbG3SmyGIPqH0UdH15A5IasXrz7U+wAlyJQdxXTL2J9fdEDJH1I6Zc48jMM1IWh8l4aNksid6RKrvJZnH4y719kH5bHQdlI6EP3BAVI9kPVZi4fF4VzcT83HvXIyVmofMRzEr7gX+jvX8BFO8DGfk/lE9piP5YLfjJuFWokfMHGQMx0BYjAol03yhSnIUW+CjfEZ4sHQGScEijNBoJC0ED2GDNnIZ8byxJ9rGAREztFu+Mw3fZ1TCF3jII5Fny/+/g8PPsGBtfiCGYT146NHV1Xn147E7zGnzCN+CEFIPWbYev484qJfOQIMbSKP+JFrjiMhAmKK+MFRkwBjIB/0EJMVh+cEh37bu6AQHr+1/DpoiNx5OIojx4hYj0thnEf8JCaHu2Cl2zW9d8wG7t/O215IRinfExlTYwSflA3KPlJBXRIb1s8jfpEjr4/eg/TnWiwIhvvNI1XZQyy4iQ7CeyQgt/XfxS8T2gVr4fth0lQuMDeS+Odcdajnp28N8QuZQ7A4OBnC6+54SESG4LXB0pfMT7JDlApZQBoYF8CQIUEuOJgECfnJWE4Tkt3znCAve9WRFIOnvMMa8mCunFOVC6SSRdEPx+atFuZfwf3dELJmyepXPWb0QlPpbE1OP3QiGBGcCG5gs9cl05JBCfl5dZZgSeNkwPcVwlOPn9fXtduU5GJugjXNv03hTlychtCFDtbFNy2W9bgLucs41oZ4JLOOycq6kBv7gaAvv++VUiYt+sNmmDPMeMP9YUsx/Qn+6Fdn6SQgt/Xb1WfE7Jdgj22iH/YkxBLL+PWcrDlw/828raUCWMpWtJ6xa/aI/bE3sMNn8rJ9sSN0O9vZcOyhsgSPGKmL3kP9gVN4otF7EOItFyhC+xA/YC7/vRuHNfaMDjTOxS9nLl1K/GSctl19ajt+5JOlvQuBiw0zRus6PF2mZMQWYs915EG+PtXjV3n9RU/sm31qvxJuTGGZwiK1XjlequZ+zRm/kDmGRaYIkDgYJAJ560xGFCmCSQmDaEjDEHEEaYwlEOhSjigDcCslfskQIGDWEgKDqJi/khJJCkyMBKUf4OqgugSFzNNfdOUsX4ss/sGlsOGUEArjIU9pGDQEESshSR8pycTmJQCFJEq2iiNW0vR4eQAKcesmAZ698dAvVcYJ5dXzMMc096A/JGzG5O2PICEEKG+NyTphRiUYS1CTfqwNYSB3iBUlSeTSOhVZWbva/9MZ4uG5SWgj6Hnw5Jej2KX2r/cue8k7qaX0DpGVK9/grwTqWAlK1tYvX5SzLU5J2AtEB1+Us10pj0g/2btUGfB/7TckUJR/wuCYkjGGQZ7dVds/3F/ML/OwqERH5TAvd7+w1GE311Tj/+bevtmeF0/LKCHQMPLxjrT4cg9O7kpIpbUvoL7s/qEclEoG+uCLH2VruWyT32mHXfOwM4qfeackymMgJzlyxPG49+jFB/h+zCvz3TjzjVL2GtsopQhkQc5rj9rRr9/THSUhVubj82VB3bocYHbfEDAEDIElHYHC9w4dWRPx/+O+ftkeFz/oj6E0+VMNj158oCdbF1BK2HDvpWsOd1/E+sY/MBp61M+y+e6UQBbgSwHu96ff/k125K4bZuv3H1/KlCmZkEHTHnPz3vXkuz4oXHD4tp789foxRdzWf9fSnO+P7OlroQSo40Y+4eeD9C+796UlXYcmvyFgCBgCVSHQbOLniPSMr7WtXaphhsQP2XLtWkf41PdokDhf3GA8mT/tuJue8DXzsHG0g6jnutrcnhc9mB243drZ7SfuVvqcOoLrIMQcvBnEUZ5G4DLir8pWrLMhYAh8SxBoNvHf3n+3UoZOmYbaFcQsGT+kT7YtxN72R8stQPZcp+wz+L6X/IO4VPvlTT19gCBgjJj1hj9B0E4f8wv3UPiN6DAh/m3PvNc9UNusVFPldPHpXcdmh179cCkQfEv0adswBAwBQ6AsAoX/OOSmmko9/5zc35dJyPTlSyRS9qEUs80Z9/qn4ZR5ppy9r8v41/DlnD1cxl5L47RwcqfNS3OwPk3mlHUoG3FyoL0/spcLSl9mY598z5eH5GSxx0UPZI9dcpCT5QFf/rFmCBgChkBrQqBm4ifjhnTPcBm3bge4bH/KWftmx46gbPOuvwUpfzb2OJ+tQ8o80KX0w8PZStuF1PXdPyF6If5hM173MnCy+NXNvfx06/Ur/r+YfPYlJfecYDknA8GHUtNxNz3uiZ9+ea+2VSqb9TMEDAFDYElCoGbin+zIndcYp7kyTa9dNvR/h0cycEiV8s2hVz/kr/V29+8YsJsPBmTdvMpIeebSKh6sCvFD9Jw0CCS0Q9wayECj7s8D4ja9b3flpnVKaxIsaLyXvcXaBJ01fBBxD7aXJF2ZrIaAIWAItAgCNRM/r1oOPXonnzVDpL133cD/hIgvOGxbT7AQMA9eCRLU/en78rWHZ8e6rJ8HrQ+++GHF70YLqTMHwYPgQlln/f7F7J5GaYdgtMqRd5TWlLIOmf84dwKZ+9FnvvREq7Xs1CLI2ySGgCFgCDQIgcJ3u4yoqcZPueaVoV2zQ66a5bLn7TwZHzvicZ/p93ZZ950DdvcZ/aX3vOhJepdN18jW7TvWj4GwCQy7X0iNvZiNpxrrkJ0f1H4dX7ZhjZNcrf86F3SOcb+PdddoBJ3HLz3I92HND27pnT0w50N/6iBAcRKgzMMYZDtt9LPZje70UGujtLSWe1A996NP/RT8zjONvH3k3a9VjuaMAzMaOqAcBz6LqvTF/OUwqmYvGn+SC+ykpfFtqTlbap48fMAj9qdLqsG00r4trctK17V+LYdA4TsHD6+J+BEBcn3qrd94g4OAcTwhk6nn7OelXKfPXdkpnbfILuy6nSdkGr9DyjKOvrtdUPz/ZOf/8csFTgFTzt7PBw3WOWb4Y9l1x3TIjtptI9+PQELDEF+9rpsnlq1Om+QDA32Y886BuzcR9Gd+fU4Edw7cw8tVC8nhxMjLWroh3+4X/vv/xJV7yPbhqCM9qa7U89boCefxSw/2e4zN979TByykbfZxift3kcMRLMMm92Nmgn4YE65HXz0uNbfoCP3RX79KG5M1hVE4PyexrU+f5LvH1kaXBCjwR38kDqm5q8EzhZXM0WXILH8yrbXJPNguSUnYWkJWEht8LLWXPF2C+zS3vxumz61Zl+EetC71fsN+4jPY5BOXHbwQNnI/Ziu7XTDVy5tnK7XqrDWMaxbxC+gQ2hZrr+IzfQh3zBPv+AeqEAwGRQ1eFAthC0FD1jg09+QnxgtxHzO8mNnjMJJZk/X33rVI+mTr8tbQ1HP2LwUHxjMfRtNlSPG/o0Mm5oKskBMSFpKpVskEO+Q57c5nMp438KYRwShF/Jw0IKqQWMN1tfHL3NJHO4w7oS0kshBuSgYZoGWRNQhMEkxjxPHK0G6eZHFm8EQH9KfF1hMS4r4Ec06DYBDrr4MFtnK6O4lJ4x62xCkvxEL6yp7CuTWeel93uNOe2CgYxL4DQvZMsE7tsVKbqXSe5siqEwsSqZV7pf83Nm0n+BW+gI+iX8aiL31q0qQqusR3SHzK6VICtWClseBaLAnSthO7X85Wytl/pXprDf2aRfyiTByrY1PZgN+ldPDEZV28UWEEYZZJP66FxE+GRZaOw5PF8BNHxUnpz2chbzIVgg1ELIYr2Tjz8jvrYBAEi102/Ym/lsq+KlG4GJ8mE4iZFsv4IU6ID4dBRk4aMbLRzh86TTniF3LOM3zteCGZIjsBDXKndKebrK3nzpNHk4UOUpzcwCDEKDwl6Aybe2Ewkv4EcZEVMscG9NwQ4p/HF/8XN5lDSL+c/ulHgJMvG4b6qMRO6AORYbvl5tG6qVZWCXzyRwLz9hZLEPRpObTPkPilLBvDm/1qXYY2pkk9Rfwp29GJgMY+tBUj/kotM8sKhYNurLnUwzJkcjjJru7oBbnSrj+mo3fEU++cnb123RGe8A522eL1LlOEtKVxHWUxnvv3u8ydEkbxtcul/LMAGv2Yj/mlzBOWWhh/cqctfObPHIzhzR4CD463dp8x2eiBe3oShnxrbZCJODKyX3LPHC8X1153xKnbzk6WJ13wk7IM947myO+CV9ikL9fB8mk3tzQCqJRmXGluobFyH3k4AsfaRd3a+2NxbH6u8Vc6Y3sI5+aviH40iv9QphjIyMx00+uIrGTPYMDzkBCj/7t/oA/mQrTMueVpE/0f/uMe4y6ZNKe0BHOJ7gV/5vXPDwL8GU9jDsgV20nhLwvI/kQm5uV3CLWaJvMUT5ltvN3nzVOLrMjDqZlG0BbfSNm3rBHaidaZxidmM9jDsBlzvc1rvLEf7EJO9MiEz6FHwYJr4juhjXMvZjsac+TnpCfBNLSVWvRUjU6/TX2bTfyicBRCRgC54yx8poaOcka74CDkf1HX9tH6soAqmQuf9e8p0GXeI10JSI7wkDEGRgCSVzgxaEi4nOOXU+6RjjzYj24499HDH/X/F4FuBEVkWrHnKB90IDccI+aYmvhTMqTGVkL8lMNYnxZzutSaMjdrs0/mkCBMsETPf98AAAphSURBVA3JVjsvBEMAh/RSawq5Q94EfpoQU4z4D3Trg78QiPQ/eMiMhfAXohM7Yg3kCPWk9y76JfhwQsSeNYmVsw+5L/OAEXiVm6cWWcVmTnWnYfQj+LHmg05XYUsRv7Y9HWi1LuUlhpQuZQ78S/xD5gIL9k9pNC/5qIT4mfOpt37tfZmGXDzXi9lKpbpqjf2aTfyAJgrD4MjWIQdxNq5hLJr8+YwBaOetBXwIglMFc0tGddeT73ijwHEhJYhCBx+MpLmNYEcAg9SlhVmUzoB4qAcukrXHgo92PjIX/eCZ47xkubVm/DHiTwUbvYYQPxjKyYs9C74hlmGWiNzopxzxk9Xz7IDyHk1OSWHGz70Y/kIAWh4hOp2FErzk2U/MDuREoU8J9Ks2m6x2npis5daUxELsRUg1dfJLET8+IkEjRfwEF/GjmC7FlrjHyVs4gBMhWCCT+CZ41prxi3zazkgy8X8ST306bK6ff5vHtwjxAxBHTogcQvjL+D7eUSBlHJ9/3NOZwA3TX3PGsa57zXKj3BNADHw54suc/BQn4VhJpo/hkWFgCOIgKbKqVMGbuyM7c0s5hc8EGQlgmjC1YYbzx0iqOaUesMfwQ4eH7HlYBwYnO0KVrDMMPHmlJH2aIKuWMg9kCp5h9hzL2sj42DPYcTLi+C8tzNS0LBIAxJkFf8nuCQAQlpQPpbSg55Y5pNSTR+J5py5Ij/nzTguybrnTGydAPY8kCdXIqsfE7DdGrCni1wFXj4uVerQu8W858WniRx7JyOUZHdjBA3K9ucTPGtpW0I/4e6X+3Jr7tRjxCwlSa6TUQo1ajAFCwvGJ+DiqlAqI3tS7IWucl6M1D5v0cwCUw1geiPJT6rlSMkLhzEOD2MSgMFqcHeLjOhnLMJcZNKfp46zU6VPHU3kWoJ1cAlAs49FkUQ0xM1fMoYUYJEPiM89bCFIhaVdK/AQ8Xeoi0+Khu24aD713uR6eWELi188QQuLXz0wkGKTwj5Uv9D5j2bScijQp6f3GTh8xe5J5dMklb56YrBLMU4FK9q3tWgeDWNYfsxOdvIQJSeq5kCQROpHSxI/va/nllJWX3LDPSko9+sSWZyvN8fPWMLaQHTisWQ93NUiUPkaftGc25vF5/gHQa9d3z069Y7YnG4xlxR6jfM33lM5b+s/ygPCBFz7w70pTu+M/Xok1yiQEBhxIyh6sU3y4+lX2rwdOyphni3VWyY6+8VGf/Wp5INPmNmR4cvAh/sjLvvzR1+2XfdwwbW7TCYeHiBt7I8aRkIVgyENlTjjXH9vRi8FemYN7PPzjHmO8ozfhxz3WZA3Z867nT/HEzZ6Z02dRTiYJkFLb5fhOAGUNCJoGHqyPvMhGIGQuPb972O/7ytxyj37FvXzq9SryMP+YJ+Z5vSGrP+Zvv66fA0zkD/iJvsP5kZ05i1h8WppH9gTBX9z0cFfjz3VkAjP2KfizLnj6+nwT1tgFdkJjXjmhCc7yxtf9gzr5PmCsn0+ILP550pUz/L1Yw7ZZV8+ja+OxeaqVVWyCNdgHOnlgzgcl3LQu5R79tJ2wX3TfdpXlsqN2L751hD2yN/E/sPbPzXbfuKwuxTfRBXpEHnBAFsGz+GJG0S9o6I81Nc7adpiH++I7In9oK+CHPcqcYitRBdnFEgItSvxCLkL+kLmv5ztlY1REa5r8V4UEAE3k3MO5xFmKBFQsFUnjvjhyse5cDBSUEXZpV/wSlGT2IkdLkD7zYmScNPwelin+vwI0sn8ySNk/e5I298PPfECAdPV17ss9ZN9inQW/kCT3nhxcfIilm6wXmzPsi/PL21Hcg9BP7rRldL27npznHS22D5lXArk4MNclgMVk1fLM/4MLHk0BOCa7zMMYav0EL42t4O+fNfz43zah+zA2hefr8z+N6oB9S5AQeXc9f6rXd3id+9yLtVh/9uRlagpCehzzVCsrthTinIc/9/DB0PaQ4/Ovv/EnYoha9C7yldMlYznR0MK+og9O9+gKnadsNQ/nPN/RtiJzh3YQVZJd9Ai0OPELaUC6RGyUAXETiSH8i7pu7wl6y1MnllQgWQ/fytQOLR3EQCVDkOsYFqQ2bMZr/ufFTdkE9yEmMrqWIn2zF0PAEDAEvi0ILBLiF/Iny/ERv6n04jMfHrxuv07pGmQtZSApLxSz/s9KrwJKaUMeDkPmBBE5OksQ4Zp/bdKVGoz0vy0mavswBAyBlkag8N0DWq7GHwrHg6M7XOZP3X2Yq/deOumFhb5oM9QFBx76bONOAI+5sgYZPyeErU+ZkE05t1P29Ju/zg50RL7u8aOz6+jb7ifZesePKS3FWB4m9XallOuOK9bPT7t9djY28iWplgbP5jMEDAFDYElEYJESvwBy4RHtswtdZk8mf6N7qDRs2mv+dTbeQpjiHlLxpxcunTgnmzzI/c0dR+y0Nt1H+UBA49ru503xtf8/TeibHTPs0RKxQ/jMT7Cg9n+6q2nq1wWXRKWYzIaAIWAILEoECt/pfEOLvdWTJyj/1y4EzVsC8oB2tv9mZ/EhKcHgTxP7Zk+5DJ9SzUpH3OLfDCCLpz8ngM3dQyruUfrZzD0P4HdOCIwhcDztnilYMwQMAUPAEMhHoG7EL2IQACB/MnV5kAtxEwTkG5a+pu/eACEoUCaa++Gn/udmTX/zhHESPMY+/o4Rvlm5IWAIGAJVIFB34teySQbf0dXp/Wub6hW92B4IEAQBgsSD7hU0a4aAIWAIGALVI9BQ4o+JSzAI/4aPlXCqV6yNMAQMAUMghUCh0On6utT4TQWGgCFgCBgCiwcCRvyLhx5MCkPAEDAE6oaAEX/doLaFDAFDwBBYPBAw4l889GBSGAKGgCFQNwQc8Q+1Gn/d4LaFDAFDwBBoPAJG/I3XgUlgCBgChkBdEShkna62jL+ukNtihoAhYAg0FgEj/sbib6sbAoaAIVB3BIz46w65LWgIGAKGQGMRcMQ/xEo9jdWBrW4IGAKGQF0RKBQ6X2PEX1fIbTFDwBAwBBqLgBF/Y/G31Q0BQ8AQqDsCRvx1h9wWNAQMAUOgsQgY8TcWf1vdEDAEDIG6I2DEX3fIbUFDwBAwBBqLgBF/Y/G31Q0BQ8AQqDsCRvx1h9wWNAQMAUOgsQgY8TcWf1vdEDAEDIG6I2DEX3fIbUFDwBAwBBqLgBF/Y/G31Q0BQ8AQqDsChbVOm2Xf3K077LagIWAIGAKNQ6Dgljbibxz+trIhYAgYAnVHwIi/7pDbgoaAIWAINBaBwmqrrWYZf2N1YKsbAoaAIVBXBIz46wq3LWYIGAKGQOMRMOJvvA5MAkPAEDAE6oqAEX9d4bbFDAFDwBBoPAJG/I3XgUlgCBgChkBdETDiryvctpghYAgYAo1HwIi/8TowCQwBQ8AQqCsCRvx1hdsWMwQMAUOg8QgY8TdeByaBIWAIGAJ1RcCIv65w22KGgCFgCDQeASP+xuvAJDAEDAFDoK4IGPHXFW5bzBAwBAyBxiNgxN94HZgEhoAhYAjUFQEj/rrCbYsZAoaAIdB4BIz4G68Dk8AQMAQMgboi8P85SD3t/01EP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83659"/>
              </p:ext>
            </p:extLst>
          </p:nvPr>
        </p:nvGraphicFramePr>
        <p:xfrm>
          <a:off x="5557358" y="6039003"/>
          <a:ext cx="3586642" cy="818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Image" r:id="rId5" imgW="4838040" imgH="1104480" progId="Photoshop.Image.13">
                  <p:embed/>
                </p:oleObj>
              </mc:Choice>
              <mc:Fallback>
                <p:oleObj name="Image" r:id="rId5" imgW="4838040" imgH="1104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7358" y="6039003"/>
                        <a:ext cx="3586642" cy="818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413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45059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1763" y="-393700"/>
            <a:ext cx="9293226" cy="7281863"/>
          </a:xfrm>
        </p:spPr>
      </p:pic>
    </p:spTree>
    <p:extLst>
      <p:ext uri="{BB962C8B-B14F-4D97-AF65-F5344CB8AC3E}">
        <p14:creationId xmlns:p14="http://schemas.microsoft.com/office/powerpoint/2010/main" val="365464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45557" y="1410759"/>
            <a:ext cx="4067175" cy="1470025"/>
          </a:xfrm>
        </p:spPr>
        <p:txBody>
          <a:bodyPr/>
          <a:lstStyle/>
          <a:p>
            <a:r>
              <a:rPr lang="sv-SE" sz="3200" dirty="0" smtClean="0">
                <a:solidFill>
                  <a:schemeClr val="tx1"/>
                </a:solidFill>
              </a:rPr>
              <a:t>Världen</a:t>
            </a:r>
            <a:endParaRPr lang="sv-S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8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3EAAAGYCAYAAADsoGsvAAAgAElEQVR4Xuy9CbhkV1X2v2uuW3fqvj2lE8hAEhIhgYBCGAXUABIePiIokT8qgjKq8CkoiB9InCJGTUQGR0BUgsigf6JIUPQjYRKFBCEMmSFJd7pzu+9cc33rt6tW3VPnnqo659SpO3Tv3U89dbvqnD2ss8+p/e53rXelWlKMK84CzgLOAs4CzgLOAs4CzgLJWOAr7zQvf9dNnroOmMveeoV55iny0aFPmDe/05hXXfFMw3/9///KO19u3mVeaf7kVRd1z7efaXUHLjNv1XPXjzDvfPm7jD3kkY80j7xJ/nrlnxitIqhOPZVVYCplzANLDfPxm+rm1kNVU8obs286bR52WtY88oyc/D8lx6RM7dA9pnn4XtOYnDalc87vtdXCl4xprppW8WyTmjjNtFpN847rV81a1Zi56az5my82zOpyw/zZq5bNdyr3GdNomqef+WiTTWXM2je/bpoLx0zuzLNNfr+1yoZy09WXmNddt/7x+a95v3n7s73HHjIf//mfMNeY15j3v/3ZbdtSbrraXOI58dKrrjevfaT9wlx9yevMdZdeZa5vfxB4/Ho7nfq/0T7s0ksvNdddd53R+tb7d6m56vrXGqm809/2/z0tBI7PfegsENUCKQfioprMHe8s4CzgLOAs4CzgLOAscOJYoClALi1AbmBpNuWg9Pohiv7sJ/AB7QrsYamm+e1/XDZfuLViPvaL+yxIpDzhrUfNK542ZX7y+4vdeuASAIiuOAs4C0SzgANx0ezljnYWcBZwFnAWcBZwFnAWOOEsACYDzK2Dqja46gF3HKTgzQ+8hHmjNJopk8mkzKvec9x89Z6W+efXzZqpYtrce6xhXvNXx82vPGfaPOqMrAV9mU7lLUF+FsZ5QeIJZ2E3IGeBZC3gQFyy9nS1OQs4CzgLOAs4CzgLOAuc9BY4vNAwL/vLFXN8uWrOPyguk9Wmef7FJfOc753o4sCT3kjOAM4CI1jAgbgRjOdOdRZwFnAWcBZwFnAWcBZwFnAWcBZwFthsCzgQt9kWd+05CzgLOAs4CzgLOAs4CzgLOAs4CzgLjGABB+JGMJ471VnAWcBZwFnAWcBZwFnAWcBZwFnAWWCzLRAJxB269nJz8Mc/OKCPv2M+13qDedxmj2KL2vv8lVca84YTd7yfvzJlHv9Gj3F/53Om9YaNV3f4vJA6XvABc5/Mn3Ux4EPm2ssPGjudNnw3/IL6bb/ehxeYD9x3rbk8WKF4eMUhj1i3zRbM+c9faVI9F4ZOb0E/QtrqZDss8H6IMceTsFvvfTLaPZdEf1wdzgLOAs4CzgLOAs4CyVggYRBHpzZnEZ3M8OPW8nlzZerx5o0n8sI5ACi84AP3CfDaiI5CgThrai/QiLugDLb9yQHidOz9522/axR3prvzoljAM6f7nPY7n2uZgH2QKI2EPDboPol7z4Vs0h3mLOAs4CzgLOAs4CywaRYYA4gDx/lZl00bz6Y0tKUszKaMUHKPdlnX4aA8PIhjagQDwbDD6mf7KP0N29ag4zZ/DgwHCNrfzQMKSVjyxKkj3H2wOYzp5s/PE+c6upE4CzgLOAs4CzgL7AQLxARxQQsRL0uwceEfxjWvZyH+ueeajz3+x03bedNXXwBL1G/hGrldccU7871eN8LetjfUZ/vnscchceU7qP3WKdAfCPXW1z5uvf2Ndg4znoETL6B/fmAVPMb+Y1i/bn0WqN42uy6ZwazAoDlwxa9+0Lz5t/2ja7d5pg90DrqGWsMobm+9i+Snmn+3zGyn9GxieMYZ5I7qmcuDwFdvX/3Xwgfw/JsoI81JpncEN9p+Gzgh+xD2GRD6PojT7pBnQL/7a71Pg69P0HUOPR4aH/L86/+MerG5c5ALc4hnA837N0zC3Gs74cfQ9dFZwFnAWcBZwFlgJ1kgQRDXj70Z5ALWu+jvu5PtWRgGL1DaJu8FIwm0272S64uygSAuMFapH5Drx6y8wLzgBR80H7To1Wuf8OPpNwEHMgVDbZwMiFu/RsNAnG8U0r+PX/Tj5tneGD17iB/E9Rt9yLnmqXNQbOegedjuwXp7g0BuOMbEO1f6MTmdYy7yAa5IczL8HBvMOvn6GKEPw58B4fsYBHbWZ0fvfB7Oog1npAdeSw9AivucauM3X5yqZ7prvXFAXNhnA80lYaud9CPp+uos4CzgLOAs4CywHS2QIIjzLq7WF3HBC5v1Y70Lmp7FQdCOvmcxuH5ewu0GLr57AWLwmPowLv0Wb96FrYfp6F2AxbNj4ETz7rJ7bOu1efC1GL54Hb6o6/SoH0PVpz9BbrnD3Sktmu+KqASPzzNnvCxT4PwKvm17rpN3XEHX1WP7XhamTz82NBn2OP+J0eZk+Hs1iv2i9WHYMyB8H0doN8QzIGhWbLwPht874cdjEVxX0Cbe869PTFzsZ0O/zYrR3aa344+l65OzgLOAs4CzgLPAdrJATBA3ZAjdRW0wWOvdzQ1iLPDg2igAMHgBf5FHGTOhdgPdAL274YPjWzYs6gLBmr+OIFAabTxBV2cQSxD0XZQYs7AgrveaDmfios+BtvNtP6DUXfj2uI3Fi1Hq7zoXND/6AIqQrpRCfXRddEeNKew/JyPMsRHtN+i+8H638fpH6GPATRCr3T7PgOAn4OC4xVHHE/751+8ZFXzPxX82+O61SLbaTj+Dri/OAs4CzgLOAs4CO88CYwBxnt3nwHgUv5HWjx8MHCIoqyXWbjDj0H/RM0R8Ykg8mFpmQ/0Rx7NxGg62XZDdxwHi6Fd4d8pgFmM4E+c/L+ga9r9OYUHSoIXvYHsGsKvDhIBGAnEh52SkORbVfiH7IPNj4LyL1Ee7VbSexiLo2ezZVOnfbgwWdKD76LD42X7PxwjPP6liqLdAd84l+WyIYaud95vpeuws4CzgLOAs4CywLSyQLIjzL0YHLmZ0/DFAXB+hha5FE2s3CojbuGBs77wH1TF4sbNhARZxPBtn1pDFVQAjFA/E9WO1gtjFYUzcOEEcFhos1z9M4bF7jQIAWKDtNrhU9meVIl+/vo+SCHMy8hwLa78IfRgG4iL1Mal2RwQmQX3W51fc8Qx7/kUCcUk+G0a01bb4SXSdcBZwFnAWcBZwFtgZFogJ4kK6oPWNBQo2zjiYuGGLcbtf31dOPwKICyNckAATF2Y8G62b5G57QO1d+/WfFxttvNUgbn0cge6gQ9ixqExcDysk8+C+M682B9uZzkMkJ48pbBJlTka8V72zYKD9ovRhGIiL0sfE2g0JTEKwpYMY9uH3tWPidsZPquuls4CzgLOAs4CzwOZYYLwgzst2hNg9Hsb+9F042x3tr3gWwyEXXh0bJwLi+sU39Vnc9QcBg2Pi+sm9D5su8eNehoOMdfsNUU60IWta31aDONp/rTFXS7yZJ395OLXIXpVA/wI8jMtnV4F0mCvlhjnqtaFedR/rpHVGmpPR7pk2KA1hv0h9GJafMEIfE2s3bJu9zOSg+Ld15dKwdbevc/jnXxR3ysExvtHiZaONZ9gzy33vLOAs4CzgLOAs4CzQ3wJjBnH9FrueH/tAJcE+wCFQ0bF3AauLJ6964PqCKmq7wYuSYe5y6+qIvsV1HyVELzAbrk7pFRMIHk/g5Y6tQBcFxIW41YbE4gwD8v2+jwTE+9iihy0LzcQxZg947aM6ai0TMg9XsBWHxHd5TurO98Bx9p+Toe+ZKPaL2Idh13+0PvYfe6T502eahxX46Xe/D3tO9aRMCGL1mYkdQajg8fRh8xJ7NjgQF+IJ6A5xFnAWcBZwFnAWSMQCYwdxg2OP+uVqCpsc22eDHrZvUMxO2Hb7LEo2xLKwiPck0u13aXr6129RHidP3HCg1cYQl3dc+AI66GNKhy2mvTWEXrz2uA7GY+I25v4KTva9zq4NA+JBF2u4PXvBdlAdQayk/5qHdEvuVj84Ds0eFmqO9SA+03qDZsSLc88Ms18I8BlKYETbCdvHpNqNAkxCtNmT+5ExhR1Pe/wD512/TaL2xOh9Rvk2KZJ5NkSxVSK/X64SZwFnAWcBZwFngZPWApsA4ix82KgSF1YQIujSBAgCBKsKjtpu/0VJ72IqwEXQ9rv9+VP/XcHTxkV7EPNmugl9/ceHG8/A2RzABgXF4yQP4gaMJQobu2Eh67dxGHXKjoUC1Q7DAateN7Onmn9PPd5085APYvEGMXVhH0OBghhhXFnDzMkIcyy0/fx19r8vws27sH1Mot0YwKSPYEl/5dOw4+lMkJDPv43PqKuNee1B0w7FXM+l2J12Iz8bYtgq7Jx3xzkLOAs4CzgLOAs4C/RYIBKIc7bbHAsMUj7cnB64VsZmgbC54cbWAVexs4CzgLOAs4CzgLOAs4CzwE63gANxW3QFvbvkPTv0LmHuFl2RzWg2jMrkZvTDteEs4CzgLOAs4CzgLOAs4Cywky3gQNxWXb2hOaKGx2VtVdddu1EtsDHuKWxS8agtueOdBZwFnAWcBZwFnAWcBZwFTnwLOBC3pde4j6hBSNn5Le26azyCBXqvswNwEUznDnUWcBZwFnAWcBZwFnAWcBbYYAEH4tykcBZwFnAWcBZwFnAWcBZwFnAWcBZwFthBFnAgbgddLNdVZwFnAWcBZwFnAWcBZwFnAWcBZwFnAQfi3BxwFnAWcBZwFnAWcBZwFnAWcBZwFnAW2EEWcCBuB10s11VnAWcBZwFnAWcBZwFnAWcBZwFnAWcBB+LcHHAWcBZwFnAWcBZwFnAWcBZwFnAWcBbYQRZwIG4HXSzXVWcBZwFnAWcBZwFnAWcBZwFnAWcBZwEH4twccBZwFnAWcBZwFnAWcBZwFnAWcBZwFthBFnAgbgddLNdVZwFnAWcBZwFnAWcBZwFnAWcBZwFnAQfi3BxwFnAWcBZwFnAWcBZwFnAWcBZwFnAW2EEWcCBuB10s11VnAWcBZwFnAWcBZwFnAWcBZwFnAWcBB+LcHHAWcBZwFnAWcBZwFnAWcBZwFnAWcBbYQRZwIG4HXSzXVWeBnWyBaqNplis1c7xcM5V602TTaVNvNiMNKZVK2fPS8krJmZxfbzQi1ZGRc/XVkPOr9Xqk82k3m8nYOlryd7VWs+9RSppxdOqoSf+jjoG2OB9bNFutyGPQvuY6fcAG1BO1MI58NmuwI+OIU7Aj1zWODbS9Yi5nbRBnDNSBHShxx8C5BfoQYy54bTaRz5u1ajWOGa0NC3ItytKHuCUJOzAfot5T3v4yr1syF5lTcYreF3HnQxJzGhtQT5znE2PmntD7ivsizrxmPvKswo7UEfXuZi5gS87XV5TrwRiog3ab9EFeXNcoBRsy9kI2bXYVc2aqkDP5TDpKFe5YZ4ET2gIOxJ3Ql9cNzllgay1QrjUsaAO81ZotWZhk5AeZV3uRE6Y05LyaXYjIIkBOyKbbQC4X4cecBURNzq9LXXK6ycn5WTk/bB/aC/x2HQ1ZVNAH2qcfUQrnV+2izNjFCHVE6YP2o1JvyKJdgIPYMmofqKMq51ekL4yDOqL2gTrKUgfjKcr5Ua6F117ta9I0E7lsFDN2j2VRuFqr2/7HrYNF4kq1bibz4eekv7PUsSp1sMgcpSzJfTI9Qh2cXxJbZpjkMUoSthj1mtLtNbmmUe9x/7xifjIvmZ9RC3bgHuN5UZA6eG5FLcxr6gC3cI9FvUfoQ/t50bTPrLwAoqh1eJ97GblHOD9KHfSB5y7PX55ZcZ57Oh+wZXsDTPpgN9LCzdH2tahbW/Lcysl53GeAumIu+nWJeh3d8c4C29kCDsRt56vj+uYssMMsAOBiUb1U4SUMlV3AZNvALcJC3fvDjwniADfLUAESOuDPLmAiLB5oVxdS9IeiwAvWI2wBaOhijHPawCtlmZMohTpYyGgdURZj2o53YckCKA4A5BqXO+wlwCkOAKQ/LLIpcRbZOh4W+8yxkgCwuAXwlZbrMUo/kgAu9H9UEIc9WKzHAR1qP65LU67xKDZlnjIv4sxRbz9GmR/cu9ijXUc8YMv9wkbUKBsmo963PD8AQHrvJ/EMUjAX5d7VzTTGo2CMvkSpI4nnekWuKbYA2HFd2PSYLmRH2ryI++xw5zkLbLUFHIjb6ivg2ncW2OEWACixEAa4Lcu77qAXZYGv7llhhjjqji1tKGDy7hzH2dH39iUOgKQvCiKpK84uuBd4VcX9tO1WFH03Xu3C4pzFIAsv6olTlMEbpQ7aHZVpoY42U9K0i7eogNhr2zVZpE8JCIxbR1LjSQLEKVs8CgDjHuI+nogJ8tW2XOM4bLV3XiYBji2DI/dgXEZN5xp18CwA7MeZKwrm2u6a0Vl8+uH1BsC2UUGU1mHdPOVZEPfZ5n0+qmcD/YlilyQ8LHB/Lss80/5wH1tAJ+/O7TLOE96ds9Ms4EDcTrtirr/OAtvAAvwAwxrMr1VtfBs/4Mq4EQsRtniBThxXG+9iXN0lFTCNynbF2a32A6Y47kc6JmwDC4D7JgsSXlEWSVoPdgHAjeI6SV0AOBaycRk8tQ2gib6MwhbpmEZxHaQ/bD7g1hUX1KqNuRdGBYJJgDh1hxzFJVNBC/f4qGAQVj6OG6D3+cG8A3AAKuPMf+pSRs3eRzE3MLwulnFdiAHI3EO8eE5xL0VhsoKed3GBpd/LIM4GkbKEo7qZ+wFdHIBK3J4ydPSHOLq5ibxl6sK6bob93XLHOQtsFws4ELddroTrh7PADrAAi1UYtwWJc4PhmpAdzyjxbV5gMeoPP3UlsTOt9YzqqqiLX92xjxtr5q3HguOY4I16kohb0/6w6Isbd6bXHdCEC9Qo9ShTFHch7V0IJ8HCqXvpZH60eLgkQBx1rFRrsd0H1TZJsXEKtkcFuEm4zTI26gE0jQLadUxx4+3oB/YlJpW6RmG1vcBylHpGdflkTEl6Hvg35KK65Woc3Zo8bwDwsxI/B0M36ubGDviJdl08ySzgQNxJdsHdcJ0FoloAUDK/WrXiJI1OkH5JFqxRGDf9kdfYMFi3OLEdugDyxpjFrSdJ8KaLoFFiZ+iPxqzxd1zRErW1xgMNiltr3Pddkzn4IFP78udNc3nRpKdmTEpelPQpDzLp6Rm78K19+L0mu7Y8cOpwXvach9nzqNNfqIfFVVj3x1ZTYpHSGdOsr8lrWf7OCwDMmOrqIVsPDER7PrRj61qNctSpHXh8duKASWen7He2zUx+YL0wRURMjhJTpw2MGhNHPQB3uPC4jJP2hU2NJIC7dx7GvUBJCNho20m4aHrj7UaJC03qfh9VRMVrm1E3s/wxwHGfz956ELSKKwQFQ7cqGxuMKyOPDERR5kp5524Z92Z0520rCzgQt60uh+uMs8D2sIDfXRJhgKjiJP5Fk8ZgxI2TSWqnl34lsfNMPSyeRo1XswAkoZ15HZtXmQ+AVvvK53smVv3Wr5uWgDb/5xop508WkJXFD0kd8j5Fuaq4uVU7suH5jlBLTf7PoqvwzOebjAA63ut7dpt6XRgiXOLkH6BMC2Atk5+1/201q+ugTQAbIKpRW+CLwBsj01EobSC2gJCGxMcVCm3QlRe5/owo+q2trfWcW6m0JfxzIsGOoIm31GWhVy5XNkih56fPNunclADF6gZQl0R8n/YhCRCXBEihP0koVercJsZuVOZUgRybR6MCZrVR3Pg2vV5JMt1slo3KvCcRd5fk8zEpTwmvymbcOD7GpaIoCDM5d8vAR6r7cIdZwIG4HXbBXHedBcZpgaTcJTX2gx9xu2COKafPuf4f8LggMMnFid+NKW68mrdPuHmFjZGpf7sNwpT1WnzTy+z/bX0+wKbzBYA20QE9pHsAaCngKgmYmZFYIcZFP/R7dq6J3fEWgNt8R1nSPxdpg+MtsCtNmsxZZ5n8S18q7w/pOXR6erL7/+Xl1cD8UZOTJQuyAF01q0LZzjEFcCuVJuzfExMTJiv9BnxR+LtfOXp03qou1qPkBUyJAMXEKaa+eq8Aypxl/XKl00x97ZBtxoJM6VcmS1/bbXN83JIEiEsq3QFjSIJFs3OyE5cZxa2yVRX2Nd9mRJvHbjPNez9nGvffZOpzF5j8BT9hnymNez5rGt/6mD0m/7S3RTK7bsCMEmvnHdso7pV2jJ0Y2FEEjKjHG3c3ahxskptd6iI5apywAkPGqrFzUWMlnbtlpFvFHbyNLeBA3Da+OK5rzgKbYYGk3CXp66h5ibzjTWoXVxdao7oJJb1AiiqU4GXU1v7+Ly1oy4oL4/Sf/5NZ++cPmfL7rumZLkCvXEAag2llrwTGVQTUrJEAylP2DxBbWJbFOK+gknn4Bab42teZ5iFx0bzgQnsIYK0NxtICxGpmdbVs3+fmdtnPKKura5Yxg0EjKTCADfAGU+YtALWGqNEp0xb13lAGznseda2tlc3Kyqr9mP/TPgVGjmKTaHf6xv/pN+NKCcCD5aPeqrhr2e+ykyY/c07UrnWPTwLEUdkgoRWYz1ZjzTKLw4qmDIkCvvrV6QWErZXDhpe3NO683mTOvMSk9z/Cflz99C+b1OQBw+dBJVU6YD/OnHWJBXkAPq0z98Q3dwHgoDEyPp4LfiCnoNHkJk32oZcNM5MFYIwv9Zk3mvQD/2PyT32bHUfty+82reO395zP5+l9jzCpXQ8J7GNSQkTj2GhiIHEEUNQASXtTJBFX7dwth05vd8A2toADcdv44riuOQuMywJJukv6YxfiKIvpOJOKp9D6ktpJpj5dXME0sZAZRfHMm2zb79JFnJpdnHbiysr//Pem8om/7zJs8D2zyJzLO96AR0Xt0cKwyWlRtVgyGYlLa4i7ZNjiBXtzvuS5ayQ3l4ps0t8O1oO9M/v2C1C7wKSFaeN94rzzLNABjCkgC9v+djpueXnFLC4uC6OXFZavYIrFgllYWOqCtA19zUyaVqYkY58JBYqGjTUpEOd38cQNFPawUT0GfWjdU7OlU01L4g2J+SPuMJ2d6MQATti/1XXUq+DZrHXcYMXVlWO6922Am6l/rNzbazf/lUl/8wMDzVD8sU+Y6g1vNc0jN8tNtxJ4LACutboOAjPnPrcLlgB+ucf+0jBTd79XIOe9p5v332zbpx1AYthSeeDbplZeMoU951gwV7vxCntqMSc5KkUtsSZKvuVaexMEwJp9+Itkp0U2BDqMY9eesHIjJhvXunR8MMajurQm9TxN8jnvVziOG4OHvZy7ZdiZ7o7bLhZwIG67XAnXD2eBTbCAsm4L5aoAgPjqknTVL5etLpNxh6HAZpScatp2UoH+1JeUm5PaDEVE6vRL9eMiefxnnmWHMPWGq0zxh59vAHDLV76uvejjBYBEnp/4L1881xGJOwJwITACS8cxxLCxeFO2jTr4bELYJD63x8tLGTvcJDX+jTbV3TJ30eNM8fkvscIngMRmrmIalXkrJoJ7I8BtdnZ6A3sWdy5sp/OWlpbN0lIvmEjnxA6FOVNPt9msUdQOvWONA+K4DoAwO7+EYcPFs5ku2vszVXugW32r2WYLvUVZRt5xRYUVJb4QRpF6clOnd+NHEYSoLt5qT09lJgR7nLZedwgQZ+dTx62ytPB10/ja33TPB3g1j99mgZgFNloAOMIY4jbpBXQcy//rj3qNmdj7UJPZffZIU8YCTLkv7XW861MWIMKWKSsYpfK26JLcR9+81rRuWR+j1sHmj24AcWzHS9iCudxFr+gBjZoaARfnJNw+NQl7WLftfuNOSshJ54QyaqPk8vPXNUpaFq+7ZVM2PGaLeSeGEuUmcMdumgUciNs0U7uGnAW2zgLkGyOnG6kBECkhEXdc9To/eIubuFat4d3dHSUHGfXRtySSWmvfFFiOKjhAfctvv8LUvv01C+AsGHvyMwwCI0UR/sg96nG2SY11AyihDMn/F157eTfezTuDpgQ88bKuXOIWttphzfQYwFmRBaO0ZeO2Oq6VXjES/4y07QpQyz/p6VZpkkLcXWrvLvs3wiPtl7g2VudNVtrfvXvmhARv9npYoZOyZecscBMBFsCNuiLCUo06/73XIA6Iqy7dYZq1xa6wC66dExPFrjso4BqQBhBtNFNy7dbBnIrB2AUw7oDCKjI21Dl5h3lrCjAsN3OmVBCGLlMY+SGWVG4+OpJU6gF9dgDk8vf8m/j43h8bxHnrSv33H5pMve2qC0C1YFUYPmXmiNEs5tuxlKsVmWvZvZZFrH2l7YaJyyUsY/XQTcac+jhTOOUi2TwQxj1m8QoojQqY6IImUo+bq847DAWsfDaKy6a9bzuCU6Pm2KQufgNIKI4YCqkKyD3H75QrzgLbwQIOxG2Hq+D64CwwJgusyCLz6Eqls8ucNZM28Wn4ZNzebiUN3rw/tKO6+eiPLbmXRg3m9y7CghgztQluj7g5AsQaEgemLowwVlM//+aeK1pdOG6WfvZS0zp8j/28IIvqugArWDUA2KQwb1oXLBrMl7Jf1AuQ0/MmBTitoGQn5yJAQj1BapLq/khbgDkVNWFMC+LWhfiIRsOlz/4ekzvnfDP5+t8w9fIRKB0r4qGy/flODjQYNxgbZXD8cWtjmsZbUi3xeYcOHekKmuCCCJBD2ETTDiSV5FsHOAqIow6uy9RUyQq4wKpxz+IaymeIwczPH++CO3t8pmiFWEjdALtGSgfcKCsLt1h3y2ZVlEFZFGdmTUZAXSG/7kIZ96Jw3yeRn0/vUxKKk7MyCTa0X4xc3LF63VqJs0sLY4hgi43zEyYxKDYQN0tAXL61ZiaLGXNsWXJyisJQnfwuUvgeoAc7mTntCbG6liTD5429SwIYet3WR90gSRLMETu3Iml2KgLmYEX3ThbMpORJdcVZYCst4EDcVlrfte0sMCYLHBfWDfCGrD853SbkhUtOnJI0eEsy4N4uMOXHlR1h3JJGZfKozyss4I9XW3jN5dZdEYAFeAN4eUvpxa9ts1jntlksipUhFxDXvOLV9hxAmuZim1hdMqtyjXaJOMnKHwtTJ8qSEx1gx7nqVrn2ob+032uBMaMExb7hRolLJMX+3OsAACAASURBVKIl0xKHU/SA9jI5kzqLQesqKXF0mSdeYqZ+7KUm+5Bz7eJd3SMR8ECURIVEYKUGqT/GmVvb9RzEV44ePdZWxOzEkCkTl87BxrWVPGGVcDNMqsQBcbQNY2bBtxRcKv2uk8T2zcxMmyNHHjDp/B4L0r2pG1DeBMQR58b4vPFuek9wjyU11qRUL+09AGAVIMfCGjA3ahknkLPXR0Ac4A1A169UPvmqbowfbp0UWDmAXzUtYPvUx5v0F37T/l9BXdRxe70WkthEU2A4aq5MayO5t3D955XEplySYM56PgjbTe45+gaY2yXsnCvOAlthAQfitsLqrk1ngTFYgMWHdZmUF+t0WLcJn8JflGaTBm9J/zAnmVvNLoSXFs3q/0VU4ZPi+ygCIZ6YM3KdAc5W33u1BWF+8AaoA8CpWyT1AfgaSwumcNXfmInduy2IJsYN9UbroihgEBDG37gu0q6qTup1ot7Za641pBDg++wjLza51/+uyR89ZNk5ABvQvNINrGnHuNmFEAs/eXkVKgFuE/RT6qVUiiURJbnQjrWy8M02AxcQO6X92bVrpivvH2Uu7bRjETNBCVMVKm3/BcylBeio+mRS+di8tokL4rx1WCZtkWvZEdAQ5hYAhztlM1Uy+emz7OG15bvbQidSAO42156AudzUWRtAHMfQt6SAUlI56HTccVIYDJqTPEuJayOR97BS/9pf98bxBZxQPvptk1m8w2Qf9IS+AA4xlZaAcatc6RM6oUq+b3zuCpNprNrclMTQpXcJEJR3xFeIHYwbw8dGUxIukfaZInUlkfPOjlmeV9THZmSYGDdVJ8VtNagkCeaof002e2DnSMUyK0AOV8tRBK+GzTX3vbOA3wIOxLk54Sywwy3gFSvBVbIkwK0QYvHRb9hJgzfa8YqWjKrsaBegHYEE4rziBukD2mC+AEcAMwvepAB8NHG1giOAFoXk1ZM/92Z7fFNegLCKnDchLpQIkWgBvAHiOGb6598i8W9P7wI4XC8BbbwAfQA0+pFZkfpAXgLu+E6TZVPnsrBwXtaN/hHvgYskzB3ulYBEzfPWL+5t97U3dFUv/QqGiGOQhJucaFq8MVMwctPTw2Xpd/jtZI4dW7CMo1/MhHEVZr+n60rpTVmR1JiTAHH0BWauunakLXTSEsZAXCpThYNWjMVfbHxjRdxGBaAS88f/7X3QyXunx7PQ59kQBtiEsUeSbBzthYmPU9VJXBthsWC3co96RWB3kwTptS/+vgVbjQf/oCnuPXdDewDB+rc+avuUe8wv2X4ROwfLRgGcVK9/tZmeyNoX5d758oZ6bGoFktKTwsGj3mmvp9TZDyAmzcqpGFQSipj03bKj3/iIHW/2oc/tG8+NiymKooNYTupIGsyharkqgA6XSyeCEubud8ckZQEH4pKypKvHWWCTLZCkWIldKHhcWABHo8YjUGeSoiXdH3NZTMZNiItQCGyXn0kDuPVmS9t4MQFyuD0iOOJ3b7QsHHFsAsoY8+KPP7kb/8Z3XobNy5ThLgkjV5Y+AeQUnLGMJnTeG+tG+7B4WjiPF58ps2ZtJP+3udrkb7gYxoX7JcdorJ4fwHlHWzkuLp8dNs4L4jT+DVdDb8Htkpi5YlHiqwYk297k2yN2c6QZAMCpKyUxcLWV7wgAEtEJjyJj0qImdDgpENddqFbLJm9EWVMY1rBJyFXp0u9SqW6L0wm5jyoblxi7J26Ka0e+ZTJ3/KNJiTCJPz8bNlGWhLYteS3AqvD0d1rBkaASBcgBECn98r/p8xAA4QfC5JMDtHn7nMZlUlwuAXj+cupcccNnS2t1kcjvsK+ysUMcnRZSG1Tk1RLVUeLorPLmaY/fwPjp5lgSQk46XlXE7Enh0AHRtn8wijJOgC7XwQJNefdfE+xA/ytnPtue5hU/ISUF+fyiMpFJgzknghL7setOjGkBB+JiGs6d5iywVRZIUqyEMYwDvCUtWuJ3ncS1BoARtZAwG5dIANOwQu2IiKAAyY7yEVGuA5CVfvq15uhTzuy6KiIQoiX/k79gzCWXmczn/82sveM32ou6juS/HoPQiIqKAKzUtRJ2D6XKssTZVeVFu0udxNrUATNXEJdOirKAflEVvqM+GEMtMIfeGD1dVLFQCyqqPKmiFjZWit19YXWErmnnEpN3LfXaqsRXLZtUY8nmVSOR904uMHHVarV97cSFsmkKdsywWN4E2UmLmtBekiCOe2ZZYvaSAl30b1lcx0ZVDvTODeYi4LA0okAEzFrtP3+/regoN25BYkF3TeZkQ0XcIgW8KIgxEwISPMm2hzE29BVgo5tGg+Z1+aPPs0xa/pJ3DGSCqov3mebKIZOd/5qNj/ODt/a8E2xD6g4PGAOkMSaULdO+9CJh77flct0srraT2feLpfOmVEkixtj7+5L7rih/3vyn7e7ChMo4GaOKtvCxV8TFC+gAtY1vf8z2u7HnAhtrrJuNqbv+Vdwn2gA1TkkazDkRlDhXwZ0TxwIOxMWxmjvHWWALLJCkWAndHwd4ixrDEMaMSbhO+tuxYiOyOMuXV0z69m9scFf0Hq+ulZpXLajPlsnrJNsGRM198AaDeiWMGKBMmT8ER1CNVGDHebhDUupPkLgWAWscOy0LOAAkZUH6ahk6+Rs3SYqNdZPzeGfD3SteQr64ptQDa6gJw7XP7BRbN8wR3G2941eggDBCa+V2kzYVC+J2MiN39Oh8N7m3xopZm3vixcYhakIbSYI46gN0AZDiihoF3TdJulTq/InLxsFgAdwAQrgZTohcPyBgrdowx1eEMZ4ViX5Z2A9yJQzzDIK5bgOG/tLyMEmoThYufV8PiwTApI+WSRIXR80TVxAwpmAtJ30eBswWZDywaQCeU3YVhh7fb1ycj20AtyRW71e86VW4v0ctCg5bt37MZOfOMalb/tZeNzw+sAVF/waw8vIWwHH133+5J18gzFxr9iwraDPINTZs35MGc04EJazl3XFxLeBAXFzLufOcBTbJAjBvh5fL4sfPj9zwQPtN6ta2bqb+kfcaIzFmPQVVyEdcbJDTT3mYKo5p3iYuhIfuMa3bbzHNm75gWjd/ccP4Ug/hPJGXl/OzPyGMm6dwfmpSkmxLCoHUATnGU39LgFz9/W8XgDZtGh99n8m+7kp7XIPPpE7aNAIAc1f9tWl+8iP2GE3sPQg4AuxqkxKjJiIsAEEW6hxf+UFhAp/+IyYtIiibWsRlL7f6TcuQ7t27e0fmjiOtAKIm5Eyri5S4llYqZ5rZXfKaFapzZyvRpWrHTVpY00bhVMus7uSS/sbfmsw3P2CHgIuhLvxhnOpnPcc0L/zZsQ8vg0okCckf/drAtrKf/gWTElETLbBppcLW2R0bLdYKpnXwcaYlroyAoNbpP7Ted2LpJK5sU8qCbPzc93nr/po6+lWTWrs/sNnGeT9umue/EDUek1oQW0of9Rx7goyjyXi849iUAURrpCrPFMGs5sBU0aUniGY6d3QfCzgQ56aGs8A2tQCCJfctrtmcSqQJmBRhiVFL0gHn9Cdp9xvqxMWK5KpwTezSh3WdVLGS1V97WTcvmtrMsicwWQKYbHzZbbdY5svPWMGg4W6pKpK4JnpVJ/3XICi+DLdNaxuP+InGreGSCdvmTRmgLpCaOqC+76ApnXeBuEU+2LJpmgTcrlc6icFpQ+PkYPsoCKJM/OhLNkwTzc1VEgYuKfU0rZNcSQBIJO5VFGX//r3bno1bW5ONEXI+TUwIaKtZ0Lm2trYuaCKulDaxt7iT5qZO77HpOERNaCBpJi6on6hXkqg9U9i3QbwkzPMlaZfKuGwcMWiwW7A5ACOeGYA32JnsRS83a6c+LTE1TX0mBaUysCIi4hbpdc3kM9IEoB6J4iRiG817P2fNy/0HiFOBkjA2T+qY+aWqJK5uK1vizqgFe6mICoxi/klv6X6noifYFwbf//xgrM3jt0VyZaROftdaiLfc+KuWRcs/9W09MXqNO663LrLZh7/I4EoJizlItMSb+y6u2JXfzuPwAlmpVG16An7XDs6I2m0ft/akrrmr58S2gANxJ/b1daPbgRYAvJHjbaHMg54E3bKQjBH/5R96ktLPWrfX5YZEr2HB1qDLonXy4xYlgS/gCwERREKIO9stP5L+4nVHxDFxUWTEW2c/zMaiBYEfPR9wiDrkooBDgBJF4+qmfuNPTPH7n2E/A2xpvjd1w+RzjZsjPm1NYvKyK232TBNw069l8iJ14uuywqQ1Pvspq4LpL8TGUQCZ9MHmnJPjcEjyCqFojjmvy2O/OLg4t8mKzZO0fo0alXkrAELZvXtWwNFG8YU47SR5DkwbaQNIH0DeO4Cct6iQC9+30lNdOf6ge4nPoszPMOPYDBAXph+DjklapZK2osbG4aKornU8GkviRgk4AWig7ojkfluavimMR/Q8fqgcNr71MQsuEMxQkQ0r1LS2aHKf/VW5qSVHmygl8r0WBR69c6od30bhfG5xgNABcYncrHJ0sdpOSyAFIKRuncTXETdo+5YXUN9H4IXv66dcbJqoa67cZbIHHtnturqR8oEVTJGYQ4AdNuT/XIt+qpj2N6ks9ly60xQPPqrHHNSBYidxcP6i19j/uTd2OonE49SfdCob6rSiPgLm2ACcLeZsrjkH5jbrbjix2nEg7sS6nm40O9gCmudtfrUiD3TAW05+7EdPXptkElY17zjYt2E7vv0uLeANZgvBEsDbhMSXeGPEOA+QhKshedKISeuCpY42Cp9pvjbywSlA4m9ex3/mWSYnwIuiLo6AJ1ILwJ7Rvibw5m9i33ZLHMmCLJy0LcBXTdIR7JY4POLZ9MecY0hlAFOHXRvizmkBnlx72gLcecEZ4JDvbYyOvNsYOKlMY+jUTqsTU2ZW4uIqe06xsTdJxcFZe3ZyQfmTP6uyJQAOILfdCq6SKyurg7slDFy2uG8gUzUOZUo6lTSI0xifUYVDvAZLWqVSF8qIsCirO2zeWLD0lXebiVTZxsCtVtoCKZlzn9uTMgDW0OYXixDTBatWue6nukyVAhNlr6xapLju2bguAUSAFHsvCzNIn4h/A6TNTUnOPXznPAX1SPpKzN5u+Z4YvnEX3CdhKBF7oT/YC1DpVa+kD/SLY5Up9DNuxNFhYwrjtoAPd0xhyBizjoVHG4CaZxmMGGOlwKjx8hfqtDGHciKxd96NQAsGJc6QwjXvpk2QdvNPbLOFQYqU42DlqBPQCQhPQvDFjknqJM9ctVE3cyURhXJ55sZ9O5xw9TsQd8JdUjegnWgBREuIewO0TebzkRYd/cbrFRlJaleStsbBvg36Ie83PtwJVTQEUFNgEeABvWsd8FMjx1CH4QLkAXwAQgApvkMB0uaGk/+rGiRtcqz8ZJvmAUnGLTFscx1mD1C1+vDHmNnf/lOTmZ61+d+Wr3yd7WZJ6iC5Ngwb9gccwvY1JF4OEJf6yHtsLjivoiXulXxH8m7aQdREQd5hWdiq9iV9ZowK1uiHjtFrI03wDWBFbKX4J/+/mXzQGYmwpLTTz/0Nafrq4rdsV1iIzc5Ob5vE4DBwdsEn82NpadnGvPUk8vYYMD99do8KZdD8g4UsSnxqUq6p2kbSIE7dkuOwUYOeo4CjpBay2k6UvHG4KgIc9s3kLTDBTbCS22cKz35fT7fV5XdKXH7DegnA8jX/7efM/tk2UwbwgsXivb7/Ysu8wT4BKAAluCHSH3VP5P8AwdQhSRnSAU0quLIVv02AKBJ5+wFlUF9Q8VwQ9UrcPYPi9pryvFTmjvPtM06ZPDkXjMecU7DnbwO3yKBUAMM28LBn7cYrrOsstuT4Dp7sYRiVSbRsIJt2qPtKvGL2wU8QVv1gIubX3z9sChOfhJcMda6IIi6gjni5XQLmXHEWCGMBB+LCWMkd4ywwBgs05YepfPRWC96qux8uUuD5kZJ0e7uorpP80Ph3N+MOZRzsG33RH8UoQFPztAFY9gq4gpXSQj+Pw4CVRPSjw54FHee3g8bMAZZQfAQEUQ9lX6cNjiHVwMzV1/bEycEGAuTSwqLhxknybcDcGru3+0+zLJsqVML4TUt+OI1tw1Xz2OVPssm+93pUI2EP5+XHXQtAddbDKBwSgKeATUFhkAsnTOGUuHGSP86bkDzuPMCdjsWcn92pLd8tsVbH7GKZBZS6JpIgnEThW1lWV9fM8eOLNun1xETBpkIAxOFSaReQ8jclnZvp60Lp7X/SYEvrHke946gTwMX1TUK10HvfIuI0jI2zLnY3/Yllluam2/MKIPGAALn04//PhtgsWFOUH6P0tfx3z7RCKd4Cm7W86zGW+cHV0qwJA9XJu6ZsEewWz1yAjh/IAOj6gaOtvDfG0TbXgzym7J0BIr0pBGxcm9gw99hf6jZd/bSoTpIMXVw26+Ky6f0tgI2z11gYUOwcJAyjTKy+c7zGHPKssszgzFkmJ3F36bz8LoxYvMnRo7r9D2qapOFL4mbJ7w/xctwLrjgLDLKAA3FufjgLbIEFVm79F7PwxXdJ0Hs7uNybswe3nKhJS3UIUVwnid8iporFPXFegxb442Dfhu2+DrssgB/cHEtH7rVqjoAuwEy9NG3VGXPiBln9vV/pJr6mPiARQEdZtUFt4MqIqyOukTMCngBw/L8pqo+z11y74VTtD2qUqk6pyblh9ZT5M894npl+41Xd81f/6UNm7Xdfb/PCAfw08TjtL3byxPmBKicD8ugbO8EwihTasOd1XDT9ncTlc+Y3/3SgUMtAm0g7iDsELbR7koRnipJXrh1vBnDav3/PsMs59u/vvbe9GNQCCCmVJixj2HWzFFfKwsx5ItrYH3SGTS+AgAhlUF3+QY8DcMVNMwD7QYHx8j+PbGyYAGC/O+2oFxFwyHweFGvI87F641u7zBfASZkuXP4yDxN2TNwqU53FuiYVDyPqYxkfYdlmFr60gYmC7avuusDGe6XL91sWcH65ZmPJ1M2PvgDUNMebTRbeYapUOVPZw1FttZPOh8VcWJWUDzyj5DkHsCPe0CYeF3YO0ZfWLX9jv/eDX43h8453Umw8K2I2/qKsKbF+XuZRGUYbk4jwjbCpVoxGcwbGBHbjcLFkTAifVG//FzNxy3vMzEU/aaYe9iM76XK7vm6iBRyI20Rju6acBaxoyb23mPpNfyYL7vV4CNxAvDuTUS3l3Rn0M1q4HQLWvAmuAW6ADXXVU+Cg7eLeB9AYF/umbk7DmEIYLn+uM69tVEhE49nMIx5r6meeZ3fdK+/8TStyAtCxLo7iSsffFNwcFQCFtTVAab44aRAMKTy5nXTbXzQ3HCzbsZcKwLzjG13XTY4lfq0orJiKqGCH1f/4F1P99Vd2q1J2TT/wuld621N3TdxA/QWAB6AtS/2M1VsActgLMReuc3pahFFCFlgNXAj7LbLra4esSiWFhOCtZnvhtm/f3JalHIBtW1xc2uA+mSnsNc36spkqiVKgsIUk+a7UMiY/c85Aa4SJM6su3WGatUWJq9srBMNpIa2bfEwcDYeN3wMc4a5G4W9UFQFwFNwGrZshCovCmKC6WJt7uCme/QyTmTol9PiGHRjF/dHGoHXcGqkXhoYCWAIIABIKT3+n/SyscApxV83/+gMzWcyYqWIvCwIYWxE2blUACAwT5L91KRXgxndewKb98bokHhPAZ10b5fi5qfyGmLRhtjmRvld2DNBlGTsBVrij4sLqj9XjGGxblXeA2aiqngr0sCfXozF9lkmJyyXFKo2SYqFPAXCyOcAmAQVFUs6pyX1ekT4O+z2Lcg29gjGpy/7RiZ9EMd5JdKwDcSfRxXZD3ToLqGgJqpPE0iQlWsKI/D761U982NRFSRE1RS9wg+nxutux+Gexj+uGuiMCVI6TEDrAVLgE4prHexpFxE5BRt9+FhIMqKsnQMurlqjMIIqMRREMof/EiSmgBCBVRRiEtrLnthUivUUTeGviYG+sWr8rD5DzujAOmyG4SRKLBtOG4Al9JQVB6ad7c0StvudqU33f1WYmI6DAA7KO4ob2yMdZJo85gS0KlRWz8DOXmvRhAdWyOMSBE1GUrn0Falfk2LabZ5upg3HTeDncLLm2XpdS7zi4xiQM55pSq/faqm2HjZvvlX2BhQuKLyof+6qsgtrup7BvLfm70WESd+2a2ZL4OFIHHDkyHzg8kndTFGjydyYv+e186QT8J9vFuoDjJIVitI1xMHFBKTBoD/VAFqBsIFkAd4+wIZ4FLCAFVozNAu5TpjHXnYUvQF4ZE68XQZh5NOyYYRsF/vNhVFAwtAvwjusdY+JzpPItc/fFq8RV73Emf95lJjckNgq71D97hTkggCIoATcg4IGyiJaIOyBxWn63y37js+cJm0fBtXKvMHmutC0AU0YJE7eXpM0A317mj3ntB5HanrqIrpTFnby43+SfJikRmGd6D8l90lZEbfW4gwb1l80CzmWjQRnjoOPsfTmxz6xm52zKHVQsnfhJkjNg59flQNzOv4ZuBNvcAsR5kO+NrdspiQ3KycI+ieJlyXJ3fdNUP/xeC3LSAiwQ1mDRD4DAvY7Sb5Efti+AAeuyKO9eckccVKxwB0qNVmERuXsBef7cajCCTUlOvfbdu830U3/YJtVWhhDQ6ZXTV9l8AAq53RD/IH2ABU0diX/a4DjAFO6TLK41PxCAcAFFSbHBIMZN3RyH2UBj4bzjhs0ixxzgFdBWwfbSHwDosqQiUNDsd3G0MWp/+LemXBBWrwOIAKioa+J+qbnlhvXJXlOpi3NQzvSKnvjPVWYOAOovjCEIFPuPG5QfzJsjrnueuCYqqNtKJo7+HD26DuSIzwNkInKCGyW54gB02YlThDmbG2r2ceWIo+FxgDh/fwE3ADZycPUrADhAjC5wYbdsfrEQpXDp+wZK1Q+rImlXTa9qJG2jNkmxi2hdSAsT411QVz7+U6ZYP2pdIwvimucvSPbXd19gmcuwII46iNkCzAEURmWUhtnRfT8+CwA6H2jstknRccm0cX6niVuozIf64ZtMPVOyGx25qYPde4Fcetx3tpCcvJM3UJntwN7Cegvbx5xtzJxplpvkQ2yaUyVeblrUq11xFnAgzs0BZ4ExWYAF0BFh3lCeJNcbCbuTKrV7vyNg6C7TEjXD+vv/yBh5L8qPRkkWpqpsmFRbYeqB6QHgSaY4YZLElUnYJsAMoA7gpbnTgvKe2QWVvFBdBHgq6NQcavPibuNVc+RYjR+jzVVUKEWFsfDkZ1gXQcCjF8Rp/y2oCnA99I4P98Ml+YHmOEAv51AWZXw2UbgUQKO6IwJCUchM3fZ1Mym2J4aNoxRowiYCImcFuC+Qm6yDAjOveJNJ3X6LmX7JL/a4iwLmiPObWVu27dMfbZccc4BdZVmt3TqMKHbFLnOwmwPGiDunn2Xdfe0NA11WaWfYwpr4r+rSrZbVsixdumDdKZv1dszndkr+3c4Pt2YQO2mlJkyGdAL58OkQ+jFbYe6TYceMA8Qpc5j/7qdt8/3AG5cNxs3PEAE6iDUjlgtmSuOLUGy0C1XcA0VgZEGOqRAzOndhl52wDcpC1MY+ySJ3EOvgtU3QhoHGwgG8sude1pX2957HMQrOej4nr9z1r7Z5ztLf+Vd5Hst9ImwYz2jGA3sC0wKraBfMsJSwkpILLlc9YgEX41RmDnfAwwsVkz5HYu9u/4eeVAF8lxfgtxnpA4bNJ/f9+CygLB73gQqqcA+Rs1DniZfpY/5wf/CZdU/uuC9rSgfYWX9R9U91KTWzDzG1qTNMffpMU9p7rjnwoO9JRKhlfFZyNY/bAg7EjdvCrv6T0gJrd99ojt3we6YmD9vik3/dZAvTI9nBK6dPRXB5LPJxhbR5wzpgY6RGYp4MgMtKH7x5ygA9VmSE2BEBGgreYL6Q+wfYAHo4j/9r3rOYXbDCHihBrvlYQkAk7cNQ2tgy3MMEZnnjxGCp/J/16wcAjvo0yTYgzQtAFXThpkibfsXJLogS0JlfXTb1A6eZuQ/eYJsDeC6JwiV1Ah55Ma4HxJaAxllRxCQ+8IFLRT6748IKQwmDp26z9AUw71Wx9I7FC+IUjFLHMFfYQSyc1k+KARJ+E2cGKOJv06qbqamSjTkbdwGUIVQSVHCrrIjqG6kFSPCNCiWsWxTwpvWGjTGLM95xgLjql99tc2ylOoCafrHYJIbMiuLIxsOiyMprYVHJiwUkMT7sXbAvoEqQHIfIB2CdXGfeAoAhZszrJk39LHLraWEnOmCO96Bic7BJqaUnLDOWl80PFVUhRsjc/Snbr/QZl1h3RlhF4vZscm7yiUlcVfail9vPVG6eWD7NZdaa2G9BZWrxjg0MGotrjafTpNxWVENiA6kXUOYdL8cu1SUNgXwH+KMPmmZAxwb4c4xbnDthZ53DvCc1A/F9e2VDY5BbKJsGsNq8q4op9+PB3b1qqIHPsc45nAsgbMg9tftJrzcTpz9xZxnM9TYxCzgQl5gpXUXOAhLPJIsKwFvlu5+1i6RyVR7YWRE3eOKbrVtEnEJsF0zWxOqSBUqjukXG6UPQOSymyKs2CETaxNiyCITZApBsBkuogh+wdAC77PNe0gU5uB4CiABKsGW89ysch4soIiQoT2qKANw6AT4UzQ/nrQPgqMIxM3K9FGDTr/vlRx4ADkBT1k6BobnxejMpDJy6f2I70hloLOLUz0uaAGHqiBOkfdREceO0TKAAS+9Ydsmurj/hOX0EsJK3TkEsYBP2Elv0A3LDWDgduxU1Edl1b9nMWLjDh4+YjCz6cZe0wgllybso/6+K0ltK1DLT2Sl5Tdj3KIqR/vkRV+0xzH2XJIgD4NS/8ifdZMne9lk0drys7cewADyvACZWObAj2pHrKAF52QWOx50QoAdA6RdD5B8vC0/AHAvYBu5mAuQQiPA+F71iJfQJpgxpeJvYmcTSAs5UfMKyZfJ/2geMIkaCeAhMGq5r09l22giKMiQwirQfNtE2kXtaSgAAIABJREFUaQUQ1OCcmVJ2g9iJspLN815oSH1QNGsW7Cp7Sf9RSvQC4DDzwB2zMy3AvWPVVQNccPuNiM0DhMnixAPSHnO68KAnWDCXRPqEnWn5k7fXDsSdvNfejTxhC2jagIL8kNtd7o5bGwuBxVrBKqXp7nCUpmFoFn/nl0z29m+EksaPUnfcYzUXWxgXxbhtxD3Pn19N1RipDwZLX976SdJtf3zlBdDUJNo2YfpDxGXFI+TCeYA0TR8AiFV3Tz0foBbEjgLMYMsAv5lf/r2uq6k/B5z2DSGUqT/rjVmDlQVgLkrcHeqXsIvHyHemC1bpK4CftAhBRYG1F8xhI2LjgpRAw7BwjeqCkBB3d2PgtN2JiaLZvTu8q2Kca05cG0xbXZBpWgQHJLeBZZey2YKAOBGn6CjPxak76JwkgZa//iTrJvcWbBbskOYx87YXBEr4Xtk02Lk9AkiCFqTKWrGIjANSAD/LIhABc2Em2sq8yrgBPisfe75lynDRXBHgp+IpADfERDTnGm17xUcATxQevXEWxf3mCP0FtAYJnQAcK3sf200CPpuat7F0KmSiAJL+BCXQTmpeunpOTgtwvwLkKkbSpTz2lWbynGecnIY4SUftQNxJeuHdsJOzQH35kGXfGke+andr/bEQLHjul/gJFiIsqshRE7aoeIkVAHn9i6zbIQIWAAdAx1YUzZ/WT/p+K/rkbxPWz6es3z0EcoF8b7hxUogjGxQr168udcHke63rlJDJWREYWd13qmXQAGJcVxhLL1OJnQFnhVevpyTQQQDkFoWRw50WVi1z2YvNrte8xbq4wc7V33dNKMBP3wGUgFD6YlMO0KeO2mYYFg43SuLhVMRE+0hfpqdFvGVK5MPHVJaWls3ySlVImtNFnCTfZdiSBEPerofNERd3uEn3W/OeNYgVE3dKHhmzpVwoMAHbBoAb5A4IgIFt0jg6/g97hztlWDbC5hAz4tr6g3/cjZkrf/R54m5dtgAOWXeemYA8Pp9IlYURa8e0bXVRoIanBa6XxN1588Dx7AfoUjT2aav77No/MS3APGPjJbPvQsvKZRNM/XFiWuzEGJUDcSfGdXSj2CILLH/9I2bxK39lirKwmBUA59+pxT0JJo7idV8aJsvNIr2xLHmrjh83WYmDKpx2ull77zVdlz4Yn92So2iziy76Z2UBtV3cOuPYgDg+4ueAwQdCAq9+7cCWUXBfVCGUYX2CLSRdAaBNmTnO2SOAsm7zu4kKqMTN4c7pT1+gdcPQAlXLpz/UFMrCtnzyI1bBMyUs4XSAOyWgkHoBfl5XS4RjcD31gl7cNWk3NAu3fKftlqYewD2oWBQ57Lldw0wR+3vyupVlkZ8tndYT2xYmj1vcRsdZN31KEsThdkhS7LTEf6lrIqA8LIhjUQgoC8rdRV9hAA4dr5hTdq1L8fOs45mnzzpcHRXQIewQBLyoh6TZuCRqDBoeC8TAAeQAibgz8p0Rd91+0v9xr2mU82Dk6CuAjMJ7uXSG9bLQmL0DYg9XnAW2wgLcS9x/q82iSxK+FRdgC9p0IG4LjO6a3PkWqM7fao7fcJWpSdA8BbWz2U6yWe/oDssih0XIhoWO2WMKz35f91BinVAdRAxD1Qc1pxcxUbyQsNe4J76bExC3mUDKinbIzjLxVlvFAiY1cwA0gJd9IwK4fv3RuDz93s/0acoC8s3hlgk7qCIwxMjx6pdQ3NsmufHWPvSXpvnXb7dpBmD0gtw4vUIznM9xdiHeYf8An5p3DkZu5jf/1JA4HXn6qSFS1prY2i5qpZ6ZGQGf4kaZRGnKnMNdEjGSycmSrXJlZdW+k0ibtACpdO9mRpgUAFZmX+TAG99q5xfLnHWJjc/SZNea5FrHYJNfkw8KGXG554s/8HtJDG9DHUmBOGXgkDHH5RCwgeAIrJo/iXXfORwA0vzHqmS+V/BDF5LKosGgYU/i1HgHUKrSI0wV6n7EvZFwuXX0Zgv6miJA0pDv1DWROnmObgf2TTfmuptyCKVI3zOV+0/6JN5juSlcpZEtoDGZaVGz3PWk15n83DmR63An7AwLOBC3M66T6+U2sgDM29JN728H0MtCcJACmSpRsXBZkV1qFs0sWthVTs39sFn74MdsfBXsCUqNMDO4SrKohxmBLfKWfrFW4zYPMWK43PVTPRx3+zutfhUl0X5z3UqyOEU5kmsKC8eV9apnkpIB5i0oLi1o/LBCa7BoP/k0Uzpy70AWUFMk0B6Jxo+99Fl2Q0BzCWoOwLQInADg6EMYFo5+VRdv7aYSAMSlJD/c7KykfBCBkTgF4KZArZ0OoNyuRurFZTJLSoAB+dzCqEfWUGyUBNEUZanM2f/LNG8VUIcQj9yvsFbKItmsCSg5Is4xcYZct1d0Y7jijLHfOUmAOE1+jdIj4yjm03Z3njjdMLL3sG82LQH+vZ2Cmzg5GINETGDfLODybGJZYRlhzwB5PO8KzxXxnXxbodRKqwugI1aP5yB/cy3om3oz6HNzu7sgeiXkw7qPJjlfXF3OAoMsYBVU5TX9yJ+wzJwrJ54FHIg78a6pG9GYLOBl34jTsAsSTdgpf/vBnPqo6y6zBu6z46/l2E880zIxxJd5JfrHNIRY1RK/BShxAC6a+WDbAL4VFrSeGD2boFsAlAI6akWoZPoNV21IkK4t4l6Lq6RN5t5h77y90ZQE/XoISMOFNCcgEZVL2DsUT3HLpbSeeEk7Wbvk2KOEiYXTtlTUJCWwFHdiGDOk/kmmHbWQBgAAVxFV11RGZOaJcxOmjTx0uE36Wbeg+ocBIcCNStn7z+ceBkxAVCL/HSSQoUxM5pEvjxTfGsYWw/oepg4Yw8p1P2UPxRUSBusBSQkQJim1xnixQYXYCG6Nmp8t01g1Qa6C2APQ1U+BEW8E4t2s7L/EBLPxRb2aZqDyyVeZ0tpdgZ4MYcbrjnEWcBbotQCbJzzaeZZxbx4T4ZPUzEPM3A9IuiMXK3dCTRcH4k6oy+kGMy4LrEiS5Pvv/JLJzn/dTJzzzB6VSV00sdPNzrHmRWoU9ls3LRJ7BhVcKI9d/iRJ0J2yMUq43LHwZwOcuCgAAIt/FuhbBfBY+G91HrpxXdPNrJfrOi+2xGUS4ZDdEsMG66qiKdg5Iy6UUwLk/FL/CJVUJBcc84Nk7swLgDUQCddJZdOGjUfFVIh3ywAERakTUMgmAuyct4Rl4fScynGJz5NE35S4LpUwbsS5ZfK7LdMWR1UybMyaH8jhcjhZzA4V49D4rVp+n8k//R2hk1cPuzb6/aggjnxwmswbF29A6VEBcCzmwuQrswC1cLqN8dKizzeebUEgjkUibcxNBStZAgznMw+yoA2W0Nz2D9adspLbZ4EiTBypEMLK/oe1pTvOWeBksoDeh97Ye8avScSrqQlTfvIfmFMOnG4mxxRGcDLZe7uM1YG47XIlXD+2rQWOrFTMA/KaFPewUr43ua12mqB2b7JXgJtVo5Qd50Hl+K/+rGksLRhz+B7TkheFmCReLK6JXWLhvhn51bz9BHSg4AhbtJWJxLftpOh0TBOFB+Vk684NhBtI2C0MHOkNdh29r0cNEyCH2MgD4hpZ/Lk3txUip2e6Q1/6nddZQRvmArzZ6oS4pUn8myZRx1UzTGwfbKpl5AQAcu6e624ONG8UFk4r8II4PouaH44UAfPzx8UtT1wYJx880F1y0JwIEw/nPd/et5IkepBMvtc1kHPr+y+WmEXJWzaGMgqII1bPAriF27viJSpOEjbpNAvBI2s5U7zsw3Z0gK7qv/+yma7ePTCWjp3/hdVaXyAHG9eU9A8wcbhVasoDzfFGW7h9ho3XG4PpXZXOAjvaAjyn8B7w/46vSCoPDeGoPvQFpnzwKWbPZMHsk5crO98CDsTt/GvoRjAmC1RlQXnfosiny4NxupiX3ePhapCVT/+NqX7hsyZz4Nx1yXbPgrxnASn1I0xRgE0RVUJc5ijEyK0K8zJz9N7AhM1jGm63Ws0Bt51TCIzbBmHrPybAi/QCuCXieofQDGDJH8sIaLKLYgFxpCHgGOLiOI6fXdg0e+3ZRhWwt/sv/qnbhfkXPMkKnVBg0BoXPEaSc3+PKFKu2iTmJBzPrCwKyOtlbOnbBIqAUrcK4ADiNKcceeGy5z5sw1CjsnCtpsTlLd9h4+LysskxPT0VKR6OGDgAHEm5c1Nn9ihNhr0OetyaKIVm2fSQe2pYsW6CAlCsXQHIcgkKNoZMEoYLMwcAWuskp7apQc69zKzl95jJfQ9NnIHTvkYFcQA3XLphy9hEwuUR90nyu8GqcS9rIuxB8XAqMEJ8W+px/8fG+xKnBrNXrB+1LNmgwvlHFisD4+6wZ1ncZDU3HEqT+2YKoZOFD7ue7ntnAWeBYAvo/c0zobr7YaZyxqUmLwnCD85MmHyIZ6Wz6/a1gANx2/fauJ5toQVYTN0rAK6QzVoGLqwa4wOXihKbLNSBe6SdRX2QxbLfRQ7wVvnW/5i8uNWlDt9r452Ik2LBTemnMjhuk2gKAQfgwlna5g0jHUBHgKZ+QOK2LrnMTDz5GaZ43gW2EtxmYdIA57yr6iiMW1FeADzi0wBkxLvh7lj84eeb5bdfYY/PCqijTIvgSEvSDqwKUMEdRuck7paAfm/aCVW/NFK3FcNZW7asKu655IWj7L72hg0iKnFYOOqqrx2Sl6g3yvw9cGBvpHg41CeJg0tnJ23cWzo7Ec74AUdx306JbTTVwbCKAHJaWjVRrLznczYGrLUqYxHRData2WHUx50jjn5EAXE2KTaxbyIQQuHRoaIsgFAWboPAF99r7N/8ctWkz2iPlZg1QKG5+1PWBTNsgup5camsCJMHmzbMdRMXS1WoHHaN3PfOAs4CyVhAE4MjOtTKlkztoZebvY94vpkeokCcTOuulnFYwIG4cVjV1bljLcAuNu6Tx9eqZkbyXBVy2Uhj0VQBS7/2Mqs8CIMy8aMv6dbRXFo0y+/5Q1OVxXl+VeJDOkWTeIcFi5E6FfJgBXAnQgqBkEMe+TBlLWHQSOlbeOu7TPoJPyQgK5i5AHCpuyzADcBPmfv4zRuAPuIjZZknU+JiqYIjy1+60brelr7/mT3HL7zmcgsCdR7h3klKCFxi1Y3TtiWvnMzJSakzSAUzKgunBiThN2wccXH794v0vzDLgwruk4A3Sk1AaTq3S1i400e6HuMGWWHj7UYZRFgQV//WR61LoqZCAKzBIlIQl8G9kV33QTnLujndBDyjtglgpVjRl2/8jQVjYQGcjtkm7ha3yrAxeKPYyp3rLHCiW8CrfprUpsf9CxXxVmhvFuN+WZNULaVHv8LsesiTu/kPT3S7nkjjcyDuRLqabiwjWQA3n3uX1mwaAABcJoa6Xr8O4CoJW8JCG9c5xEr8ucNG6vyIJ5NCAJaGJN5bCSRHHMamnY69SJANCwdYh1XLPeN5liUrCfDXZMBBHSr/899bF0gKgA5ABfOmc4RUAxSOsayuMHGwcZlHXmzK/y1M0fUfse1Nv/GqbvVsHgAKYfIQKyFlRYF4RpnDqwLm8n/wAZt/0LrpCqOnoNDbv7gsnNZRW77bNGvHzd69u00uN9j9jnMOHz4irn+SZoFk3QNSBoS9qFYWX8Y6EXHjZZz1o9zZaqzZfHZhyjAQB0sIyNJ8dogWwLohYgJ485b7jpXNXnGr7JdbDaB3vCpiJCJi4o3dRS1ytvadyADOLgpl02BhtS6xcbkN/QkzfneMs4CzwLoFSPdRzu41eAnAuIeNbe1nQxVmIkYOhW37HJF6mxP7TO2H/tScOj1hU4m4snMs4EDczrlWrqdjtMD8asUcXhbxEmFQcJ9MqrBgZ+HckkU1CpMoUW43kORywEW72ihJlkvTbZZVABdxZS1i3ETBlPgC4hsHlfq320ndAXAqYgIIO/4zz7KgDbdJAFnx/nvMDLGSAhRVrZR6AWfEr1cufKwpCQAMimurfOaTtg2bkkDqbHncNPv1jfxqgM/CkP73O580AJWFW+zX+/bNDQRyMHFLSyumUpP2Zs+LdgH6HI2LMlzUMPvHbSyqaAr2qAo7SZqE/PRZoZodBOL8MXywZIPcFoeBOJi41Ye+dEOaBGLr6p+9InK8mgNwoS6xO8hZoGsBdW9k4xhPAmJ58QZC6RrRH76/f1U2xCRpd3r+qyMlk1fmPbV3PX0IHSGulrJWerD8htXMgamCmSs50ZOdMk0diNspV8r1cywW4IFJ7NuqsHCzE4VQ4iVhO8JinYU5JayCYNi6OQ4XPtgg4rGQri/JQz9j9QuF3eikKxgGGK20fYcZjNL2yXisioIQ56hxa2oHAAQ/uKWY0s3KpAEMYeUQM5mUBN6DUksgjLJ61vnW3RIGLsg9EvddknovCasHaPQKpnivoSYOjxJPFjQHNPE3ueJI+E0h9xviJbhYwtCRwPv48QVhbYyNgcvkZxOZTmGSfI/SUByQ2KjMG9i4JEAcLpRI8QO0eaHmyHs/wRJi1HCX6udSee982eSf+rbApOWodpYOf3pobJva0wG4UWaWO/dktQBs+OLs93U3UmDG2KyZWPyazZto8zaWc9bdmZK96eqhIkNBtrRJv+sFk3/iWwLv9+593BCV2bWKeJNkzKkiejLIo+RkvWbbbdwOxG23K+L6s2kWgDn57sKq7HhlrPvkMMATtWNetzkYOFgViirGRa2P4wFu5PvaoH4o38FCEJelRfPPZQXXBY3N5YALfwUATMsi7a+uj94zFQB5xUbC19x7JAwaYib5z33KutwOKyhQom5ZE8ETXC79+d70fEAiLF8Qa8cxo7Jw2o6NjVu5W1wIBSAIq92QRQFpAygAOz5bXFyybpSFmfMkoXdyrPcwV8Rhthz2/ThBYuPu/zaZ0x89UNhE0yEgYKL3MyqU7NgHFVyxKP3ETY4uVk3rUf+7GwvnraP66V82M6u3hHKp1GTCuG76XTqH2dR97yxwMlsAcLX2kMt7cskiWFT/j18xmaU7rGkaZz1H3N/bIA5X6sKtH7AAb1hhU1HvR5RhFw9e2q1n0LmsTxbLFRFGapgHzZZcTrlhht7i7x2I2+IL4JrfGgto7rcpSR0wMSR+B0YNJsMrMOHvtTIexLzZh62wHzVxZWOBDXTLdiToNe5sUF6xIIsAInCpU/DWFUIR5g1QRwJoCvFTMC/2b34A5IVQibc9gCCCFzB3Km2fNIDdmqs6nlax/cq+U20smR8E4Ua5LJsBRVimEKBr4I+nsGYLr73cXr9ZqStsfj6u5xEBcxqbR37B0k+/ttsUc5N6Z6++doN4ip2rwpKtyfmjsnDaIOxTU2I4AGiAumZd4jlabSCnJZ2bCc1OhbmqMOrlOqqdwxc3YeoLvAfF1agoarVJ705XP3W1aXz1n0zhJe8zK8W9fZXicHOs3XiFTd5L+BsKnIPUJ1VkZP9ssGsUC7vjKzWrSpk+7fEmffBi06gckfhEiY/57G/a1AW0NVnM9LB91LsirpiwfNiC+BoKLmDk23NALu4Mc+edbBZgI8U86coN7BhADtEiQFvusb9kY1aViZ8pZXvyKXI/AgZn5XPuSf5PfD9LAu5HUqYsmjmTv/R9kcy7Ji7vy+WqyykXyWqbf7ADcZtvc9fiFlrAuk8ulYXRCt697te1xicl+e2kyLU/sa3g5i98X7/qDe2PhRXJPP1HTOZjf9UVLyHuTN0Wowia9DBvUi9JnmFoAGgAQtwmARma4jPzijeZ9NnfY5q33WIa7/4texztcgQulxSk6MltpsXLEvIZboP92LstvHRb0jTxaMce+zST+/V3jaV9YiVJA6B55Jo3fcHUXv8i29Z+cWkZBq4PCYCkoIhJH6uv+//k70tM9kdebD+n/tqvv8q0br/F5D/yX912xjKYPpWm6sIAVmScnSL7w6Y+ef5mdmFbt5X+xzfZ/jWf81uD+ylJvLNf+C2TWrvfphPoJ+WPixbxcgsC0Fbk71Pnin3rVaBXy+8zrUe/UtIqzJpWuihxMveYzH9fbc9LSf4/deEEsDX3XGBaey+0LzvHSvtN9oZftf2i4N45LK/ctr4grnPOAglZADaMtBts8AUx5oePV0z5B/9MYiEODG0xc8MbzZ7KN7sbKsS8okhL/Y0DF5v02hFj5BlRf9RrTOvg46xgSfrufzXp2/7R3sO1S/48VDtBHcmkWiJ6Ukx8A2vooN0BQy3gQNxQE7kDThQLsDt113FJSJzJmhmJf0u6LL7pZaZRmjI5WUAXdu02tU8I8JOi+cH2yaJcky4PaxvQB+sGwwbDArOncvScmxWlwuy5DzdpDwBQkQytG4l6zTEGSIBFWvqd1xmYGq0PKEvcFcwe7dEu7B1AMYw737Bx7OTvAdDHzzjPTPdhsFBDJE4qLoNFugFSCOCiWXjy04263wKqsf0wAIdtNU5vV0DONxg4YjJzkpIAp8v8T722h6HjfFxncCtOwhW037XGTtXqkrDBbWffdG5WxD6SVUCLkuQ77pxM2l2zuXCfSc8eNLhSpuSdv4e1Ufn4T9kcdiwIgxg22DXcKAFRsGxzU6I+Kbvx/gLAI1cUm1rs1vN39uEv6nHr0nNgAJv3foXJZlqy49+6/9umVRamtThlD2ml5002d7y7uKRvgxKLx7W/O89ZYDtZAIAG8zWo2OTaeVGXlMOywnKTJiAv9xugjr/n5V6t777AMnHpffKS934FF+fd5W9072fu4dWJM0zmtCeYyqS8y7n5ylGT3n32hiqIsxtU9zC7LkqcXLVRN2fsmnTqlcOMtcnfOxC3yQZ3zW2NBcj7dp8wcNMh3Cfj9tAvca5JntdEnZJEywA4FugwYrhAApwAaShT7fbI+s4L2CTGCfEMABwLfXWRNKJImHvSJaZ0fnsXPG4BMKCAmFlZ7DJ0ADp+kngn6fjcSS41TLxZ/jdESEJEQ4LcKAE/KDnGdaMk/g3wpu66JHufieBGybUHdC/IC0VL6qJorkJi68yN11tASPyjEVdbv7AJiosAuXHJ8ts+ioIJrn+4nI6roKo2DldH7W/SOeJqN/yFuFBeZ/IvfIcFb1qGgbjyR59nd9hh4vzpA2DgUKCrp0t2551ycHcwC8exADh9J7F54dkb3a3q//lBA9hsySt162cs4FN3Tu3z4rS4sEo8XD+3zXFdc1evs8BWWYBca9xn6V0bAdOGPuUmTePiN5mMMGWp2/7BNL79MXsI9xK//eqOjOR//klv6TskNnD2yWaJl9GDjcs87EWmfvgmSROw36S+73+P7VmOe+WSuFceFEZu10RyscxbdQ1PlHYdiDtRrqQbR18LoD65WK6ZXaViouqT3gZhZOyDubNQ9SpT8jmxarbIQt0rPuLNGQerArgDwFGm3nBVOz/YwQfZ//vbGPWSK/OjsXNaH32ChdoXU2lx1H5tl/MBccQhcr12+5iuUdUovWNcfrsk/f7weyLn6COZ93FxpcE9ls2AvOSOY77YlBYiYsImAXnicI0lnx1zC9bPm3w+bnLvKNcIYDIsd16U+vzHalzidGF88XBJgLjK377aNO/+crf7me/7MZP/ofXYRb4YBuK8cXHeXGyAsYXcg7sqdtV//2VJEdA/R5xVvRP1SiMLTBg4FqM2V5z8P5VvM2yUtSuf0P6jMGXyAgynJT5Ok4rzcU3YhKO7ChbA9RNYGeXaunOdBbabBRDyOZp+kM2vGKXwm9FaOWzy81+zbDqFzZPMWcEhGv66y3/3zA2u0fTlCHF1ct9mzrzEVB/+Unsaz1s2zpIuNRE7Ob5aFiG4nFWvdGXrLeBA3NZfA9eDMVmAnWbUJ6vi8gCAC+OeFqcrw1y5AHQwOZofDFfGhoiewHTxmK0gyoDrpIA3r8skLJyqDQ5rI06/OQcpe9wr/YV+HTiJQRyxcICeGYk5QDRk7uPijjI9Y81kGQxhl5JyQVThkV13ftPGOEYpgG3mzlJHARJAPi19xsvHm57gqPQXBtibJHzU5N5h+rkZbSQBsIaNJUqOuFZ5SVwN2xsxgKDU7Ckm+30vMM1/u8bsETfHpXLDrMkufvGVH+4ep+0PA3Ech2sUSpXp8v02RgUmtfVgiYkUAQQtuF61jt7cN9ebJv01T3t71/2q9uV3WzDnXVRWPvwrpvntz9gx4PIJCC3KrgDs82Sh7fI7L0xcWtw2XRzcsFnkvj8RLMCGydKp4ZQe/eP1e+uEtYdu3gTFt8IKmgtf1t6I2fUQU05JTGvHu2Icax7qBsjlZQMH9cqkhZ7C2sQd17aAA3FuJpyQFiD+DQCXkdgbFCjH8TCDAUDVr+3fPlgOnoU67m0oVmZv/kJbFl7OV7ERezNK3BogDtbOq4Q5LgCH292xy58UeP1hd7wunifkJAkxKNiupTPP73FDxHUvKwxX3KTYNAugJ7ebAkP+v/yzzzJ7ZQc1bAFoPiC7u1wrFcvpl1cOd0pVNlXXS+YV98Uo4xjW181wpYwCsIb1t9/3UdpoHv6WSR94qNzrf2Hq8krtP9fGkU1KXjdiaNhU4jMbUwbDdemvdcFcGBBHH1W9TvtLvAtuj6hcNr71f03+R3/XVD/1arO/VB+YgqD+GHHzkpia6g1vbatRXiLunZ2YGsBo+V3ivllZNtknvVTcuF9qQSkgDjcwNjNKImLSEBBXns33dd2Ma3N3nrPAdrRAXe7f+1ezpnhZO+Y9aokK5FCo5DUpYkVBqQVg1Yl/hXjDxbMgKpSV9IQ8a0SBWn5PxgGyAHIoVzaa7TQExZM89CLqHEjyeAfikrSmq2tbWID4t8PLZVlg5OUV3cVKY9m8Mu3+gSmAYwE87CGJwAgubsSfwb1ZsRJJ6kxiZ+LSlH1jUc9nBXnlHiXqUlLGBeCo25vHzjs+uCDiqAYlmt4WF3rMnQAkLYj7SOvsh1k3RRhUlD/TL/p5M336mbFbZ35VBcx73RrV/faUMbGf/Og+IBsOuIaSaiB70cU2NUJSbGI/Y+CuyQ+vS/s8AAAgAElEQVQ8oHdcZZz3iPY5Thtrf/h0kz79UZbJouwWCXA/0Tq/IiDr0jeZ7IWX2mPCgji/LZUx088BXZmHP9W0PvMGs6dYDZT9Jxm4FTS56OU2iTjCCvmnva1bNSC08MX32Bg42MPm2bLhI4BuSpjAKVlQroqICgQwIG5NXDcHuW+O69q7ep0FNtsCCAdVT/2BHuY7ah+iADlcMKs3vtVMVe420xODN/lIWVDff7HtWz1TsiEYE2N8/q7KhuZqtWoOTLk4uahzIKnjHYhLypKunm1hgUMiXgKIm50oyuIjnpBC7cuftyyJxqL5B8YONDvz/QAcrBv54nghSMK7dZITpg0XyYnnv8TWDzMHuOPvosQz4ermbTPOwjHKRegH4qhjD4IdEV37orS9E45dlGsMUwrLpaka1oSZK5em7TUsch07LpZRxnPspaIYKfNg6uff3D0Npcr6+64Zm5gM7pQopAHiYOJSj/9ByQ8HkxKe+YsyRo5Vt9NxxqrRDkCRcYyDbdcxR030DYtVve43Teah329q17VTB/AMOCiMlZYFUa5bFReoouSH0xIHxCE+UvvXa9Yvj7B7hRf+cfv/wpQB5PaV2om/teBOeUjkzVXQhBxUVh3Po2wHCD2lIK5anbKwhteBKKcKgPOXQ7sLZk7i4oKUMKPOG3e8s8B2tYBl4cR9EbbLxpCOUKIAubBJvrmvYeUqk2dahr11/gstkEsij2m/oVal/oW1shU7OUVET1zZXAs4ELe59natjckCNv+bCJiUJdB3VtIHZEbY+QfEKRPm767G37C75Q8cBrzBrFVRBZRilR4FuAHOYHKKP/z8bnUs2gF3lnmT771gAJaPBy/sxTA3zVHMufpPHzKrv/v6wCpw0Zu1SYWjxWiN0p+dcq5XgAYwN4ix9Y4JBo6k2xqDCCPGPGPeLEoqgJmj93XdIpO2hYqgsGEw98EbLPAZRVkzTP9sIP+YlS83Q9SEscYBigC5+pf+zrpUUriT9qHkKOXIUs0+Hwo//V7reqklDohDMCX93a8IkG0nAT8uYAsGMP8jV9rUAPX/+q2uqyNCCLBvLEZJR9AvrQD9wXUyi5ouvpO+IljOipzgTklZFWCHSmW/lAZh5os7xllgu1vApuY4OBoL5x2jAjlA1iAhkuax20z1+leHZruVZWdjJvOU37Ux3HnxrhmX63xDNjcXJA1BUdYMCJ4M807a7td5J/XPgbiddLVcXwMtQPzbvUtrsihKiWpSYWzAw//ABewh/2/d7ASskQ8uxUsWOA1JDA5wA6Sp2xw52qbfeNXAq6humrgwjdMFjbGsvOcPTf39b+/bH5crbvANB5hbFHfL5oEHmWlREu0H/LUWwBoxiLjPwsTBiOFWWRE2FgA3buZT0xGUrni3aTzuB81mMGTjBopRdrNHeXzGAVe0B5CrvEdyuy0css0DigoSU0ZsHBtPzX3nSkzcm7pALk47gLiZIzdbQAW7t5KSFAMiQkIcHiV96qTZu3/CLhJhERoPeY4pTEiCeVHGS5/2+B41Sq+NcNEs3HmjbIptTDqPKyUulhSk0lclh1x6ThQqJ3OmKv9HqdLGCstY6Vf6JGf1R5l77tztYQFYrsNy/+Se8raRcq75RzNoY9h7LGx56+Y/tUBu2P0E2Fybebh1lYZd51lTrrdjoMeVTgaX/cWysPuyEjt1esLFyW3StHUgbpMM7ZoZjwVY9MDATeRyEvg7vtwlmk+rUF61LpAsvv2qjizMYd4Abvztd8eEiennomkXfB2hlDBxdqNYUxe+qU99zCxf+boNVWm+OCTqZ2O6pI7Sv512LuBoZd+pVuK/C9g6QE1zt+nnxL4B9nGzZQMA0I9Kadgk8KPaBsXNFUlgXnjxa8zUU545anV9z98sV8oogiNxB8viBHfKqZApDDTmsXH7l0zhkmeZ+n/8kY0lQ8Sk2FgxcwJ0tFiXSsnvVHzlR+xHcUAcbpsImuyZzBpi7MBLqJMiQAJwq5zxaNNqfsvWn9pzoamdJ+zxaecP3OwiDqfykdeY7PIhK6hQEkW+oAKQW5LviPeb8CQVJ/VATTailiWGZ1oWnaUAF8y412MnnYfoBHnAeKdwbXbJ9R+2CN9JYzxZ+kri7pUp2ZiVuFEVFkIN0puSI64tNEQjyMPHWycCRPkjXzBzkpdxUIFpP7JYMelzniubi6+wh7K+gJGTp4LJ3/NvpnXkqxbkJdF/b19WKlWJ5a9ZRm7cG4Vx7X0inedA3Il0NU+yscDA3XlsxbJvhQiqflHMBHuy+qG/sKAtMz1rmrI4B7wB1pRpU3ESVCX9yZTDtrVZAM7r4uZ171NlTO2vN39d2DGcrMch83+MuAOPCy8sXUNEUHQ+2Hkk4F/jJLGvzeM2RNU0SZuqmqXWyXwlkTlJ5f3JzEdtdzNcKelj1Fi1OOOKksIAkI7LbLpUNaWLdptsR5EyfeGzLNDSDRLcEQ8IuKHcu1DtulXGAXFWFOcVl5rC7rxpCJjKnzttUh5ApcqStIVyZeVTV5v8K/6+y/Q3qgumKS9KduIUUTw6ZirX/ZT1KMAtiljKpgCRXSLoUOyAEY7FzfIB+Yxj9krqhKCyIP1JSR65IFW9ONdiu5+Du2pFXlWxE++ZyUlTmJ02+ZkpC5prIgSxcvc9Zq4oTKWAXFd2jgVIrA0oQgmWGLXW8duF5R6coDvK6MIAOcAjOSAzS3eYvQLkBm0GAOTml6umOXdhV7BIQzXYpMl++RrTPH6bdak2tRXbVXLNjRrrRz0VAYuwcmfunnSMXJRJEONYB+JiGM2dsvUWYLFz/3LFzIiASdJxWyyKcHkjfmjtM/9iyu/4je6AATskfrapADpJuDmewneDmLZ+VtssAAcDx+J6SkQgWstLtjsWnMo4YYeUlQNc4Eq5WezQ1s+m5HtwRJibCXGx1DhIAPNxiXubXFu24G2rbAvgJNUAkUwLndxyzNtdf/5PseZuP8uRhiGfEXGcMYNUngPM53EkttWxhQFxlc980rKrNgekAKXi985186kBhhaFsco+4cWmfs+XTe6cp5r8Z95uVR9hryybZSbaEv6P+JHIu9dsEHDvNm/8pMlJY+WZGZMWF8iUsGCp9JpplneZlij0WBdecederVZMtrFsUsIKNmoLAsKEtSsWTUNcgys16exd/2Fa32gzg96SLdfNHgFt+rxdFgaO+Lp+AI5zyzK+4wLwpuU1VRyfiE7yd3C4Glkos/im8L5Qbpri3jlTENCWF/CWDdhcXD581NS+e49VGuScfmIw5CNDSMaBvXDXYtxHcT14UWDnufYk2SbpN2AIUKdJt5XdAnQ17/ncQLdlb7/DADmOJ09k6jufMruF1e03P2B/F1ZrplHYbwrPXhdPsufLs5/nWv67nzaNO6+34I33prhlJyHaojZaFMGT/VOFyM+0cV/LE6l+B+JOpKt5kowF9clj4towIwImSRZdiK39/V/aagFXM39+ncmfenq3GU3cnWS7qFCy4B1nMDAPbHLakTfGHL7HAgoW7xQYRftgF6EV0iCw8w5DBJBzJboFcK9cEvdKBES0MG9gbEtf/eKmsm/aPsImLPBhguY7qpv6HYt7lDb9rp/RR94+Q8VGxg2uNkvUJIzL5tGnnGlgV1EytQDq/Pa91SymTVMEP2DDzKOeKYzWsskXTrX517yulcSYof5Yf/obzNSjnxPa9MTlUgCPZZlfuOaytiRW0yqrdvrEohPwnrvkUpN/1ctMNivuj/L8LIoXQ05c0W1fUV6V3XPA3ORkSXb51+//ZnnFPHDtlaZx19fsc4rFJu0AQnGlHFRwrTwmrEEJMDdEIj30wLfwQBbyCtyWBdjmpiXfX6eU9u0xpf17BvauKbFJR7/2bVNfXes5DtvwAhygMIgbJvGGzv1yCy/2gKaR8+caEVvaqkkuxeaq3eCopiZM9qGXWWBk0wMIc4bbZf6JbwnFcjG3qnIPDotdgw1sfP2v+4oJHRb12dYpj5PwjrcEjmKz4okXRfBkt8xr1CtdSd4CDsQlb1NX4xgtML9akd3ORiIAjgWQAjYADawU77iXtX7ouWNXh8RM404jYBdnsoBbEWZIZYYRWCG9AUUTiy/+2su6+er43MXDxZ/EfhaOzQGbckI2B/bIIjtp5jhMT1cEWBIPR4E3gIkryGKcnIUs9pn3kz/35h4F1TD1Bh3D4oBFyGSMHI1R2gzDkEWpr9+xYUAcaSMyt91iFV29LCtutUsXPMbMXnOtFTlpdsRGqh9+g5lJrXXl+o+t1uVZ0DStfeeY0kv/qm+3WRTadACSmqB+111m9arflUC6mmnK9Uvj6i1n0gfAm6bH0MrYXFiU18EPftBMnXlGLNMcuvrlprj6gI2TQ6QlbFkRJcslWchlBJTsl1QEO7mwODaFgintEXfZyQkzMbcr9nDqAprTEne89J37zOrhI5a5tkmaD+yzYHDhzu+a2tKydUkD4CEY48pgCyBAgnBQly3jeSdz1YqFJWg/2lkRQI/KKwXwfYq4DtP2ioB7WGp1TwRstbKTFsjhjjmshAVYjTuul9+Wd5tdeXHf9sWd0q9jlbzNGUe6gX7Pap6jwwDjsP4O+x4gNyvPgLnSzr73h41zK753IG4rrO7ajGUBBEwaLdTOoifwpkHcjnB5Iq7NqgIKkAHEoCzJO4wEbMRmACv6sxntaDAzKRcAcZTlt19hygIovDF8C6+53AINiouHizU97UmqAMlc0pfaNf3+P9oydpN4uCVZHIrWhQB0UQ3sLMBxr6QQ01d49Zt7EpDHtQLzGqA6Ljlr7VcYcBV3DN7zcEGGkxqUd5KNEa5z4f57NogBHZINlL3/cacheTbpBvKdhSQpAVSin/Zg40gPAGtHioDM6Y/u6T6uWbUbr7AuTxTLiEk8XekDd1qWjY0X2DGq77dRQF/O+uhHTe7Ug7FMs/KVfzNL//DH3Xi+MJU0pT8PSPxfQwAcYGR3n/i5MHVth2Ps4ljcSolz2/vw9fQQo/TNAg8BaxRAXU6YUC21lVWzfN/9pnx03qVwCGHkQ4fWzPLtwiivSlzi3e38iLm9Is5zftEU9+csmMOFNWlXVeIhva6NKi7CI5Y2AVm4N2a/T0DVWZcMHUlYIGfTDwjbN5ku98SeolDJM4X2c098c+JAjk1wnnn2d05S5QwrJAbPpES5UgRPXEnOAg7EJWdLV9MYLQCAE8cFq0IZVBSgBT1MNBUAbAOiJMS6EdNGgm3/8ZsBrOg/C0N27McdM8R4KN6dNnLUIbJBbJ/G8C2+6WUW2NpjZTFYlkXF3k1UTRzj1NnUqhXE6Rzbc93Nhng4Ngy2EsQNMoL2mbi4JAROyKnGYn2cKTIYz2bdq2HEU2Bbl4TNZpvEy7bCxB0rTho7DyRWDiXJPdmyANyNrsqWMa+02VLizXKSsNsL5Br3fNaCOApMWF4Wogt3LZvSR74Teo7Pi0t16pxzzBl//f7Q53gPrMtz6/DbftLsy9dCP7sAcUeFfZsUt1KNi6unhZFuSVqCziZCrM5s0Um4UK6mRazl9FOtaMlmldX7H7DM3Ky46J6sap/DbE0c2ANLVbNww7I59OfzGw7PdsBc6fyCuC2XzK49+bG6+NIfXGNxkYRJxT32iLhh5i95h5X+H1YAcmy06QZsv+Ot2+aNbxWW/C4zK+7NCJ6gprlUF3fpAUyc1hcWMHrbZ121JLG4hGNMSfy33cSSTXAtrMm8+W/bz2yJqSUFgQNywy596O8diAttKnfgVliAh993jq/KTla2q0DJw4ECq4YgB+BDAQjsEjm7eLjMSB4uQAqLaEDbsAXqZi0Kwz6YR7U3TAWuEsTBeYUfsN/8sx9hxSzUJgrstE3nThnP+rgs8lLbaszSqsQrzdz5zbHngovTa/q7KjF89Nn/oxu1vs1KLUC/EE8pynNhnLGktDMMxOm9o4qjuKnCjK123FcL4p5NQvj6V68ztU9dY/blykMB0P3iIpl62i+Y7GNeYC8BLByKkZnGql0QEidlbf2Zw2biy8ciXSbYuId+oc26Ry33vu8Kk77zK2bPLhFCEVdCSk5iu9KdsQbV1xQXwQfOOd3URYAGRqKWkdgYhJNqVbNbXDNzjTZbslMKDAdudKc+vpcp3Yz+w8oRTzddEPGpbSAUA4MI2wPzm7S7Ylx7woChXP2dTx4PBHJab+H0nDnlZ/aYXWcXxxp3iI1segKZM2y+wNYdr+ZN/qmSby4EkAu74atMfXr+q13lSuL2Gmc9p5tmYJBN4wA5rU/1BHjOafHqB7AGo7AeQ7my+u3/MQ9+1KPH/uyOO4d20nkOxO2kq3WS9VUBXFHcJ5uf/VfrAgho80r8e90hcYu0DwpcJKfbf4ctmwngNsMHXZUoAXD+RS4gDmZIk5BjI2US+Juoi31bFLsV9npt1+PYNQUU1R9xsY2DguFsyCbDZuaCC2sbmB9cLAEcFJKPjypuUpWNA2ww7hgL+htHjj+sbbzHwSyWBID0c1H0gjjcVbFnFtdsYfpRfuV51PzGP5vav14ji++MLOSIexLxComDm5Pcbl42nmuCwMlauiS54z5sUsVpiaO72arR5apHxJ2unWOMxVntmCQe/uR9Jj9fjTSswwLizviXT5j8ruixXNVDd5gjH/x1k33EQ0Q+v2jbrck1lwFZMJdfWjEZyRPFqyB/U1b37jaV8880k6W2sAGLWMawsFQxFTlm/1I7EfpmFNwg+V2ByUKgZFLidLiuuNaFzd1273zZZCQn6a6zz9hUJk7tA5Cb/+btJt+S/Hxb7JpqFRun2oxS9fA37G8NbBMsMWxzWJuO49pznb754rsHVp0upSyQ2/2YSeuqmmTMnL/h+yVROAATsMt8W504wwK5MHnaoqxPeFY077reAjke7TCTxR/7RCgTjwLkBjWw9qG/bCt6y7PQxocjovaLv2VOf/T3OiAX6sr0P8iBuBEN6E4fjwXYSbtHXChbf/CrZvev/aGNZwN4qEskCbWHMWthexblARm2zqDjxvWA9LelbAiJQ8O6tGmcHHUVZFFT3OQcZqPYdTud6wVGxAo05ccKxcLtkDSdvlmAKT/sNfm7Dd3aBcCB/PyohXsJN+FB8WOjtsH5zPGyqPyNWzyFtsKARYAcCxPcaIPctBt3/7dl4VodYRPqJTbOL89PbrEHJGF3RvLKERvXvPM/Tb0gQho3/0XXbCyUbTzctXeYiWPRWSzcZ2vP+V/mQW/4lViX4vDn/8hMlwTYTqy7ttuYLpsfTdh/XMBkscrf2RV5hkuM1/Te6Z7jabgiDM78/IqZXTtm8vWyqPsFJxSP1cmAkwBwtWzeyv/XBHCiJFmeP27qAjgba2vW3c3LbrHgJqYY0AlYUaaJz4mLw60ync+bPReeH5hKIKl+B9WjCpfZmgB52E2x/UxJVFA9wh1ck3GDKFjJzIUvMFMPa7vRrck8B8xVDn3D1I/dbZmnrcgRyNjvuXfN3PqqNgM0rOx74S6z5xkzFviMK6UDtlrb89g2aLv7UzYPI/L/xKuFYeSirFMQPKl/6fctkK7uu7ivQmWQXca9TlFBObyn0r/42+bBz3uhyyU3bIIO+N6BuBGM504djwUUwJEDrnXonkTzV/l7HOXBOMpoYd94OI6boWDRgRJlXtyVwiykcXngYVoWgAzD6S3E9+wTBsKV8BZggQwTg0sdLNceRAoiqPiFbynakcRmLSDQIcAS9VWud1VeCuQQ3kiiAHgmB7BWSbRBHeNeaHj7+f/Y+xI4uao663/te1fv3elsJCSQsARBWUTADRlxGRE3Zj4ccRkcRcWZcRTFzw1RBh1FEUf9VHRkZkQBUVREUNEgIjsEAiSBhCyd9Fbdte9V3zm3+nWqq6u6Xm2vstT1Vyak3rv3vvvue3XP/Z//OXpAXLXrojJl8n8+IE6IEFDQhNE2/smpoVTs8BfumhOc8s8M/KckCdly/HvG3SP+V/wdcnheqZoJPvA/Enn0dnH8ANEYnXNL8wfk/CRUsq7qE/95Z4pteJV4z3rLPDuBatcSG3tcws/9Sob60ccqJQ0gx+tx2AuiSqUlFk+DXgW/uSSikqExcWQAWFtQNADXf+xaCIcsfKclg2GZefZ5yQLQEQgRzIXpmYf3aBZeV4y88TvNIoG5TiyUmB/YsG6eEEkLul+2SgK5mW3Pw5s9KM4evyRngiqqq6kyEiSUAlO9fSNoJTAkCOR4KKGiIgN5rZ5SEFdcfyYyKRO3fUq6HWlxVbj/evtT63G8P7seCMmuq8Z1n9p1hkeWkF4JqnIrcg7Zp0C2R3m2KbPwp/5bRYJDaeStveCfdImdcL3Ce1xtczb9yLeUgTe932wn6xNSKR4oo96vnKv0kluKHDnmUXdK7SPQAXG1j1nnjBaOQMEDDga+8C9qtRS7UQBOr4FnM4aVeUIcN71gUaOC8fXJH31GaYrLYIdWWfdt4YKZYK7Z85gL8lKz8HL/pnVc2Qu4vAq8kUKbuP0miSJnlL5x2SPXq39vlEbJtrhRwQ0Yr6M+9dhaBtooZcpmRPw0ACeIwpFqxo2WZO8aUCW9YvIvKXwc2J3HfydckJb3dUvqlstkIDelQBxzjmgIbll5rAxcdIXkUjEZ/+pVkvzZndKjY+FD8M6NBc9St3St8op3mXsWBCOvEIt181n/R3LbHxHzqhOl76XnV70N6ciYTDz2PRnogUG5jvarVogDwtGUxEIxseQKQkwUPelGvlwjwieMmFHqnQtyikkMn7yhLIDT+kdQROEQR5dPYhNT4l42Im7/fg840hj5fSoUUVRKAjsWI8VNyo0lASj7wP7luFEzq26pAVNLNqPAnB7KKIEG87eyjl5xrzlDNZcO7FRzzjK9tSx9kwDZ8eL3iXvlixZ0j5G56bu/rn5bKmnY8Jlw4R7VAvQYCdWoieXAJQHo6HMx2f6pvZKPlfyoLTIhmSe3/LIh8XbbWkJVJaUy13u8ir5RUdKb3KkivIFISsxrzquau8Z3B/1eqfxbLReYQI4gTpl3M/pXYzESyEVgtdGDyH7HS67Gm8R1GyaF/hlee/2dMzojoHsEWmXiXdoB7UXIBZKeaJXuCyhzoOaZVSou0kidlc5lAnQWC+laKGbkqlOp0hkLiw87fHwZTOBHgoW5cT34sdC729+Ka+rUOX8ElNohc5CQ/8kcAz2FFD//NT9WEW1GXoMfvkBcuN+x2Vw4Gn17P/gpPVUtegyBFXdW9W4gNNJgNbGRRuouPrcZXnSpu66R7IM/AVgbBvXstap664veWsh3C+5FKC4s5qGCVH14HIu6u/5d8jsfkSX+/ea4HNcJiJ1kbS7pv+hzsuvt7xVzNAIF2eqRcipSutf6ZOCk3gXDoili4tFX9gaW7gHpet37sYA/oewQEsBNPnEDFPBkAT2ykTHX6JhaHWqHfjoiWTMU/QAgXKmouNLzzbGrtRdALlCuf1CyExOSxdwcPPFYsWJz8HAqBKb0oEsCeEoyMefRV04On+AtkYdqI6iRnvXngCq63+aAYxbbdo9E/vo9tSnFALBGOyTwc778E+Jdsqbs0BIA8mP19pf9PvzYrapuiU+pKFg5UFZ8IvseMA2IvX+VpEDbzEYnFRByIrLNKBXPJ8BjLtieG6Do+duCdYPewjy5Iz63RHqXOxUdtJmUVM5zpVZ5yieVSXjqzkvm7gmBXG4Icv1Qk1wMdGm2QXYLWB58cMsU5SeJaJ/JMyTWYy/Ue+kLjmOOc4b2JdisKRZHq7vCRU7smILXN6odEFffuHXOavIIGAXg2O1ysvtNvhxVXT25afX2g4tN7tDVQ2UjR50Ley8pmPiBpiS6BhAOBZETLghpau2EP9rBWngNjKYwosb8NQdyQllokaF5/DFflLmiLoAyLV+Uc50/vpSopkIYTd3d27Hwma2PoJ31kVLLe96IzYBRkW1edzWxkWbd52aAuLKLLOR/ZeL7JPtfHwQ/cp+YZ0EdfeQ8WIz6ZgU3Ss+l9UBwIiGxeybUV34uWqtEewn8Z+DPtOwVw+Lo2Q8My/UrSBW9VIEq6DntdeJad4qkIWaSmZkQxxHHyszMPYjq5MU7K1LSrHGuVA/z6+KU9Ac7g1GmoelduhfVFLYYPvVERYPMpSC0YqAdQKvHpZ76xx97SgE5FoIcRuf4UVL0+LiOPEN8J5xXEWzxPC0qR1DGnDcWU9dS8a46uZ4uzTsnPrpZpu+6WkWrPbPKmxqgI/gh7ZiAEQL90v36q8Th8ReuBbRNgrnRn/1cspgfPvjBsQR+G5KpW4OSqyESp3XIe5JL+s7zi3MFVCRnASLzy5qRL6eUKr3HiP3lVwujZZbtv5B++CgSnDJibOperSiQi+XJab/35YTLeA0EcYzCURSJ7TRSjFovsY8dIFf7neqAuNrHrHNGk0dA5cCFEwilF16+rSx8IXFB3OrImLZbRu56q02P2VYEeXBcqNfjO0fRmAjodWkmGmPwrVj0J1EnQYHeaE8r71kz6iY4pULkwVYSAOdJLGA0BUm1aMJHUSFJooDaF600KPoTh3or7xcjb703YmcbRfNsk2efVgDOPLZbRVdJx+TiPk4KJP6kkA3boBgLVTXrKcwd8yIfrtU7tuxbM/LU9FxjKyhFubEtoE7CX8wD2uQvPyuWLRux013YYODGerEBeKU+xsYTEscnsjsmqRnkcWFS9OK+VqLuatYXvcdBwAEfCqikwJ1mvpPWNgFcDACuGz5TpN6F8N8M1vLvLAmfR3InHS3dPkdTo3B67kMcOXMzoYT0I3Kp15KAND/p6ZWe1cv1NHFYHEOKJUsuC8Py7XuQ1JeU8LMmWX3pZ8XWu6LtY0BAlgAFM7HrYdUXiqRoxdqzQlwrThLn8pPK9nXzZ6+X7Z/9objVr1hziuYrR1BHs3C7F8wUgDkvNlnqBXQEpAqsbYCv5BGvktRvLxG/KaAAajyPNRBy2ZBkWdXfrZKFkOyfXycAACAASURBVHblBIgEc/YzPt3QYGhrmVrSNBppcIY5cj4Ysx+Ev9eNXHe953ZAXL0j1zmvKSNQLGLS7Nyh0g6SGpDCzi6jVa1eaBIsco1NafJWl2bslBHI0axYGXbOgjj2+2AFP8VjnsaP5hQpiLOFC14/qShlRCEI8FlaPRfLzQmCMqpGcsxZglhoE0yzEH4y4kJqqxZR1K6rUvRMiwTb7/+DROFT5xjfo6Ktpfl0rF9b5DOSxxy5WpVfOW6kOBqRD9eq6Fi5e9Ks3DvSJnNYnGYe+IkwN87s8onphW8VAjrTto0yhJ34ektyOiU77xhVtiDl7q1WL3MjKbbjPXekMKcmkpL1WiXv4nnMicVGBywPSDNnKTYf53+njkYe2MpB8XuRr7yIoAoBF+toVr4c22ZEbnw8LAOBXboXz7RhsPVDwGVVB8SVzi3eo+lgQp46804JQupm9aVvlmM+/U7YThhnXl7vfK903p5bN8qD539SutTbsjXFBZPwnnN80neKV0XP6i3KlDwB6ijy1fIzz0n+vitgGRFT6pXWo96oomhz+WygRFYqfOfy56IchZ1RuOyee6vm2em5hloF0/TUWemYjthJbaPXAXG1jVfn6CaOgJEAbjHftCZekqpKa8uIqEQz2wq87YwFCpXMk/NU4N03e9yMqo+AhQtaRp8ImsD2V4BOoxhyCesnhcZg+iV/vKao5of2uZdM2MnlCO0JCN7Y58ws0GOfSRGlH1mlyBlzJHPhoKQ/837JAJwzUlNJKVMTv2AUj5G9WkFcKyJWleaDkW01E8Slf/V5se55VAEllmiSqpTYKMFc04BTPc/Avr9OSuZ5SPXj/lYqWi5lFynTUArM+wDWZgr2BDknJPRP6oGYgx3iEoW+UEyFCppmAETLrI1BdkmP2N98onR3OReAONIdY6A9KlsBXE8Wc5UbIR7I3jdKvdTy5Sh+4gCt0wfjcz2FkTgKYPQcvVpcvbV74ulp42A8RgHiKZiGf/85mbr+OcF2o0Tx1rGuGJCBl54oAy97gfrTt7oA9g+WMvPoVvnDSe+Wbtm/cRpXb1NsgOF9aVYchsYLc+YoftK12jnn28haaTmRmKUic4+D+X2LbXZQ5MR85r+LeXCD5KBam37gPxSgU0IkiwC34itYjIVD82+WekRNyo2StilYL+OnlpHvADn9o9UBcfrHqnNkE0fASABnZG6akW01SqMsvp1K8OI9r5EhRA6pqhjE51DIh6s0ZbmoVSBo9nddU+V0zQI7RsEYESOYMzIqpy22GX9zoy+MnGntE3wSaCYHl84Z3jMKR8ESrTDvjZRKgjBSKfO3Qs76m5+fZzbO+xsFjZKFYJAAkREardSTF0fASODZaqEg9rFZwErP66yZbVHgxPLIT5V3k+bnpVEZ9fSl3DFpeMqNbhwXSwg5Y7MSZdycYNQWaU8KtHNOce7ksFgvJ4TC78N+qzjWIAqDqBwjcyYAOMeWsNgm9xuJp/vtAHuDWHgeIyYIqhCscW7S7NucSIln36Qy9rb1+aQHQI/AbgaG3oN9blxv/RS38UAMXM6EUqz0JYI12RBQKj+YyIGd5hL/EcvaYgVQ771t5Xl7JyLyzKvvxruioAbKksX8wBtDgTqYu8mZf/iadL9gbSu70fS67zzxXRJ8bJva/DLhf/2vP12yoahM/vFRRbPE9kNT2iSQG/z7Huk9yzenEkm7iT1fh4hOLCf9yKcbOMGzqEceczaLTbgJ5Ch0wpw4vSbgvJhK+XGsj0WPB53eQamWi6e3Hj3HdYCcnlHqqFPqG6XOUU0dAQKdXTMxJC+33kbAyN0jI/PgeEMWo1LUesOoUpm57grpwsJMU6ckgODncCz8ASGQI9AzKiqngWcuQLQonAvjTzBXDCSpNpg/4VTxIWJm9nXN3R7NLoJ0SOdFlyq/QHdgTKYvKEiFa4VCJpltmyWLT3FhO8yL86LeWi0HaG3hhP9WNdnrZswlIwVUmtkWrQayW/8EWuUjilqZh6CJE7sIvdixr6dkseu/47bdYsUOBIE49yMI8qk6yr9rstPcqOCGBKmW5aLqjPAy73KxnNE8Komc3iddPkTWoNjHknY7JQdashn5VbZYQTAjh/k6fsJ68fe4Vd5cECCOuUPFxuD8N5/HrkughEAwHIDgzvReNbeKzaz1jpnm6RZG5NO/bs08INcK6qfefhl5HMeRhVFYAurADIyw//Vhic4K5JT2hYA/7nfJGQchkOO1MCqXnomI/wVrFEWUVMvH/vlaST6/TwC71OZVMwrplVrJAbwldxbGeeRD/TL8Yl9NII7npf7wUclNPK5y4gjk9AKwcvlxpFMyytfsYiSrSVG6YT+wvNttyG9Ls8fKiPo6kTgjRrnTxtwIaADOabchYb513HU2aDSoMjIPrtn5feEvfkTMv71ZgTaCF0akCCAO90JhEY4HF7+tBLQanZFAilFB0li5Mx5G2+4SSiv7NIN/JxgjYNMiccxrZBSOlhFZN1Qs3//JsrkSqdA2Cb3tDWIyw5sJSpZJCNoQ0KnF/js+LO53frjm226U0Ag7ZiRgbKWVQRpKlFl8BgCM6qFT7v79PpHJ5DwaJUEcQT43AXZstUpopvAMjwznZGRW4R36JABWAHy9UMQ7vhsRM4D9+yYXpQ+nlzglc5xfBtHXaoXgbmrdkdLd54H/l1WmIUhC4EDglgS9MRCMi9tpqwjkIrGUpHAcTcDziMBJcAZKNiEl9+6vE/Cyz0pQApGnvuPXKesCCqXkrD0IR7sQ6dsDaXrQlgFyGqV/Vhufdnw/Oh6R2CPT4j6xZ47uOva1Z2T6p7sqdudgB3LahYWfG4VYypj6z2e++hOZvO1e8bcwb47t0Dh82cX9MtRd3tKCGwvTznULlCMJvNJ//KhSDaUJuGXp6aDMv1cXJVLb1HWmphQdM/nLdyg/Or1AsJZ5WU1UpZa6qh2bxiZRApuEHSBXfqQ6IK7aDOp837QRMBLAaYs9oxSVmpmbVm3A1e4Uoiz0bqH6ZaOFFLwZUClt0fBBqeDY6PVXO58CIgFQxgjiWpUfSLobBWX4J9vRctfGcJ/L5bLtw7+zWKBOaYaKKAuVJbP7diulSvOrzhffx79cVq00D3l7Ajit0GKCkTkWmoHXWowUGmHfjASMrQRxvJYU8uRym36tFCFroVZOPTEjAXw4Z2j4zTlKpVFG2xhVYwR5aqtdEjOz+XfcEgAFbN1lS8SzAgyIqaTk+wsLTEWJvGuvuLaCPllGsCTTBYr1Op90Dzp1KWeyTtIq40cfIQ6AIka7MqQns58mv+RTAdVul9cOMDl/Iy8KAJfuPgMR5rWY12skvfEzKjLB/CKadjdaSGGz+P2SHTpCrEvOFevQy1SV+Qy8zCLbJP3sd5tqYt5of5t1PkHcM2fehTEt0GZzyBdMbqueW0ggF0FE7g3Tv25WVwyrJ4fnYfOX/1e2f+EGUCpByZ0tnEXeFoM4NrX6yyMysBKqlmXmLXM1g10vKqscyWicObBJMmY3aMveAr1Sh8Kkll7hSMI3r2uJUqbUm1tXz03RlL5r8aWtpx2e0wFylUeuA+LqnVWd82oegR2BKAw5Wx+BY8eMfMEYmQenFkhYwDNhmgnGzSj0Gcs/dp+iXHU1qc5m9OtAqoOUMwIs5gy2qjAax3ugRUAZcWMkbqCkTS1qV9oPAjohTXL2i55fPiYWX8FLqZWlmXlj1fpppAqm9qwVhEca3yypdG2J/zxfvAkIdkC2XG8JbYcRNuiUBHKkU9IuIDBhkb7hrIT3WSWTghDO2PyoWQbezUd/ean0DziVoh1z8yh1Tl+uzKZpCdw5qiLwBHWWV49A/MQmuT6H5JFX5gP48QGQ6S0ZvOcnXrBeUaAobsISgpmx47hPS3rXLQgDxiXPDwEd/tSKddn5c8CK/8bIROruQmSCn3oLfdG4yA3GACiXvFj5cJms882sWXdy879LryOgwOehVDQQV881Ub3yJb+/BoInJ9ZzetvOee76X8mmd1/dUrXKxS6OPnOr/q6v7LylV1x89QVljbgpSJL+8+fU5oXjvJtAwb5VLGvP0xWNUxtqm34kdleXUrlsdSErwriN8kJE7oheUAk6ZW4EOiCuMxkMGYHREH+o4ZlGHk+LC0UWsniZtdoLjpdhNGWz2TSGxO3wF4NHXB92yY0U8GjxFGhJ9RMAz4x0dLdA7KQUwPECCBwZXaEYBSMtmjKllvNErzjulJN+SRomIzA5ROXMyJezbDhVui54T0vGobTSZuaNVevwoRj1o+CJ6eGf6qIqlo7Pb68cFSfTcJIAYgBuTh8WceGFAASQT7J+ryw5xy9HvN6B9yPy5mbTgga6HCrXLLYjIvHnI2ICeEsc4ZEuRAe9MF2mymMCynt9lOynWorOMn7COihf2hU9kcqS1pV/L9b+0+bOzozeLpnxuxGBhL8g8ucCkLzPOUbEtvz8wjHxOCxPviXu+PMN0ShZ1dhMEn0ZVJEJ0tMqUcySmz4jXltEUT3LlbTZISmLRxJWn2RNNvEnR8WR3R/l0Tk0hh1GCilpqbQT2POFJyVy+96a26bC47LLL5QNVxjzPqm5gyUnTNz9iExAyGTs9/Cb27ipaWImevul5cnZ+q2y+v2D0uNdSEEORhEJXf+eikArn01JPgSqq3dIzIjGVSsUMcmN/gWbInjSAfpyL/+6uPrXttxKSVv/WLDJ1axN5cWuNQnrJmztyEgXKNCdokagA+I6E6GlI8DFwr5IEovQljbTqbyOEWD+VOrtL5PuJCKkLYw01NG1A/IUzQKgexGp/nId19QBi7+jtUHxctgPCmVpDiLbo8gMwRrpceKBeiAor8WiFQRvrIeG3Xl8b33f5WI5500H5Ph1OlV+BMx3XyvmR26SbqhC6jH6Lq7lF5fvFWcCCqNVVPeCWPQcs/FmLGifEusjX1NVuBBtciAKN4MFZXHRwB3/bUkPzIdRqPIYRjRukAbaOgtz4xI9fonaHcpzLvOK788707L7f8UUfVZs+aAM9rqVF9wElChnrRFFdj2vzKgbjcKx0b3TCUmf/gVQSI/f34fZKKBl6k9iCT441y5VN9mf4hK19Qo/OYtDHMjzcwKcEiCFw3Gxp4PSnRjFHThwfuSYe0hqagJ/JkCT5TuCVModb/2zzrs3/7AZaFYywu8/gUIh3rmo3Mgbzmi7guV9/3AFrFTiMvKGM9GXNfLHl1+K+xlVlgKuJqlR6h00Rt+Gzu9WEWiqVTLK3etbuCFAD8PYqZ+fPx+1RvJQe01NiDkzgyvANh02DrL2Yclj86BSsTwM5dvdv8P89EjmtT/W292D9jgMqwzDr9IIIa0DfZA6IO5Av0MHef+oQslFbLersBhoZdFojYzAGfFwG5kHpxZSjARRPrxJlMfQ5ReL6c93qpyaTtE3AsxFG66BUhlCVFgpPjLPrWh1TBGRSpFPPi8UqKANAKNsJkTX+Mkj34318DuCOn5HCqUDBt006da83ZgzRkN7IyKrRtMbjbQy4IwwIv8u+T+XiGPvY1B9xBypUUzokZ8FZd89cbVYpTQ8I7PlAB0X4ac89XtxLulWO/WZJ29QE55RgpmcT5a8+StzD0By39MSfuxWSY8/PQfi+CXzyVwJRPQQtesCKNLT1zCOjzgHJL/sRDGd+4myu/WJhz4k3T6Hitbl3UeKdeRc1Zfc3icku+VW2BeMQ8m4AHAX892q9AQrm4F8rzhe98N5h2RnYIY8drfKhWO+XreKSJanzc4gQihdiKr0zI+KMO9qZiYqyTjoplh4e9KFfL92F6pRBrF5OvG9ghdcswrnGAEhrQg413DHxLVyWNZe+hYZOe8M8RyxpFlN6aqHoiV3rrlARdvYF/bPCujTauGSSp1b881lEPSxV6X+MjJsPfcHi+asMXc5E30O7I+0pBGBMllg1eFeKmZrIQrFaB041ep5pqk3c+A0Rctm2g/puRFGr71m8LxRkZdiJ4d76YC4w30GtPD694UTWARlkLSPV2zx9m4L2uRLi2IfdprZNgnkLNbNZouLVBuSZqtRJjf+ViKfvFgGOjTKakM/9z0pjUEoZZXz2iqthEBrGgCOpQfzkTTMakUzG2fuHU23qRxJBcroNz4nKYiV9ONesc78kQXg5sT3xRYDrF/5+DzzhPjWN19aulz/jTTeZvutFhopvkZtIeRzVFdkrHZvF/s+/tVzpM+aUDlqtZZ7rw/I+BPwUMPClQtr54qlkDmH0uJsFEIzOA4hjtJ34Xmy9urLxdbdpcyFk498S2zTTxRMuV/2EXGNIKdytmQikzL1y/8rvU5Egmf7xbwyCjLQ1NgxGpMeGIOXlgwFVpCrx/ejG99HIOufOefjIseeqyIT7jIbIBkCKQAqc/eGeflwWt3Z7XdKdsedkp8sCJwwglhLoRJgAPl45jXnKfpasdiDonTuvR252hZFobRV2NCKWf0S71op/f37LT2K+5DExgnBnCkVA7Nhj9hyyVq62JJjKSiz++5R2f2hh1tSv1YpSLAKQHH+nfCVD8raD7+lpe0VVx7dsVd+s/ptyjbA1iTbgEY6Tyrlyo8PST+ib9pzU66+Uo+4Sm1mkwHJQTl1YKBPotEYIr+IMNq6xGL3SwZ5tPLsHZLf9msxD+DZKaEJa55uRm3oNXuNsth94PtlBrYmPkTFh32tDxA0MidafW4HxLV6hA/T+mfiKSGI64XJKvnSrS7My2FxGZBzx3aY0GsUD1xbTDZLjZJS9FSj9E1AyKDGnf9W38cDuX76uBV84+YvIhk5Q3BiDqhptgQUidAjFENwSLNt1l1qG8DxiFyLJPebr1cROCtAHVUnK5XEnp2SgN9f9xf+nyFD2Y7ImBdAwKQDFDc6APXk39FvMX7T98VJ+wcdVg2ZTb+S3K+vlKGu8jlY2jWoTSMAIhY+shrtMjKVkS1/icreZ7vl+Bu/KT54tE3/6a+y/cprJb7xgTkVPtpVREj3Q17c+u9cJQOvf5UksACUh76qQFHW4hT/Kz8mtt4Vc8M2ftunxI2cL+bFaYVAbjwIZcvdEbHj7xSz1CJyBWYC5ugEAAyAU2YA6pfgPdn//htiXn6iRLDJ1gggZrQhff9/iMuUUIp/qm2dwJf9ngglxdS/YYGsO4GcTNyxgEJZPH8yyH+b8KyV4eFuRAMr/56RXsmPGzLvzmxYVcHcuay5cH/NoMoZFa1Tlgqgp+695ulFrQQafU7m5gajc8etkLN+z3ys1gsqae3u+MHtygPOBeuKAwHI0V5g5B/7ZMgPFdhyaq+ci+nuBZHhiu/06U3S1+sHjdcOlVfQY2G7wchcFhuKqad/LaZ9m5SVAHPirMdeOK8aTR/ACAVJNmzkOoy6B4FoXIG4btfi789mzfEDsZ4OiDsQ78pB3qcE8ni2T0elBxG4VnvBcaiM3AFie5q4yMH4YiSAi0DIRECjXMzc9yCfgk3vvpYPRzpjMfDV7Ae4rNNUIdk4bQFI96hWeH7oiKPFd82PF0TVtHN5z+j9ZmF0rooFADcX7PBf1EN1q9Y3Pd8b6dnG/hhBb5xblFLprUL0qHRsaNMRQmSb6qCcI8xRTM4ldy0+ku6VHhl+YR9218uDA4KjQBREsTVninnoKMkC+FnCY4p+SbpiHgDJfv5VYnIiZ3K2xJ/fLX9Z/wpBds48Y+MUgFx6xRI5/ek/qKimLbJDcvdeIfkY5Mhtbul9+YfEMbxOwqOPSPjeH4g9FVbRr2KTbYoyRKDy6Lplp9AEPDfrHWfCWBHAmRMFsJnBXkfAZRb/N3+vvAybce+Klfu0a6V6qA27KBZ8FqNcUqAl6T92AYhT73SoUrplfFET8gnXavH194uryoKRC+0QJO0JolgsmA/W2Y2fWCwp9kRAupL76sqhY94gaacEr05EISrRP7WxSeO3eGI6LjveeZ8uSwE9z/xixyhKL4DcSd+7TAZOXt9odbrOp7E38+AOBBBHiinv+tL39EnfS30qz5J5cczrJKDjZgJzUFODp4jzjM9Uvb5UeLvkMhFxIQezB/mlpWV67w6J50GmTkTF5j+yLD2T72iq6zYrDWOxThvNiKL1wDQicqt6PBjn2iL0VQf/IDmgA+IOkht1sHST3OhtU2EYs9oRFWstDYljYjQXW6MoGJV3p7XXjOgDwcD0BWeIHeIY/hYoLB4sc7SefjK3jTloxcBX5a1hUVX677XUP4kdVc9Xfyy2E/er9tVyfvGxWsS2GXNFbx+asTDX21Y9kTG9dZc7rpb2YtdfI0kA7VI7iGrtcw6FAH7SAEPdRxeoei74sZnw344eZLch4hjAoi9z2rvEdsa756qjUXhu58OQHj9LrCe/be7fc2NbJPPgT2TH3SbZd8MtEHiILPDEIrVy3Y3fEM/fvBzUc7OYg9tVjhx38lX7qDOe2ycDiCSEd++VxPikDOLvGpBjjlnkEUSa/ji+6OXxmclCZEeLHDeTCkuKJZUr7fk4qJAF8JsAjZOA1w9LAwZqU4gGMmJXTAedzHSL7VXXLZBrz8V2S3rHf0s+vgcLZqhyQi2zlFoZtA+JqWdE/P79AhMEZQRrTpiXa0BtsUFhDl0gEJFkNCoD6d1VaZfMbUtjfhCgErSFwohyevsK1xsYVznS/A0sV0gR7UKuIVU/n37jn+AhCeN0AwqBTKzLKaf/7qvS98J1i7ZIJclGrAv23LpRNn/2ekk99hxAeOsZP9WGj5RSPl8rzuiSZe/pR6jYo7zeHOkJda9ioCOT1ptcizw+N2wAqrCUksFnxO2EP6kHVze7KahFgsfGJkBbxiaNoxcbQL3ImSsfjTLaAsnoNVk8nQZLISVr+kCq1bFxWu0eHmzfd0DcwXbHDuD+8uF9nnkBeJl2uQpGsq0sRu/6HOzt0U4g8e8f0ZXT1cr7djDVzQgcc9QoTsKcNK6XKPtPOX9G3mi27OICqw7K8DR2ydNDS8WPKBwjFY0WLmBT2Jk0KkJcC8hp9Np4vtH5d7W0l9m6WVGU9UZgS8eDEVktckd6rmYdoR3n/dBHxPmmDyw6jArAgZqZG9sqsRdeIcH7NytapQ/v42KxEy40Y363rLruShl+wzlzUVt6stGbKrv3Psl35WWg3ysTkxHJP7NFli4pABfmxIUQhbP/YrdY9u73dyvXscneYem+8Z65r5ptRcGonBJoefbnMtRd+L1h/6KITrIwOhcF4PQAyGmREAKigHOd2F52ddmxzCenFJjz5HfCMLlb2QlYcilxZ4KSsPgk5F0pQ0PdAG45CQZjcEGAdQKibIy+Ecj5fC6Av+o2OqRc5qd2KjGUSiWTN8l4pkvVmYaSMEEbiw+R+65lqxChAbhPQB0TokflysxzT0l0FAqfKM++5R7JGATi2B7n7wwN5heZseQp8GMBxXfgZS9Q6pL8s5w4CnPfCNae/+Fv5tVI2AbS4gEB4LSOBSCvcvwVx4t3eVT5uzEPkzmdLMxdMw9u0MUeorBJMrgZY5RXc4r0ySze8S6IxLndLmwGzIgdkWWTuXoEymi2ktHtheKgeGPWrezG83qYAbkOiFvkJdP5qrYRoBdcDAvTHrxgjChG8q/VAgFRE9IjyiXnt+J6SdskMG5We+EvfkRsd96i6F6dom8ECOD4oQk3oyYkijmpEEqz9TqAm9Yq8+uoPml+SUFZ0nnum/V1aJGjmP/AYoRfD9sx0uT7YGhv8h2vEdmxWc0VFv5/oxFvbiIEGYl5x6VVc+yyW/4k5l98HGAXOZp/9w2xrDhJJm67U566+DKBVCEicuY5aiWBHL3jOJ+7zzxFln/gHSpPTivZyb9K+vn/Bh8yJuYf3y/m1yxVVDALGBZO0LoSM5j//+9+MUHkpLiwv1nkwmVGXConzvKit4r97A+rQ8rNl1xwr2QYVQTwNDlnlR8dXrEe/1oxDa0Vs7+62mHyl+8Qvymgom6lRaOvqffoLJhTdgkDLxPbKf9a9mlijlwu+4zkvYikzBZXegaCJaOy13uMDA76lYgJCwGWA8I3BHEEZlxkVxI/KW6MOU0TEyHkFUalDz54pSUJJcJp53Ks+q0QtUDEZpaOmQwGENwBLLfqY7kExiYl+ux2efZvboYK5/x71fALp0kVkILJ+aipS9LGgGBuKUCdH5YB2752k2y95qeIGEeVCqvlABAwKb509p/POk3RCVpf9P2Py4p/+BuZ2LFVbCMvrThK1dSmqT6ZhQ1GJj5WqMOEzRjvKvwbWqI9Rh6/S74jdfnI8XS2x1eTUboBRq/PpmPIRcVG6+HmIdcBcU16ER3u1QRAK5kAV59CJq1WouRYG73TY7SdQLMpCRqVspfc+cNsp6qRZ5PAjYtoWgIQtOnJcytuj4taCpbwXEZYWFSdWOxpfm9UmfR+8FONdFOdG4FCHvMejMqHa3ZkpdoANJOOV60tfl8rSH3ib/+PyF8f2L/ItMMk+chMXRYeGlWXEWDrC04Tzwc+NWchUanv+URYUt96E9TskENz2b1zh6VnQioit/u6H6pFMMiaSs1SK1x8es88WQmjULlSK6QYRr/5b+K5/X5JXfFKGRyAD6GzEPGaDiUk/ovNkr7jGbV0pX2GC3OcGx7WVw6J12NVEbCJMPJxXnmponwWR27ZV9I+Mw/cKK5cTClZaiUFfnKSFFOARhty/SxHnVXxdjH6mPrVlZIf36qOsXUjd2iFT2yzCpaMvLEuRuf4TuUuPcFcJAMa6TmXARCdvqDubGybZJL3idXzUsi4TyME/ISiTNqQmwQ4La7uHolEEtKNXf/i/DhG5/btm1E2BKRi6qFXjo3NiDe6S0X65u6HtV/irqHC9aAet9uhhCyKaZzV5q8WKZx+cJfseddNkt69v/5q57bzexWBngV0BRsDUZYBpEoeCKIlpWPDHNMEotppbJKwHPPpd6pPMBiGyI8b82tpxeHU+xuvKVRyg8Di6J+rM5eO6AZw7ITRtgNGM5f4W0uhcQmDUAAAIABJREFUkwGozPbimTlcSgfEHS53uoXXybyYPVCGopWAEUImel9+zbpkzU6AEQ6jFsjVdulqvTZG4fJ33NwRM6l14Bo8XlEx8WHRhE9oH+C+6MNCs/X0o/epBXqjdEptjjai/lfrpfK5NzL/zmgRlVpB3MN/c6HkNj6kFpsWV1aWrMemFr3fatw0YZ4l1UqpVEqVS735klv+rQBmwo8/JSs/9/l5kTXe2/BjT8lT7/2YxB5/WjxFFEsulqOYnSa/T/pff7Ysv+QipXLJMvnSI5QvYvRjLxPvMtIIQcVMpMUMiXPbdC+AyhLJOZ0S+Pkv0Pa45CGx7xiJSG8fgAdAWAx5amrrAtE1SRYWulqxg+7og/9bJWuFOHLaZkDdFP+wmAYRlYOoS3FeIAFg+ndfg+Il6JKoh4WAbQqRNhlyi4mRORiNiwMS5OEghIFWguK2QuI7nxP/KWdJxtkFauhQWSCXiT0o2fQusbpeJLnUs5JD/prHQzC1X75Ii8IVXxPBXSKBCAruHz88hp9KhTl1WlTPmoVkOoBzqPso6UN+D89n/hwLwRxzomgyzr+Xo2wWC6rw3PDG7bL73TdJDqqcnVL7CBBMshBEVip8bo7+ygeUR97orfeI+4hhWXremZJEjtZUICgO/zGL0h31sm0I2NJRCAnl8OzBYsDuW1X7BeEMbTPaKNsBo9dqFDqh9cBSP567FlvD1HUDWnBSB8S1YFAPpyqpRMk8OJ/DIQ4duQCNjo3RuzvsLwGV+gE1wH+O7TU7yshcuCgUKTuecI3OvtrOJ7CawPOh5YUQvNkQVaH/m2bMXVuNlY/mjzM/zaLeVuuX0Sbf7I+RIipsr9ZI4/2n/a2YHweFCos+30haRlYgwlUjdVnZTZz2yrqA/b3rXi6ycxStI4tmVoGy9D5StXLmT/cDzF2mFqfFFEv6ffHDLYc1V39Clr7jfAm8boN6b2SWdEn8lWvE98pzxI2cnhxEPlgSiSTywgqCGRZ7j2Q2/Vrkj/8FwQYo8TF6hSgcaZHpX31e8sF9yNeEWiWU+moprIeAkNTICACa9jzR1qMXEb/SjTUqdqYHeqAOeJxqZhLqjPYla8XTC9BZkj9GEBUM28Xi3ID+g744W3LpMRgt31X4L3M3xCViNUXCeBpBFSmTpRG7StfOaNvkJESnENkhNVMrzLVjFE71FXl4VLskpZOF5xA48neR/77v5sdl+rsPqO9if9lZyzB3ji0ZAea2WbCxkUdUjZHA4rxSdX9JozxhlZz1h6+JvXu/MmzhvqRx7wMAcesrCo7wuFrWM6mZJ8WuRZhziPJ599uB1HLzSLvnZoxRvxXNXs9Uu9YknolwMqny4w4HxcoOiKs2IzrfVxwB7rJsx06hAyqUbrs+jn6jw2k0z1qzE6AapRHeVM32hON4T712g/hBsWokh6vR+3Y4nU+Ao36g8SGIo3AJi96ISj1jxeeCNGYjZKTVIoWqnKCPGZVfwXdNIgMlT4PeM2oRjM0bqjdWU5DjsYxyPfjiNyhJf1IVu1clZWQoX5MPIymUgb5h8X/39gV2E7QwyMC+wHHmORWnx+Nvfb/Efvl7RZmcwhLzFbEtFY8tpVhykcpFq2fDOokiUmfF4vWkW6+T+EcvEDcAGedW/iVnyNIvFQRBlDIelrUCU2u+s2zeI8RscUnqL9+T/BYIo8zSG7UOEHB1uwm4CnW1sjAaNwOI6l49LN51yyQHcDM+nZTBk1++IIJF2uHYWFBdA+mTGpDLZyOSCt0qXV0FVUA7opF66JGl10XhE0baivPaql27Fp0jeEsg6snC9hWdDtdCUMi+aKBu6jt/Fd+rjxITFCFHEXnrgLdqI1z9+zgNzAGcX/zUH2TrR6+U6Rtunafyyui1uQKAiyE3i3RKq3uZUo6sVvQqUNNuwO8FbRnCJuFwBDYmUKXUUX9p+5zrMfxeGGU7wPaNXrfFYKuQBJBe1es95IVOOiCu2hPW+b7iCOyaiak8n268VIwoXDgSVJEKYASg0ihqRtkJtOplF7wUcsab7hdPjVEBI+7podYGjb7DWEQyAkPiVerFZ0vXld9p+WUaTTU02uTbaCVM3rBaQBypjBPX/Zda6Dm7kQe3KiX9oPjVkkMZAODPvvcT0vN3/zg3X9KP3Kei6HbQKhO/uUnRcCuJ4Oz90S2y9b0fV2qUYURzztr70KLzjmMaeORJefp1F4kdohFwNpMzRx9U51AMZe2XPiEWiCqE/vkfFJBZ9p/fFOdRR6nvuUiNwQ/ObC2IkVhdwwA9z4g5mZHM9f9UV8StmQ8JI3b0+EuaIMF++rGSBfh3D68AnfJIsYE1wuiV221X9MjADAAaaJNmWyG6qJV09F5QKZ9TgEmLfNXTxyDHNpYSr9epKJmVzMIJKNkfgjOCN465ZnPggtozaZrMt9MK8+l2f/DnEvzppnq61TmnwgjQIsC0fImKRlO9lZsjSWyOMBJHcjAzI/NQ1DztoW/DBsSH+4qo2KydkkajpACJGdYCeosekJOOILKaDWJDoE/NoenpoGTMA3UBOY3maBStUos4GpmzPQOGAN+/y7vdem/DQXlcB8QdlLet/Z3W8uD68AJr9c4qr9bopFy2qefF2sw7oYHGZr9YCeJ8TzxQ04Kymdd1ONTFvLcQPoy+Mc5ABcvU6vUqCmf2lZcAb+a4GE01rAXgNHKdpP+xWJYi94rjahClmW3Wco1/WvJCcYPqplEp/UvTMoTNJr2FNMopbFDZ/+sP0rVyf74Lc1kzAG8OgDf3Owsqj5UKQdwzoEmyDy4IlZx0B+T3FykaMB770n/Kriu/URDaweK0FPwlNv1RBJ51w6tXzgGQgojHBMDPkAJyJrNdKeaZ8zZJ/vRfEP7fLYMO7va3Nuq22PVNwtw7v+o4yRwLcYlUCPy3lHiWrZaUm2CNeWpxRV0MBN3IMdqvzFlcZyr0KyVuMjzcXRF86bnHSeSPauqVzJGjWElpCQTCyKWCAfusmAmpk/zdY+GmJUEd/+T3KUSJGZl7Zv1/SL6T86bnFlQ9hvRIjnYYIG7DPbeI67h1inLIZzuLTQtSjwng+l53tqz/DgR3vDbkSiKKC5uIoaEBVb+KwkGl2951tC7pf61Ten/7qUxpz49j3hbom5OTUKl0rKgJMGptGr2+MVocjmM6FYkd8vlxHRBX9dHuHFA6Apqht1F5cGzfaB63RnFoNqBabDa14qVK/6ow/KtqNSHuzHr9I8BoNAVMqELJCBz/ztw33+e/YwiAa0eUymhRk0oiI5TQL5bG13/Xqh+pFxgTPDHHjJREUhlZlp4cq9kzjpG4zNlvlN5PfkVCl1+shE1In2Q0Tg8Vl9FAKlD2Y5G55O1v1DUuYw9ugiy3VR559YXKGJxuS+VomIwCZFPTiEj1z1L54qAJAhihUDGPXlUWxwCEF1LwNNsu+U2/F//DN2IRXN3DqvqdqO+IaYiimI59qThgOB6eekKyOxFldPrEfeQrQElbhkjGg8rbLZVfBzC6oWwjqfCduDbIwOSebygap1XOKJuW71YK5hgd5HfFOW+lndLy30ivZGRu20duk+B3C9HTTql/BLj9Nk2VVtCJvRvWy/pvXyURAGX+/id37pG/rH+FohgTvJW+b5Izm6UbmwGkOWrAKoVn2epklGxAN5jT8/tPgRN0CDYWBZpmJBKFFyIE5RZRwaw0KhpwdFFJtQG7nFpG3Wh9AS0/7lA2Au+AuFpmYOdYNQJG0yiNDv3zGputDllt6ujdiatWT+n3HWuBWkestuNJn5yhjxdOI33SRxB37Iuk9+s3GkL5ZW9rVVGs7QoXHq1FxY1U/yqmb26++GOSeH6PrL36cpn85V2y6vIPNnpJZc/XC+Km//RX2fS294sJIKgLM8Hdl5He1amaI3FBmvkef4r0XfsTiV1/jQJxtaiWMs8tAmVKLkKLrQKKL46RTY5dz1mnqn++5+iXydFfvhz9v0QtUmkzoH1XfB4jAOnIDuRm2eCLZlfqeynknWjFZLap6EMOMvzpR28WeeiXYg7tk6Eu5M21qVAQZRwWB0Mf/pZYuwclGd6NqCEWvK6C/9sMhCLi8b1K1KQSiNO6ngz+TAb75+fFUbhEy1OrNV+uGMwxKldMsyRNshTg8XhN7VLrkyacEn9inwR/sl/QpE3DfdA3S6uN/gvPU+8T18plc0wcazQm+264RYYvPL/sc0UQR9XIkZECHTcZCMnmL/+vhJ7dI/4XnSorPvhuXWOjZw1AA/BU8ElZsmRQ1UkBlUl4OTr8R+tqo/QgveqYdVVe5qR2pKgc6rTKDohr1uw8TOoxmkbJYTUaUBkd9uc16tmFq3eKkU6ZgZQ9C42Ie7Dz1inNGQFNDr64Nts/fEj87walzKBSq4pio91qR+SvmNpYCkTUYmYWwJQDIPVer14Qx/oZEXwSQKgHghp2X1YG1iWVqqNFp4hHCIAgc/qrxPSp61omjc1xY67bzMb7lcE3CzfI0rtGJYFow/CFb5RjvvPvZYcrE98nmcSE+o6ptQQUpUWJm4BamXn6Dsn84vPq6wHvQvXIeu9HredxwTgWSkv/P/2H2IfLS7JHIlMSjuTF0V1QsqxUGJHr9WOxDNny6ekIwF8KETM47pmsoDwi6goBhXKy/9X6zHqi0YTKhdNULAnY+NFMwwviKAnQKeG95zGr3LriQqrm1FRYnj31uoPGD67auLTje+qeUp2VpuNdeD5e8JsfSRTRuGo2Kju/fa0MvOYU6Rruw5ywyFMf+zYi4j9T6q+M8K3+9hcRGT9f1yUttg5IhbYVck/Dz84BRtIp01nYdNQJ4tqRptIO4Hgo0yo7IE7Xo9U5SPvB34YfCyNplEaLmfA6jTZN1rMD18gMjFz7OUnc9H2Y8cI0FbSJWn2rGmn7cDh3EkpfuSGo4O3bLZZzzhf3x75kmEqkNl+Zu2FEbirbo2T0gZafRhC16xs/rJoHVst8rAXEkVL5HERFKGzSuyYJn6+cdOnI39PM4CmG4wb9NnXKyxsCcbngXnWJZv+SBZdKw29+aPatyaVThc+x4WhFESOIYwSiMpDZrtQoe2aFAqamYIQ9WxiJY14c/eNUflwyINk7rxXf8w/MebjVMvaNHMsx5bOgLD4QibOsPFYGLrqiYpVU2sybceeg9FfI71u4yUWRE49jr4quJxK9uL/r5upjRC+dhnk5opCkOTKyVi7nrVwHGE0jiNNy4ShcotEtaSTO3Dfmxnk8EGSxuQEgH8cCvkClo70ApeKZK0fQ9/zn7pLJr2xsZOg6586OwAyUWlcgIjf0b++T3Vddpz58Pgbgo2j1d82LdlOZ1jaEuQ+AHX1yhzx+3j+LPQThnFlqdQQRvpHLPzDHGNDyfMs9a+XWArlMHPPOgs0CvHcxx2z5AARuChYTFDdJZV112w2oeTQrGOc1yFetHSInhzKtsgPiOq8t3SOwL5xQPPEed2XzUt2V6TiwHQ+70S80DkMro3Csv+MTp2Oy1XkIIyhJLKRIpbSsOUYc//kL3bL0dTY577R2+LUZrUzJC9YDqBiNq0QjrHWsa402kuI5CRlyyngsXZOWgV7s5sOeoFokboIelMiftJ9xjqJPRu3VTWpJqSLQyGdTkssWFnhaye95SjL3/kByY1vFctRZBZ825IFphWCTQC6NyJsHgDMJENcDClmlCFzpuDEnJxd/XgkrzMyAgAY0b/etUUbE2kKTVgNW91JJPfy/krsL9ExYC1DfpJKpd633pvh4tehNUrV4f2SQnnKal5zmV9d/MTZWRo4s2xRFWuh3R1EK4CIsiKEsaJ3/G5eJbwF+3QyQ1oWI2bqKIifJ5LSEQjsB4qILImaljTOCRjNvp3NYgbFUahL1Fq6D4iUEdvwN7Oo6CvlWS/CdDRG3h0C1LIiaENzZbN2KJmpyeCSDCOG2477eyHB2zp0dAVoIxJDn5j5+nYTueUD8eFYofMKcUf5J6jHtB8q9b3Z94wey7aNfUOdYZo3CGeHzXfgGRQGv9o4qXQ8kpjepzQWbZ4Wkw1ulH0bwGn2XmwDj45NV/eiq3VijN67bsTk/jeebUdVhnzFq6tXGvFnfd0Bcs0byEK+HtALmwvV6XKDTFJL3W12MDru3g1rQ6iicdo8mX3pEzUILrb6/h0L9VBWMYxEYw589v3xMYnZ3Q5GUWsfEaL829q8W1cZar6fS8XpAHBdPzpVLdQl6VOtXrSCOkcAI/NUojOAe9Enu9zdJEqqS3QBy9GekB9w0KZMaupjtAA3ge2+8Z6472nUSqHHXXYEm/JnPFgy1VTGZ1aIulw6pHDWtZHc9Ldmff1m8Dtgc2EwSjCN/xgqodvxrZGrvCuSF+ebGhkCO45WD6h6pY9WULLU22K/kzBNzbZptXQBxqxTVMo+IQRZqfSyUWE/PbJPc995f6DI+9Ilz2Qq/HRQdSaRhxYG++mDFUFw4pwPRjBJFieMYFk3kkn9q5t7MeeP3dp9NvIOQEceXM5Bc730pRGFmAdvUj6+SrAVRkpdfNCcGsdi9p1BEKBTB+HrmHcYoiBlEO02FcLE6CApnZp4DqN2jKJaMzpGGWVoKapX9AMT785kyGMNMJozo3C6AwNXqFIejZ+7UYHAnwN6zkoaZsQCoSyIsdgA+jksaQDYVTMn0T3fJ1PXPLdbFznc6RoD0Ss4+zl1SIwnsGFVz4xlnNI4iJ+WiaZrAEEWOtGgcm6N1wbKiiFylLpSuCegPx2fdbHFIX69nzs5AO5/RuDQgI6mW9ZZ2pJAYnSaTpaVKNK4sByhYc6iUDog7VO5kC6+jHabe7UiANRo08pa1OgrHNhiJi8NrqqNQ2fyHhEqUXIIG8WfXLx6VrNtrmAE2r8ZoURO2abQyZTuMvmsFceVmlvbcObDCjgNwuD/wKXG95V2LTsJIZEJsGeSe5TNKQEQTEtF8qNQ9V6IiKURnEPEqomxO/OD/inMfgCSAEYsm7OF4381l6ZWMXO764U3if8Ex0vfS03Q/HFoEkEInBJTOnuOhXBlUNEoluY4IoYnAiflx9/5IsuE9oFl2Se7Ju8SZjYKWaFEgzYooYWbTr8U8sVW6XAA6VlAVAcrCCUQaX/Juye18uBBRTGHpjJV0/9puAFrk8MURLpst7j6nWGevdzyKfLGX/au4h+ZH3AqG3pPIW+tWY1qtFARLGFufX5jvVIuASSSyF/WEkD+3G0IU+4GYujdoIxSKob7liKwVwJqeoiIv224WT2qf+MsQYpKprMyAyrf7809I6PYCtbZTGh8B5rYRhC255B1y1JcuX7RC0iUf+Zu3i+wcVdFurWjRvUoRPD43LHx2itcFBHFeVw4RW8z1MhRtGn/HM96GQBzbNR5UFUzHjVQAPxRNwDsgrvHn+5CvwWgapfZCIdffKF+odsjtGhWF64C41j2iY4hQa8EV+5dvENdJp89FClrX6v6ajY6KtUOZshmAqtZ70aw2Q996L4DIuLhe+4/ieNFrKnaDETeKh5jycSzqvaDj1U5ZJ4jzTTwzR1uk4XUYEufO991Stl1GDIY/+j6oaXbXJTGu+owIHCMApfRDrUHm86RCW6BceZSYMhlJ/+5roP2NiqV7iThe93/VYZlNv5L0XV9TfycFlJFDy4qT1H+nfvV5yQLoMdo2cPR8IFR6UaOBhIz8ww/KXisXuqRLciFMYKzJwdc6L+o5ft++uxEFpCF0YfdfE0Zx4N4QwNls++mu1eqPTTwtkedulcHeygbGsXhaJrbACPwTj0lqGyTpO6XhEWDuaMrvKWsxUK5yTbHWAaN352xuHI+jAubyCtG4dBSbHaDxMjezeG2QQuR7oL97QQROa5cKlQEI31g9q3XbGZTrcztslYy2jlLP3yFGq+yAuIYf70O7gnbQKNsR2jciIlY6U4xsM/C2M7DAGxUXpeU6pSkjQEGTWS9elRNn+8+fi2/9BsMERngRemiGTbnY2UqaBW5q6VM7KKPNiHDm0mOSid4lDkR1Elaf2Nynz112PpYVi39ERa2YT5bPxkCfA83HAwJWnXR1UgddiF5plEU2Ron9/ElvEfvZC43CGTEww0SdxaFDhKXcPWP/k6FnQPVyIYIAAhkWoUocBNEEJW6Cj71rzbxTK6mpahTSLIAho3o27wpJ3f1p8U7dL17/QnPs0v4sBuJ4rJJjn5wGcPJgrOfTJWuZj7UeWxA+GVc5chQ8oYVAV9dxAJQFmfhaSi6TkIlHvyc+O4QzXAspmlpd04jGkV6ZmE4qIJfeG5fxa5HXF9kfxayl3cP9WEbhhi57vxz1qUt1D8XDf3OhpDfCi7AIxGnRuLP2PrSgHmXjgXcB/AoWfNfX11MxikyFSkaJG6VUslEj1yRsrx0pLIcarbID4nQ/koffge2gUbZDzMSoiFjxDDK6zfhPvy/p666Q3o69QFMeZN6/wGyOk8nbJdaXvEos/3oVqGyVF1ZNabioknbQDNuhTNkMQFXr2DejTSoaumzwisIOfhA78pSRZ8mNz0j8jgfE9nevA3hbCeDmU8CiXvCmXVvo7htF/nLTvByzGOl1OZe4/vm3ZYeg0etUIC741IK6mVNmodkx1CpLS7k2KZ+ey0RBF7MqKqO9a50CgulHviX252+THm/156oaiGM/AoEZFYkzEsQFAlO4tzOgwJJemcBifADiKMcooZJ6yvgTN4pP9ojLUT2vRwNzbGffd7Z1cuXqGHDmxs0AxJ3w2G+l+8iV0ARgltzihVTlR159oWQef0ZRKiFBBEEUbCSgLnrRlQoJaZshPchbXSxKzGiyFqVXypSgVWt2H7T4KPe8VetrO9clbLsdIieHEq2yA+JqmeGH2bET0aQEE2nD1Cg5vIdqXlrp1DF6xyt0+cUif75T/DoU8w6zaV7z5VKkYhILctIoKUzRBWn4/Op1yEHKGZoP144IVTuUKRsFGjXf4Nn3EM+rP0IVAY0QtLdBCA5UiHLR/yschpfagP58tMWuZeY33xfzI7fPgTjOj0lEXkxrzxT7az85T6VSq6cZY8sIWjYVwLZ6AaQyIqfsBkoUHhdrMx3ZiXy6GSWXnzdRMn2VooblpiHicdclEGqxiJ8ql4ssoKuBOC03TjNKrmde1HMOLQz6+npryqer1E4mFZOJB6+RJQPeeYcwF25qJl72tL7uAjV3fFdIReMiGyc6EbkabiTz4UiD9LzkZDny6k9I74nHVj2bIG7jyIvUcbT0SKAOih5REOW4/71GLLAjIG2ShQAuFdkubieEUNzOWaVSwD56OCJ6zM0d5nMyF5a2HhawaRh5S6XS6nyKC5ltyInDpkkzitFrE/bZ6Hw8tklapd8JmranepS/GePaqjo6IK5VI3uQ18tdfnrCdTGHoE6qTa1DoIXWXfjBttZJKaq1TaMjYuqlDRBAqwY3ciT07OrVek3ljlc2Az/5nuSfe0oc8DpyWZBvaNAYN6P/B0odnC/TTo94vvpj1SVG4SxLlikaCuesppxnRH/bAaiMzsHjOLZjbBsFN5n442KTp7D4WjzfaXQ0ANGLsxueLskdT8jUDz4l/UXm2qRSyunvEuuL3loWwLHRRq+zno5X2nzQ/LAYgdMKKWa50bvFtPVX4k6Oite5MPqUgaXATDQtOd8yGXz95yp2KR5PQGQkoRbERhUNOPb391TMadLbl/jUM5IIbJH4+CYZ7HOLtYgazzy4WCIDQ3KQ9yoA3UgMxuKxtIx999lORE7voM8eRyBHIMbcuONvvE6XAi7pyk9dfJlkgiFZcuH50g+POapZanmizt4TVO3Jmc1KyKi7u0v5vrEwks3ItFZIpyRwm5iYgn3HMrVJgt2Sgq1HDkJC+O/i56bGy5t3eDvWRFo+XjVj9Uauq/RcskpCiYSsgWWDUeuwZvZfq6sD4loxqodAnaOhOBSPctLtMs5Tox1ROLbJl5ZrNunciFvHRUwKlCFPkTx4q9uN/+kOIaXS81aovsGUOvaDa8SfgEdRB8jpGnpaCYRx3xiF817zY7GdOD96Qp8dIw232el2AKoodn+doLwZ+aPXjuusFyBzQZVNQuo/8TiiL76y0vLFE475Ub29L0aUpnYhk+J6Rq+6EBS75JwyJb8bC6Ukv+ZMJRZiPf61Zed5O+ixteRVMkJngTdWauOXZKALeXJgEhSXCIBLGGqV7nXniO+E86CCWVnwox0gTvPxGhzsbzgSN/7od7Hin1Q0Sp9nvsomozYTAVgAAcTRY65SCUdTsv3apzsgTtdbf+FBpEXGQY8++b6fl7UX0FstgRzzRRmNS4W3zcuDo6E8RXCoSEtqMT0MSTNmRD+VdShLj9KiKcLqbb/acdw4M6Mf9TIRqtVf7vt2RONmsKnjwjtlpKux928919usczogrlkjeQjVk8Ji9dmpiPQZ6AnXjihcO9rkNOFC2I5dNSOjNnwpp++4WbwvPVcBuHwkJCn4WPXjB7+aIfEhNLXruhQCuNARRyuJeJX/tvaYefW0w3CbHTBa6l9r02dg3l+7wGo9wJFCJunYvWAuJJEHt1+NcLFJNzkZQn7WCfO8wOqZpNO3Xiv5J/+ojLW1QgPsFCT5mRdnPu9KMR952kITa1CAUziOGxBGFb0gjjTNxNM/ExMk9bvM4XlROIp2BOE1l8UiuPsl7xHH8Dpd3WdOEWlpPT0Lc/V0VVDHQczDY2k0AshI3PTTNy+IwmldGpuMKnC3mOAJI3b7Hp6UPVCuzOwr8h6s47oO11OioFZaNxwtp9z3C11DcP9pfwsq5foFeXDcoJBsUFFt4/G4Uk/N5S3isJshfONTJt6kTmbyNslZwPhIw37Es3yOhlnaOJ8XUpCbUdoRGWtHmxQ5mYJ33JF9XqzJDk7Rtw6Ia8aMP8TqeH46CuKACbkVxnGF2xGFa0dEjDRVeqMYSRvQwKrj+S1iXbJcEjd9X5xvfpeEP3mx+J54QOw6ErUPsSmu63II3mJ4ySfwp//FFECHAAAgAElEQVS7v14A3rRK2pGb1g7g2A57AaPAKqlPk7fBx2zWLLwWEMfoWwbgLZ/ZA4ESl1Ih1FsoN5/L+bHAL1Cr6i2ZmXEZ/9a/SK8lNWcxoNVFQ2yaa5vf+y1QsJBXBvVIMwRH+CeWfTWDOFohsCgKF3PfkI9TS9E7j7L7npLUjy+GgqZHlvQUxpQRJ0beorBPMEF5sfvcfxbXUafU0rwSN2Ehfa1RMRk9DVM9kP50tI6ot2QSMzL+0DfFBTppT1f5+RVPZmQ6mJAur1287sp+eMFwUkLjMdnxrr92gFydN2QGMiV6PONY/fYrr5XuM0+RnrNOnWuNNOFMbA+okIW8toGB3lnvwLDKCaVarQmKtny2TBYnfoegbFol/YJ1sjQqbqJ1sh2bze2IxoUR6UQmrqzsMU6xts5pV/a0Dohr5mgeAnVplgJ9kLtmON2I0q6IGClwpAsYHRHjmLaTvpnZulkBksAlF0juifvm3WLe8V6OyWEO7AIQLklDNdB+xjniAuAtjb4VD1q91LtKzxapNpVEIbRz2gEc9UZQmv3OMMJGYeK2OyUzE5Ylbz9fdb8WEMf8N1PmSXiBYdFVIz2ZOVMTE4zGrYOowUhDQ0d1ytgfb5RuROMcRbRDzfR76WduUVEo0rP4Zwa+bSbm3ligiOcZqto25yUl0C2mDBT0HGrRmcaGlNj6ajYa1nNP0/d8T8x/+b6klkG0wQZTcXwYVbSlcuKPpCUOYJpe9ULpu+Cyqn0vPqBgtB1WY0Bbh0bAlZ6GI5GoEqFoJBKXDD4v4Wd+LP09i9O+qIAaAJAj7bQbYK80P450Sn7yMFt/7qL7OiBOzw0sOYYKk4zZUOzkiMs/KKvwqbUkpjeJHeI93BBh7hsplBTc4ftg39gUKJNrZjdJCpG1doiNaKqRRioutyMaxw3RqUhMlnfD4sVARkKtc6bS8R0Q16yRPETqYRTOZDKLBzuHRpV2ReHYrpEvKA2s8kVhFEDWfgBImSwVqKGPTW7jQxBgKIB12lb3r0qJqxsS31C/9mBB6gCYM7KvRs25xdphBG4G9EmqTlK0pFppdp4YTV9poLwYNeZAEqSoNj6Nfq9nwd9oG6Xn6wVxjMKlQj+Tvl5n1fw3tsFFWhSqv5EIZBI0k0H8e2/vaTi//kiN1v/IfbcJwVy/NaU2p5ThdyIr7tNeJ92vfte8yySYoUQ5jbDNzqUVaVo8SbMSoBVCMehhHRRb0CJ8JuT26VHJ03NPkzd/THJbN4LmZBJvj0PSACY20CidiCymoeIXRp5ZAjnbrpUvAM1sSOz+FeLwr9Q9FQjiotGYyj9qJZDT8uKGhwdqBvnqvYwxZj7U6J+/ICOD1eeIFpGjKqXDPp9eRzrl1GikE4XTPUsWHjiNX0pIiqjfSyoU97/ubGUCbkNkt57C971kAjI0VFCXHB0dE030RKtPExsxksHDttux0d2OaFwU74I8/PkOxmhcB8TV89QdoufMQPJ6LJKUXuTCGbVwb1cUji8KKwCKUcqbnDIUEeCuuJH5J4spTW35tyslcN2PBHdb+dfQ0JQ7jG4smvzdefENI1LpzkP8xCRuKi+WROdY9/is95X2SLhxTJdBaqateAyV+mTfEvGBPmn26ftR1rMgbXZf9YKMZrbbDuDYDi88jpne8WUUzpLbjCicvrlCIROLxY8I0OqG8+Aq3VtaDVgevR3vcORNImes57wPiuOI4ypOBebiBCFk5YB3WaWSS0cgqrET11mQRS8tGiBMBqYlsT2gqJpaKZdHqqhak/skefP1YqbC65pjxHHmOXPnqHy4r52LNtEuyoi/sKkYg8pjZOmQ5Jx2cULgww2JcD6zKUToYrDDsflWiG/FmbrBnIp87JuQkZHqkchGnqXx8SkVvXQiRYGCFXoK+xZ47g+SGvsrALZfTNmwDPZWFm7R6qQ3HH+//b7y6RDMnaNCZfD20U4kTs+NKDlGU6okhEvOAjnSJU+644Y6asO6ILwd9hoh5MF5MT+cKheuFMRp76TDYc3SrmhcALlxQ14HxPyMC2DUNWFKTuqAuGaM4iFSx7bJsDgRgnHp/JFpxmW3IwrXjpcEx6odu1oEjlRULEffJFd/35XXCYizSjq595K3iw8J2HtvuEWCG+8XOBuJzZUTD8Aco3PmMtoHyZBZJp8p5GiYLHkZ3hCXHocZFgYHX5JwsX3AYvTJ4nnfToqh0buyzaaN6nl/tGt89UZXU+E7pdsXxQJd3w//+HgQUZ9jsVgb1HP5dR0Tf/qvErvp6gJN/MVvlq6Xva1qPczbSmFDxgyPN+bhqLy5oly3aiBOa2Dmtttk6vNXzhNLSuP9Y4KfovPVbxYHPlTHjfz0e5KFb6ULSJMsgQjEtEhdZqHokrnHIk73Dmy0iSQgzqKBuIlj14pAHbAcmGG+XBSRJkrpE8x1r30dooLV7QQY+WiGeuRig8yoHyOe7CPBXLXIX2zscYnsvV/y8QkZAHCjkAspkov55GntM9qWxL1cLHeOVgPxQEKpVE7/dFfV+dE5oPwIMBoXxuZnDl+fOfpg/dE4iJxkU9NKhTJv6UZkeemCBttBb2znJjsVkI1Ux4zDky+BzaU1oMUfTKUD4g6mu9XCvtLYewYvf0bhjCrtekGQX04OutPAiJEGHI1W9lssObkYxMXwMzR8+SVz/P7fu48SZLrUPBUI+gaPS0hfm/PqCFxTXDDNgkkCtGrRZR4fPu5k8X+t4AGnp7QjOqVXGEJP/2s5Rm90qpY6qx3bLhCnN7qajtwtfu9MVRBHY+9EIgUVuhR23NeLp8wirdpY6P2eIieTX/snlUNmPv0tukAc62bkhzluzJljdM5kgcKmZ4Xyo6IIg0UiFSNxWt9GP/NZsfz2jgWbOAnUHYefW5KADgd78FxqAI7n8nmlgBBIANhSMkluBKbHx0HwxWOFKEtWBn2F6FUO542fsF78Pe6KKoxK/AR5X7EUTJLXAzhWoVjSm4tS7pWijHrHXc9xmg/YYuqY6ciYTD95vfQgkraYXUCl9njtHINKkTjtPBqEzyBqF34oIHu/8GQnKqfnBpY5hhug/P088Tc/mideUkt1jDzn0vBERN4phUkqiQXxvWSkjy6vgZt3/M0xMo+/XRvtjMZ1uw4uA/AOiKvlSTtEj22HsTeHsh1RuHYYWfJa2wEcqylh7v3RLfLcez8uXrU8y8rqb39xTtihXhDHa/UvT8nw0px4DYzGxenhVvR8EpCl8MNDY3P+ydwFO/7ezd1s/MlFY6m1AutIvOp88X38y7qf9MMJ2OiNTukePB0HtsPHjN3SC+JIp3TbtipVykqFwC0UwlwEtdEDUNSoJ5yOYZN917xXcomo9F90hdiHF/pKVauDgC4cjqqcMZPZhigQ1Rz9Vb3Onv3bN0hvANLoTRDFipzeJ84ueGXhWe737qcgklIZOnK5LBlYPD+MEakg0gN8R5wt3pHKCpakglKx0u/3qeulvDvzY/TSHquNpfa9Xs84vSIm5dplPlwI6pOM3umJ2mmAl2qV4ceRA33kiCSeHJPJr2yUXCip99IOy+MYhePvJn93itUn6xE64QBqead235EVQVw7AFW71kztyI07GA3AOyDusHz9zL9oRuGiaS5zO+VwGoHQPffLs69/l/gB4qi0tfy6z0v/35+nhuCJM88X+xPbEIurXaHU2Z2RkaPS0jNrOqvk8LEQY2Gafa1USwqNMB8vSsoVjVDxd4I00rS4o89CAEZKVnaoQEOxnFNQGTStXq+83UxHrpf0Ry4U+3YYMePHFwyteaCOx/L8+N9fIta3f+hwmgada21gBGzx26THj5xR9/78o0JEC4s7zkd8YjFEhHpPqQqAGujGvFPZ/t6H/yz9IyPiGDmyoWoJPBilokS+nrLtlWdLTyJel7qttvGibf6klzglcUwXIgBm5X9HMZPQihF4w8ELrde7wPC6XP/m1Bq71yp6pdk6X54/8IevS2LXwyI9q0WOer3kuo9G7hnEvRBZoex7M4FcYOtvJGNyS8/w0WLzzs/By2USUP4cg0l8UJKh5yU7jTzLKkqUpdfLyNrUTFyNS6kZeLV7N2UdFukaVPM4FsN64NlJ2f2umyS5ebzaqYft98wj54eFf+aR08Zy7MabxbFiIR2y6kDlYZuRg+CR5eCUuq96fQfRAR6bSQY8xllsNTI0HRDXyOgdIuc+A4nrLiTUGiny0Q6PNrVQb4OtQLuutZrPC72xHjjtDeIIRpWgSRgLFyptbfjJN6VUubKWqW6x52TJCQnpAaWSEDCIRWA0aJZk2CLu/oz0uU26gRyBFT+sxwzxA5bsts1z3WFkjcBuBjkjtASwveA06bryO2W7m7gdixIYnDP3hp/IVR8R2+N/nRNiIUhMvvjsiueXVtou0Q1Gda0UmjEw0tkuCmc76Kq8z3oicdnULsknNkJVbn/eFemIgUAEdG2affsgYuIC1XIZAJw+EFTLc7bYsYwskTJupKk1+7Pvc1dI5vZf1yVuFAJg5GbPADZ/tEhe5KxBcS31iwsGyMHVyxV4s+P7UtXFxcaC0SbSBjOwQuhd9+a5PLnkvqclcOdV0gtftakw8uhe8imxLD1dVaW88NJTyJXra9Ytkcjo/RLafpeqj0Il/OSy6Fd0HPcKTg14X1rAJ7XiuXZCVbJWKuXkNMRpcF6tAC4J2mzEv2aeOA/VU0OhmEz+x0YJ/+aZpoM51wt6JLktrMbCfeaAhCCyQhrtwVoYleNGqPb7Wc916LGWYb3VftfrabvaOe3Ix2vXtWrRuKMH9IlVVRu7Vn/fAXGtHuEDvH5NkbIffjlGlna8iDR6odF5aVx0k8JnZJJuqSTx5os/JmuvvnxB4nX4safkgRe/QUXjogBx/DFae/UnZOtHvyBwvRJY+dY1Ldx9GfGvSCkxlNAem4RHC3Qo/nv/6pQM6PBj0QAcAZfnA1hglcj9Jzf+VgExCiEw4ibjkOYH0NOb05bdu1tm3vMaRA6iyvCcFMsJCgL8+B5d1gLt8GrjGB5OFM52AFaOsQbiCPzTj963gGKbgyS4JP4gfX2OOdl4beHb1XWUok22s6SRpD89HWoqCNFzPZE//lEmP3aZ9M5G4fWcox3DiPsUgBxz5fyz+crBNx0vjhevVO9PCntUy/NarD3milH0ZM7ZAZtLpjTeUdm0mKYmJL/0FWI75V9VFcxRSoW3wTQboKgBk+7S/kxvvU3SgSeRR1nY5aeCaK1grdw1ZrABNT4Vk+F+jy4aZXEdUVuvZHtXgk46PwLEDYlwOA6Lg5zs+sCtEvzpplpuZ8Vjhz9+jHS/dkTdh8xYQrzLPbLzBgisXLu1KfW3oxJN3dkKSu5Zex9qaRe4scXfdyNz1LR3YjXD8WZfeLs2wCfhG3ewKFV2QFyzZ91BVt9z2DW2QxHJSEXKdnmetMMws50vP74ANTsDgjUfBAHKFebGPf3eywDaLEppa+jCNyrj45lf/k6Bu3oLI3IsWQgMFJchKFhWisaRUjXNRGqcQNlx32VfXtRoOxcOKZHnmN0tzs0PiRkqeHq83bT+TL/7NeIGxVKjZY7BesINwOh6y3xPrXJj0K4oEaPJvK/VhFrqvW9lF4mg6KWwmDPSHoP9aDVgDV56gbgv+rCi3Kbu+a243/lhtUBiu+5UXIF8zkHbiafNDUs2+axYcw8iR4wL5sLcJgUtHMYGQM8JKgJ3IBSqLrZaOr/0OmMPPSzjl1xSF4hjXYyGh/EZBAiEDorEL3u5DK/tV9GpZhdG6Kj6GAWwS8ZAY0smxXHql8TkKETfGBlJhbY0nVY5/uh3xYooHyNmzQBw7GsQeXCct5UUKRcbu5jVLyFEi52wa2BuJz3pSksgEJboWFimv/uAypert/S9c7UMX4yoHzzs2F8WvscmAjHZ9o6/SBTRObZ+sEXlICWjmCzrv33VXF55rWPEnDiKCC3mD8o627kZzfaNBI/t89ZN4/cuI6sR+T/QSwfEHeh3qIX9SyDqsAPm3n2IwmkLQu5A0sDWDNPWVpV2JOfyWri7bvROElWWOM5GmorzWglYyxl8F9/T6T/9VSZuu0sGXn+2PPrqt0s3fj6xlJE+WA0wOZtUS8vOveKsMxpXaf5UisZpO/FcUHNhrQdIsY16FQwZiZu+4Ay1YNTmP0GcC21zMV+ttDtKVK1/zfy+XYC11SAus3WziuSGPnmx+tN/zY+RLwknqOMghPHf35DYD66R/j/uUO/EXHqXZBKPg+qWQo7bfKAWBCXZYlnZ9ghc8T3fu3ccVM/+ugym6507jYI4thvA+5JeXK4+j+Q/8UrpAt3R624dHbUYzKV9LxTbERfOXX4raJXMfwtuv1MSU1vE58rXdW3sM0EQwS3/PjYVlV7/QnNvvfcxbXZIFHTTuK1bgTmPZ6F5fRK/n6QKx57YK/s+fZe4jx2SyG+2SHp3UDVDimR8W0imISZDIj3zqUmQdOD/Ccq6zl0iI5cfqwBcKXglFZQWF8FHArL5Q/erzcMCGf/gKIzEcQN06SXvkKO+dHldnU4EHgOGc4rVNawUKhcr3Mhz4neLtHqjSjvBo9Fq4ny2phCNO6LHo8b5QC4dEHcg350W920UBq9JKDx0wbfGyNKuvDQuRI0GUwcyYE3PhOSRV1+oom6yc1Q8+NkknTK7Ya2cct8vAPDulE1vu0Rs/AFuICJXbm6VRuMoQc68NvpIkTqp12ibddcLMEiVIx3TT7nz2Z1+LiBdX/3feZGXSs9GO9QatSiR0fO43jFu9L3SShBHEK/lSJIyySgugVz8T78Rx2e/JbYnH5Qc/tt66onIW7qj6qX09r6wZQbeVRsvcwC930gF1CtKUk8bpedkw2F57uxXyZAOunSl9jRaM7/3fRULYtse8dkjdYGdWq5JoyQ6jvv0XDROvV+CzyAsl4Tohwvgxt00gZr41DMSf+5W6QWoqbXQ0DsBJUrm0aXxu+bAQrOeekrbzZhsCsiRYmlz0M8OwNABQ3W8n7Woc8GGIg2aZVZZZrDkk1GRPU/Kjq8/Bffq5bL2E2+XiV/fJxN3PyKDb7KL/8RelfdXDsBpfSDdNWkZlt3fD8j2r92kmCEHC5CjxYDjzBfJ8Td+sy6vOEZ9s4kJCN7oo2G3Q+2a9+lwWruF4ojMW00y0lX781nr89zI8R0Q18joHcTnarYCfpcTAgnG7TS0yy/tcHrp1bJjxly56RtuVYbfGoUlACh3xqxx6a5v/EB2fPSLTQdxvpG0jKwAqJ4FTxOIgOUQgev+7q9rokPyEaw3IpZ+5D4JfviCeZE45uHloE6pJxKnR/yi2a+IeqOOjfaj3jFutN1WUkdJxaVITjFVkv0tHePkzGbxec3i9VY2jp6c3KUW+W53f6OX3LTz2wHi2Pktp54mww2AONYRZN7POW9SuYi52G5JPXW1DECtsVn0w0qDTFpiLAv40HeqWEfOnTuMZufZZADR2BkAGw/mwvz8sQKggccXfks5D/QURuTG7v+KolXWEmmkCmUgGJ+lJFIQRZ8JuJ4+accAsknU3qfAXB4UPxbSLP1+twJ1pWV0FBsG44/K9tt3yeoLLhPPEUvmDgnv3CjxvX8ua9A+D8DhusS/QfqPPlfufeMnZPLuR8WD6zwYqJV4k8iyyz8w57Nay1jz2GwqCJALRohNH32vVqGRZjGs2rkpbbQ/Xho5s8F4Qtb04X3A5NUDtHRA3AF6Y1rdrQByOALw0enR+YPTrP60C0y1g0pZC5hq1viynloTnzUgxww2Rtz4g3TE1R+X5R+4SHWL38du+IWKyDWrkFI5siY9J2BAEGd787vE+8FP1dxEIxGxqdduEE8cu/xFVgWaV1xh0YbFG0xY7d5V835g2wWm2uWb1sqI2GI3vN1AmYurXHwnaIkDi87LqamHJJWaxgJ+ORb5qxG1WLjQrXliN3hCO+iU7HIzQJwWjev95eMqKp8Zu1vyoz/T7X/WyNBR/CQUhzrksvPF0n/qvKr4PkhHd0IF0qzAHC0IwuGIREC9Yv4OEpqkr9evO/oZG3tcZrb9UkYG9S3e2RlGrGid0IzIWy3jFLYPKFDnxJqBYE6LzLGO8fGgeAJPS3A6Js6+o8TqmL/hEd61sSwIJxU0EExIDoDR0bVS0vFpZdDOugnkwj+/t25xrVqurd5jmb0NqRzJrVgiJ9/387qicGyb80ovgNP62siaRq8SZum4tGtN0y7wOB2LSy/Mv3uLLGTqnSutOq8D4lo1sgd4vdsmw8jtsBkqaKIlqRqdl1brrlWzbh0X3FyMGJkIzL7Xo/zJiNuub/xQMopWCTlvALlXxLaooSDtkjlz5se31OUbV2487b6sDK9LKvDkwC4XVSE9EJBwnvvmmoe/kYV+5NrPSfqm78+pZTISl5q1GSCNSuWHQiY+l4mC6nLEXK5Cu5Qp20VrbAQo13xDi05o5N7W264G0J0mLC4Te6Snm3YBi4Mygji3O6UETrJZKxa5x7aVWkl1yomJgOHCJs0CcayH1GbrOy6di4qnnvm6ODI76hLvqHUuaJ5rzhd+fcGpFKDIpgIqMpfPpRVwYxTFhPcE3xc2C6Tm+3sXbZJROObERfbeL9nYeFXj8uLK2DdaJjACZzSQI90y5BiSDECapUhshqDSMva0mJKRsvYPpFKWizYSMCesK6T36L9d4OG3+bPXy/bP/lCxRA7UQhA3g99KB/wLX/L03TV1k9Ex9fuKTQHOG4f/6JrO15P3Xq5Czt9cJgKLi8XnaKXOtINSqYFHLyL8zI8zqsTxHk2k0rKm/8AQqyp33R0QZ9RsOIDaiSLqsWsmJgPYSTSytEsuth0S/xzXesBUo/dDA8r1vOy0HDnz41uFHP+13/7inNIWfePiGx8QbxNz40ipdPZkxO4uqJRRVKKU2lZtPBqNiGniJn2gCtFEnMImXSX9YDQmHdkxD8S1C0y1i9bYDjDFe9+Odrn5ksYC3ZEdx2K8Zy7ikMOCfXz8z4i4ZMpOyz7Qbkg1o9UApdnpD9euqByplASefkieG12aEYljn5knG+ofkd4b71GXkM/EJPnEZ6XbDZVU7I63uoyOw+9v1bvEbEc+l8WuBCcWK4mHviqWdW9VAK9aNI6ecdHnf6eolE4HlGZrpGtpQG6glxEx4xa12vUTzGWLos3pNO7V5KTY4NWZA7OBZQh2B9VKHHl90fyg9B+/X0xGO2fPrRvlwfM/2XQqf7U+1fI9eBoqErfiivfL6n+5tCaAQTDFeZWO7lGbg7VG4tq1nqqV6VPLeC52bDvWU+zPRDgqy7GR52mQIt6scSitpwPiWjWyB3C9BHB5UOM8jtYpfpW7fFKyrPjBMdJUvF0StY2AqUamTqMvdoK19MYHJYkZsmqWUklwR6XK9M496ge16TkKlrwk3GnZcP/d4lq5rKbLbwa9UIvGMSoYHti/aFQLR6q1ZuNYuMNTana3nRLQ7aIXtqvddoCpdpmpc5GSje0SvyszzyMsmZwGQHtsnilypcnKHKmZmWjbonIx0IBI86tGA63pYdN58LZXni39SeQyNWHHnDRrV1GEPhfeKumt1y4qkKGzm1UPU4qJ7mNFek9Wxzp7T6h4Tvr+/5DsjjvF+sIPiiw9RTKxUbWgt9msKk+O+WRWWPmQJkihGfrFOeJbFBhlFAusQlWKTcwJcPL4ohJgDcxAmAznEsi1woKh6gAVHUBaJG0CLL4ecQ8ulfDObdLlBAsFAHWxogzKh08X34ozFxxGOuXUz//c1I3DWq5Jz7GMxDH9YPhj75cjP/khRGGbGzVUtgMoBHulpV1rjHZZRPG3PsPnwWAwFU0CbOM+E8gdiKUD4g7Eu9LCPqVAF3t2KiJ9HheSNZv7wlms2+168BsFNfXeina122jUkSAuCxDHWIP/wjfIMd/5dzUE8ed3Q6ny/ZJ4/BllAt5MIAfSmpg2HKUUMWstzYpMMTeOyoTOorw85ilkoBhmdQ4oqhTNf81WL3ablyqVLqO92jg2BFP1RFlrHdfi4xuNdtbbdrvaVTvNoc0yONA9j0ZZC4jTrrk4KuevkS5V77hp542NTSgQqldoo9H2tPN3ve/94nr8MbE3IUIUx+9VZNU66fner+e6lxm9XaxTv205lVBTq7SufLNkLd1iB0W2nIcXAZxpFyT3HRaJDr58nmG42gACVY6fVComVhOEk0DNlrE7YS64s7BAdy1V7xcWS3qvmHIJJbfPfxec3+2KVQRDVKlkqccfrln3W6uHYHQCoMyzbLVYbXbYKIBeSTNzAFiLBZYDADhOOxgPRZLtY5NR6T7uInH49guhsD6qWv7pFZcq25tm/tY0+5r525WESfrR//MN6TrjZHHiOrNJGMdj8490xVZaNfFa2hWdake77dqQz4IRMBWNy5F9XrE3GaQ3Yz52QFwzRvEgqoOCJtOJDH4YnIb2ul35YUyIJVQ1MvrHgW1Xu43kLtEQ/IEXv0H9cJIiYgawomSyFh0jkGNEzhPEYqSJIiczgIxH1WmS2mhkSpOZp5Q8ixMWB9a1x6i/M+clHd0FGtWQolIR0NE3yuZZIbG8W3xlVNpa/VC1IyLWLjDVrnZTabglRrbIkiWD825nIjEOBcKnFnjElbvnpFPyU1ys2ACgGbi1hR6cxe1p0bi+vt6myeLrmd/NBHHc/GO+bDHFWVOrrEUMRE+/y95HiIhEUrDgGThLbPiULsozW34msuk70u+zSyACg+AVrxD7Cf9Ulhqn59nNJ6ckDzqm2bdWdYeCLpndt0iP31kWyGlAc7Cv/dE4AkrryFHSNbJfJj+X+f/svQm4ZFV5NfzWPNx56gF6AJqm6UYGFRFUJEZFRfziPEQTwST6RYmfiWPEPw5fjEN8jHFKfudEk0gkGg1RBAeMoKAiMw10Az3Qw51v3Zrnb61dd1efqlvDOVWnzrlN136e6qHqDHvvs885e+31vmvl8QyN49mZltQMwsX0dW8AACAASURBVAazyzWA88hsQibP+SOEqq+v6f4bzrtCCnfvk8gazocjgGPawZl4d6177Uvwzi8gBHseSW7zKsS1UI5IcOhUBeiM4J/hkwydbOcFpzukfn9jR9kRidLJveFWSGWneYCdtNG4zxJUKsfC/jUpcNIHcd1e3eNs//0w92Z4R6RNor7dzXLr5usG1HTTB26d18xEoVm7GDa5+43vkfjPfyXBWALmpSWZvPw5sv1v31sFcnbnxunE8ItXLA2s9nk37VVADV5h9Ajzn76rCt50HfiyLWbnxB89SbFxStAASpUMlSoNngkmzll/RbfCC90CU26cV/k1pR8DywPrlbpnZDz+CJiFI8o7q12hwAnNkcfGjqkO0hA8lSoqIBcKjbU7hC2/LywswdML5stYQXaKlbMTxLETKDaUBhs3hLBKvcCS2/tFCWV3y8hgqOc5YSmoOCcgBCaTzxPfyU+T0tLDUoRZt3dsmxDEjYUgSgGRkaNLWRl6/v+VeBFG2cM7VoXAdfpOKC7dLaVHv6xyzAjalpZ5PSvMluofiIOwH5zIE2w1KFkPKmcObt0hw5tOrdk0ceSgLO97UEaisGBYyWckcze3XJKNF7591WHvet8X5NDf/KtSRGbG31rzi6OfKsW/trzzD2XrnyOMcnRYRUkE03tkFMqdBQC6dGFQLf7xmUJGNp86JIHoySqaA4OjIavbqH9bKUm6+U7I4Po18yu1y9Kgvj/cIgMocFKE5cBWmH+vtdIHcWvtivSwPrzhH8LLyOlQSjaJDzgmhtqRJ2G2izT93mdMzPZYZTsybvfC5LuI0Mk0gNx5139dxp5Zkdom0PvlzmdJCBPSsA2rpDx+9PLflXP+/fPWKomtnTC+pkcYw2IUEwcWzgeRg0z8USlDbhvRUx0rfFluLHZwA9Swnm6JuDjdXoL07PKDsmH9RI18ur5WVkAcARyZuMnJ4ZpLTXAXA5M9MHCqEj1xqpCVi8XiyJGbbNg2O+thN4hj3RYxYSxs21kNqyRjld/3L+JJPSzjYKl67R+XT6Zk9u4Hqt0UBGhjGQhjQRQhgrFkXpLZoow++52Sh2EzgZ83UBGr4KS92zza7D0fkBBgAwvzggYBhPg+ZwkiPNGYS2fntbR6LKU26RuUqbMvqO5ayOVk5tc/UQIuNCUniGMYJZ/fobEzlKVAfbnzzz8te2H4HRgZlDLeNSM2CmpZbVP99gRwFDQZuvgCedIPv1H9OZ2JiTe9XzH4XDwp+jeaZtu6qVO3C5mdntuNOZ1Oy3F6TqdDKs+ASuVa84zrg7hOR/BxuN9SOiezWCkbRz6ck8UtiX+3ZOCdnnzqa2lnaAXB2s0nnY+Jg0dGX/fiam6cmlD9z23KcoAiJ92GVS4ilHJHh6GU3fYzzZ5LRx9Tq/v8N/2o6gvz4rhqyjAq5RmGD9k4jx9eUEPHwoacuJ/cGs9ugTinz6tU4sqxhvLwVKZcXLwbDFrGFBPXDMRxnOTzBRwrCTA1DFbuHEc85SrKmneCwcGkPzimmMBgcLh67gLYgljsfjWMh4fPACjqXNWyFyCOSpWpC58jwx/+Qs2tlj/4H+JbvFkmYQTe65I4MiNJiDtNDQdXsX9zyzkZ+t13QaTjTFUNWjxkIYiQgzx5BoCezFym5IWwl7cj8QuC1uLSPVKcuUmBOaetBcz2LVUzk94hmdj1JLUL2ecsnq2F/XdVDuH1y+RwQOXOTTzhtVgEG0GUQ62nnPFcyX1H5AenvUqF+Fth40KnD0p2b0Ul086iGbjROgCnFIzx/IgA1I+NjeBeQ0hlFH6RDoROd5tS0Gn/8LwUcrFbzKVdfdywOGCdFpAXNwU12dGIs4KA7fqjD+La9dDj6PfDy2ms4mH10GFVSuaHsYSR4OxkcSsvzU4wZaW/7BL50Of81YX/SwWzkIljuIixPPrhz8gBfLpRq+QLMYnQk2ceud1KM6vbdtLPhT33q/DJ3M03VMIoEatTGhgW5sQFn3Gp+rTzqsvhZc0QHxViSR85rLY7UZwGNbpNJ8p5ybpOwiagPoySgiaLi3cB+GBBYxQuiiYEoUoAHdPTMazKNw6b5O9k5HI5rwqv7AY0tRt7zOVbQttY/4GBMM6JUC8s6AkyjoYBLmhSnoRXVRShbmxbxR5howJznZiWz3zy76R47bdkwEYRAJUbFxqQsW/eXLPYom0HcNkcYaMWHngYCz5xMEoVJk4zcvPxnJz0h19reCnIgKYyfPGern4PdfEeZGglGchIAEwfVEPyeKHTpmCtMHFsXyyeFf+GbTJ48ilqLPHjn39ECokliUysF098BsC2IBNP/NOWAE53pmblmB/XzjPOO+iXDe/dJcPPXCfph+KS3ROXxM9nJXHzbLvbpOZ3OKkJuELFAGphlTzeV/z4kCv+xOu/seqdWMjGpJw5oBRhDx+ebqlmaqkybTZ2a57jVl6cW/NJqlSSgD9puPcLRlbGRx/EWemt43zbB2eXIZuN0BMuxzpY3FAyYvPcWqGyG0yZvVR2t5dCJ+GtJ696Wen6MD8uCyXLdi/WZvVnUvhAh6GUPKZVcBH7P69WwM1YhjDR5GQzj9CkLCaKSeSceDZsEh8+VKoMXXzpquqrFcgyAmogQ6/UKpHnYCXHwez1rN/Oans7Pc+JeF7mnZRSj8i6dROruo1G3uEwjOkHrYlBHT5Ms+3WhrpUr1xeTinANADBHDsL2bfl5YeQE3dUgc9I3QqynmAzXy6IUHedv0d7BNYpmy2rOlkN+5z/4pck+9WvCC077CzLqFf2tJ01uXE8vlNqlTxXCblOKZiol1cWJrPLyJVDgU2ajCOUMjSytWGTyczkPFjyipzUFYjjwVUo6cFvKwGUcvqQTIxGqiCOOXPFIsIUEeLpViEbF4eox8RZ56uFisqCAR6RAJ1DvowkH7lHAdChHa9u2l/1dafx9yMf/JoMGMIqCagmrzxNNrxhm6QB1oIbKvfnwERYRofD6IeSArnM03voZT+XwtGKkqeZwmPTOoAjmCCOC45k3wbP2SkbX/dSGTp356rDMDIkj/uNt1k277Fs3m2mXo22cStCg+3lO2kg2HvPRmO73VL+ziMnLgaBkx1TqyN2Or12duzXB3F29OJxcAzGLx+GetTkoLNeF1asBTI/uFZNsof+8hO29KhbseJuys87GSs++183yn3InRtDUGUnhepeQwYbA6vHMAtatXhJ4qPvUKcInHehDEIkIX3tVySDj5pg4DOCZbYgJhcUUkit5JsMXPVXEnnFG2qqxkWJQGFRStlpqI+dLiWGV0Ii3ONFmFUPw2fMttdqP7bb3q3zOgVamYRfSD4iw4MBAJ3VQI0gbmgIynMW1UjNgDj2PcMrFxYSUJCcANja1RH7VX8NyR7GYvchfLIANU3kZbVgD5uFfvJ7TsLL5YACmeFwrVpns3HTCYgr7jpFHc53/76Ww5H3ZjIyKKNf+r74NlY8JalWWdrzCVkHvzS3CoFC1rehoWk160RgPDMzJ+XoNoTcdc/c6xw55pkZBU2o9oi1qKZqlr3sH3rFLcQqQClfwhN165MUcGNuunrG+hDG64tJ+oFblfXA+FmvNQ3ibnv9h+XQ13+ohE6g66iOlxgOydlfvFQimzIyEA2ofDuW+vxIqmYe/PxDMv/VR9o2n2CNtc3i3VREPt6ZX34X8trGZOI5qxfzGh0skVoSf2Y/ojMA2JWB94hpAZO2lWuygRO54Y1O7ZZPnVtWA+yDuUQKTFzYFWXqZuOjD+I6vXOOs/2OxjOQwMWkOeysoh5XTfhpZ9AY/8g7FPvhGRxWk+b8HXjQ499ajcxqd3ebL2X1fHp7tx6oTqpUMV9u7r9+JBv/4KXyizPhi3TgiAC+WO4ygrjAxefXJIdbOYgGy1nkqbA+BYQtsQyec6ZMvei51UPRzLu4t5LvwzGl1ShH/v6bwoUDhk/y7yRAXmDFoJgeVzlMSvIDQzLyqW/WjMP6xQGCAMiPIWduAYAuIcHhStiU3cUtMOXWeZ0CcRSsifgTNcbexmtnRdDEuN/MTAzs1oAyfG5XGF5Jc/BCIQQgd1ZX4ZWsbzL5qMrdM8MeEmDMz1P0pHFukhZjCQRGTeXL8fyJRPsJc7s+afW7x78eCyjH7vHM7W8VJywHmtWJAOYoxDpOevp7G27C/Li5eYTbDZ5hi6otgWv5kc8Jw0gpZ6+LBnEUO3EiT7D63kP7UxmI+QDMrmA2kc3nQgBqPRYSQhCGejKekXkslvxIfOkFML+bZeTkC00PgdxSXGJ37pVfX/kRKe2fBkcGYAy49YS//RMZvWRZPMW4MoA39oU+OJnBJQC5XCwnsR8ckb2f2a2iRxgyyTw7CnSVcCweLw3PN0afsBjtdcxWVC/w+fzIJseiXuXTe1bUrYVjN6Os3MjHi0PpN4zF3g1D1qIyzI6fTrbrg7hOeu043GcvVCmjQcTOm5hQ2Nm8Tq0FaL7M/CQCuxC8u/Sqq9m6OTUBrK+PW6ENTp6XIO7oN74tGxBWcsfzXyeluxFC0gGIY9/N49X5u6mHzF7W6nYM9TzwTwBev/i1JKAaxxVaLbLCVdSn7v5J1RbBeHCycsnPfkhZCkSvfBvCQW+ohkxy4aAAsEegR0A3hYlQAcuy8QhkhbftUgxe6OVXSip4zCNOi50EoEjHwrA8ll4wcm4YfbMtboE4p3I98sl7IVhzZ8sxODwcNQWIjAeZm1tWQMoKg8cQxwT8xsh8RWFtYaXk83EAwfuwS9o0eNTHP3JkUTF2zepKkJlMZk3ly3UKes22lXU5enQJ3mLPBdNR8RfL3v8xmQwv9FylslkdVQhhaaopEzc3tyBFL5RtfRO2reITyBX3/6uMh+ZVuxlKOQ/BkJJ/TKK+uIwMObdgS7VJsoz+k16AcE+EeUJS3zd5viSwKKGjQ5g/nE/ciN8WOw4f3vOpb8n8bx9Q9h2z37pJols3yKW7vyALD1wrg95YS5sF1rHoCcuR/96kFJgTd+9W7w4VMjkyVA2VJIjjR/ujmh2X3M6tVAq3zutWfppbVgNZRE2koLZ6OlQq10rpg7i1ciV6WA/6eeyDGtrUkPMeF5x4RgEcO5VlXXjVM2C8u6zC3xrlJzXrNrcmnm6BR6cmvMb+1uGUxuRvq8OY6pTNAFerY/3PxieLD152WOdU4E0nn2v1sIuagLh29Ut/6ytShGIlhU8C04eEjFwYH6SZSAyMhe8P3yr+P3irYpaV+Tc847SPXLtjd/u7W+HBnfpbddtep+7hXPzHMAw8CiYK4U8mREvMtqsTEKdAM2wIUqmgTEyAvTBZUhiHVJckaDTjY1d/WObmJZMZmUK+R6s+MJMvx7rkcntrPPJMNsP0ZtPTS+IJX4yQtc1qn+LcbeKfvqbGSNr0wWzYkJYC2cgZMrb9RTVHI+AkC7cIJik0sksSSJ6zM+Sdwi6FPZ+VYOmopDMF8U1cIJ7IJikf/o7ylXOqzCykxHPyawDcKlY0utQ/O4pZeOylf4uxfaHyq+3kfovHE7K056DE/+tWBeJOueIFkjj8K0kd/AmEJzzIRyvCdqI2T3AW9SND6Ft3iQQ2v0xV7+BnvyZ73vU36t/bP/5e2XzVFV13V73YFsdlfZ90fZIGB3Br3uFWfhojj1IAVHbeS2avy2w8KacgwiK8Er5rdr9ebdcHcb3q2TV03AVMChbxgB9tkO/Ry2oypLGVIaSZc3NSzdwlsnLRK97WUAa+0XHcmvA6NfGsb7Mb5737lW+Wpet+3JWHD5PHN119lZx69Z+ZGQ5qG1oc3PP8P2x4XhqwEsh1ah7O49NuIP6+NyrmLQswF330ASV+QtET5uQImDo9Hq0yxKYbWbehW2G6rMbj/V6iP1wh8xssBhxY5evW6fVS/QZWjcUqqOLEf2EBTIbvJLB/MJpvk2dJ0LS8vBt1p7Jm+9DNZm1aWIirHCajQXmzbVvlyzEfL5G4y9a+rK8HAXI5+KwqE8ff3QRyDCOU8afK0JaLa6pKQRMaPzNHKjh0qvQi7I1ArjjzswqAC1WEeZwOL11YAgO47e2Q1a/kKerSiCHKJ++SYhYCJANRGQEDZrZkjz4g8bv+U3JeqJSe/3KJjG2s7loqYBHi8K9BqQWlkF2S8sKdStyE4ZU0FZ8vnS6BU14La5javEmmA2QQjs/3j5V3ULM616dxUHQHajbiX/87ZpvZ0XZ2p4+YNet2Ky+OncR7iUCKth1OliWIm4yF/TIedY7pbtW+Pohz8uq7dK79YOG46hUJOKsiZJcELSfVC5fDTwmhlcN//YW2eXJ2P9CsXDa3JrxunJcvQB/y4box/aYKWAo2Axft/mlTFcz6/qe9wZEPf7ZGqYzb0Di8tGWjbP/b99bkxJm5fiqvDcWYv6Dy5BB6GUnFqyb1BFNprAJ6EY45+O6/Ec+WECYkD4gvsFlK6SlJ3ncUuXnLEt6yqaGCmZm6NNrmRBzTTi5MlArIZ0xd3zQvrJPr1imI0+daXEwoZT8/FFAZWtlIvdIuAMdztvK2a9Z+Y77cwMBmsHkHhaqYXi9EtOqMzjvpw2b7sG9T+e3ItTqnZhOngRxz4XQuWL1QBxk4ght/ZENV9MiJMV2K7xF59PM9z4kjOKLxeA6hpNmJFzUEKs0Yolz8USh8gp2E3dH4eHOfODUuAd5Ylm75kkRLS0pxsjR+hkw+7z0Nh0chs6TCKwPFBRkZDMlcMiy+M965CsCp98jXv61AHPOoN7/lCpXn3W0xvosJsEE9VsF1t8dutb8bcwDWh2wrbTOcBlNcIKDKaTeWHZ1cjzQ8IItQqtwKNm4tlD6IWwtXocd1oLXAOFa9OOCdLHbFaTNXKf3nr1GeXoWnPXeV4Wt9mzrxD7OjX5wUFzHW1y2WhuEoj77rI10xcWwH2bPNJtk45sIxDy8K1TzmwRnLEji4MywahzOHjflr+cQB8cH3zZjLxnw5LYiiz0MwFQArHNnxBIiYTKscD7IX4XBATbhvO/n/qk2LAKcjkKTm6u7YM2tDjDoZa30Q10mvmd+nkPoNEtYfBTNg34uZIYp82XdzTLJyGQhGUPRk48bnVBvE/Df6u8UxYe+WgdMH7RR0GvPl/JjMjWBRhrYF/HevCu+1WGIUeXG/s+oUZD+8czf0FMQQwCQQQskQxuDwFomuO0ei62sBJQ2/5xDGFxrZUa2jEyCOFgTZez8oUzBAr1dqtOt6ELwyRJH5d76Jp6pcuEalVa42RaDy8CccH2MuZmMDZQK4hRs/qgylqd8yPhREuCSY6oxfAuNbZOQpv6/+1kXlS972SYRTwHwd/nlM44gH4cN4yutqqsdUgHuhrDy0onTJ6I0c7v1OPUuNBzeyrcxbrGcn7boG9cfpRdg734/txFncSOVg2+vHFhdinRCR4XxrIZlaM1YDfRDXqztqjRyX4YwHY2mAOOcNCu0KHWFIZQqMCMPY6pUCG3WzXeDR6iV0UlzEWDe3JvgUOCEbF1xOduwVpx7GFtg4GpAXIaTSyJtuASCOxuRmQRMnERQmCQxU1MjMlPpJWCF9N6wG7lGmzpSUf+DkSo4FC/P9EHwJlbPPWWYG6+viVs6DWwsEbL8TE17dz7n4jcijwYTboo1AqzHTCbPV7HgMH0RgJkBhGp+MAkh+qKQxVLObEErj+ToFcfoYBFbMq+slA6fPRVuGuQUfANQLV3VZrwzACVyYb8XQySJsF8ITZ8jQ5oubGlZrW4Hw+LnVOjp1H9OCoJfiJuyDpGeLBHe8teVjs9W7iZPu3PKDUK0sgAGfbJgfp0Iof/JxmRyuBXkEcqlsUfw7X4SIhxdX60AWbub2z8tAJKBAXCyRlcL6V63KS2MqQOo6iF+tCHJB8kTCFz+lY6VkYyfo55Yvv6iM2f2bX+oIkDvR5j317ya9IGvmPd7tNgvJtGxG3uVayIvrg7hur+Ya35/5cMt42DltLWDn5I/hlGREAk80J0lsF3i0emmdekHX18su5pG5ZrOQ6j/jb6821XQyj/N33Cv73nK1ZO9+EP49WC2tY8dMHQgbMTfOt+UkJJe/XqleBkZhBbBiZbD489sks/+Q+uQR+jJa50unxUz8yK94yq3f7UhVzGw9ldG3B75whUNql2LmbvX3wEBIlg/HZM8urAKjULKaAZoEqKzfmdd8VgE55l+VYUdgZPz4XYlqbvAValbcGltuLRCwH5y8jwnGo4E9lvPXWo0bO0Ecj5XD2CPQamcgbnYs12/XqRCLPo6d7TXTBoqbiP8MCAudv2rzwvRNtoh7kHEjcMvgHZor+sSHBR/f8Gkyvulc3MONZcbJBs3OzkupDOEO+IQZF4mcuo/z+74hweRveyL0wj6ZhQpmcOe72oKTdvMAhlWW8lRxHWho8RH79b9Kfs+PVoE4XvB4uiByxuU1II7fE8gt7blO8vEDalx4hs+W4Ol/UjNGGEVyAFEk9Jzjs3oJT2srC4CtxqdmprzzP4ch+7xS6yQb14ytNDPWzWzj1Niqr0u7a2ym7p1u4+Q7wlhHWg0Mh3xrIi+uD+I6HT3HyX4Hl1IIKfA5bi3gFiulE23dUC1ykjkwDj+3wxn8CC3Y/cb3yMJ1P6pK/TPUkR48VgpDEBN4pQ5iRZR5ZZR/ZkAWPehowYpXtgKKxuMSJMXxAvZCAn7jH7xChS8SAHZTCKqysd3VQwSQ6+MLjav/8xp7c3eIv7QHuT+oFUIrGE7JBPqZf7xVHvrA9coslkX/zX/vRJjnht+/HBOLPQrEIUFDHZOhKvQpCwyeqoAdmUEvcqDqw0LcekG7CeKczPEo5g6Kv/gL5OeYF1poN8bIFi0iH3nduubgvN0x6n83ayBu9bjc/ngDcWS6aJJelEkApUvUvWQstB0Y9M4qRsZK4X1NBoe5XhKalODIFgmP70BY5BZ1z9O0e926yabhoqlUWmLxXE0YpT6/U/cxcwM9h79pe0gpbQyUoffU80yDknb3sQqrhK9gPRtXyqXk6DffLEMRv/rUlwX0ceTpV1WetSGYamdjsnjTpwHswzJ6AaxvokGJ7/uR+t138ktrcva4QPjrC39P6DFKWYwhhL4/6YffsDJMmm7LRdUCnvOBff+gwopzAL0s4Sejbj0svXpWmxE5ccv+xi32kVYDRTDJm0drhXJ6eHmbHroP4tzodQfPSX+4YahS+hxW8HHqZVXflb16kJm5ZG49yNwCj/XXmEze0s9/pdQjY/h7GHBLe7eZ6T9uQyCXxYcvVtoHGJk9/sb8OSM4CowMyikfvELWvep5DSdNZs9bvx1z5IrIOdIlNLJTPD5MCsCIDAbAsoGBK5cS+A7grkwmbVEevvqfJf1gWXZ+4aNSgKT40Lk7FZu4BCZx8rJLFNuWT+zDPpCCgWKZNwCwhr/pn6RZuCJWbTkZ5W/GGH+3rrHb95NTizHlIsBA8nu2Cptw7NgNuuw+nnHcd3tsp5k41p1AbhY5397gjlWMHAU+8ns+I+snBhqaQDd7NlCMRAa3ydApz5ZAZGzVZouLMfXd2FgtOKeQCeXvCd79YF70wo/xAE7dTzovbgNsBhoZYHfyXCQDN4e+8U4dk+k3cxwzbElueS9CIKnkOlhzSKpRpu/9rqwbWa0EOLcMoHzW/8Ji339C3MIrmXIQqoEIscSC2hwA3vhz3yMpjIH0zD3qmI2YQ+ZYc8HQbAi+mfbyGmdTcxLc82Fl88B+W4xnxbv9HW2ZSzPHb7ZNrxawFYjDu4vvpGbFrfeTW/PMIq7xMlQq14JfXB/EdXPXrPF9c1g1e3QhKZODzq8WnGg39YkYUtBqFYzKXwfwYeK4VUau2W3FNfeJZ2+Up33+aWqTGF6MhfIFUt56NhTLsGg+uqvpHZm7+YOwBXh/13dsq1Vltnny8udYUqVU5uAMr1x5QXJVmqAO6E7VVYM7t+4ntxh1tr3dCj63sUv9rQ/iugecDCOcno6p/FAnCs83h0VKgpRc3oP8uJesYuNye78ooexuFVZIL7MClA1ZIpAIj0KMKBSsFV9hrlcaAduTT3hd03BJnetWz8ZNT89K2YsAPYRFNwJwPK9TII7nIhM5GpyXSKhz2wl9HemDR3bSv+W1ln3PzDy7GIHgyR1CPmUl4oFlYWFJIliAjv/obySSObyKjYsl85JEmOvoQECiCG0zFubLxXIB2fiaz0vskRsleeTX8M87WUK73t3zoannAv573y4nrasAH76rmil42lkhM4C5k/NxcZGhwc2EQ9wCU07eT/X9NpdIyanjAxIE2+pm6YM4N3u/x+deQqL5IuLGhyPO+1mYmYD1ovlmXhi9OO9an+z2os3t+vqhd35YHvvcP0kIjBoTyLsBczpvYdsfni7nXX2eas4c8jKGdrxaYlkwWqGNTSdOdra91+Nar3qSjTPmzrXrazvbaDyWWy9n1sFMXzNsrDh/W1uBhXb9QxPiQPl2Ux5p7Y5l/J15WxMTQ7YpNXbLljWru12iJL2qX329Y7EkRFSymOSDfYG64cwM2LHgBXgGbKvZlLlhxaV7BJdA5sEinfT096qcKXqKpWbuloC3ADAHQAchjCzCJxfiJQXgAoPrW15mzcaROcrlcjBnB8veZiGJB3Ry0pk/+B8QnbrFlry4I7MJCWz/M/i0brcy/NW2ZkLeCplZCXmWqr5xabAccZgql8slGQ+kZfa6v5IpiJsEwLiZLTOxrIy94INKvTI1fbcs7b1Oeen5N710ld2A2WOa3Y7ProABxHE/1Ydnts8jNHuORtuZ6etOjt9O+dHJcV1ffzPviU7a3G6f5TTGF8J8R/EMcrP0QZybvd/jcx+NZwQiThINOusP55bUvp74DQYRxOewnYJbk9213tfp/Y8JGaqj3/iOypcjmKu3BtC3AQVAmEXXDOwx/y095JVLvn6JjO4cVS/FkXPeIksq/2SXWiUs58BkJaehKJIUL2S/7SxOvajIxpUKCeUvpV+ebr2o3BrX+l5uAEUapQAAIABJREFUF06pjI7nfyXl9GPiCU6YztOpHxf55C/EU9ynclh0icLMlZ9uSrd5ZvXn7hVIIggiILJqTO5U/erPU9+vtHOIp4ZgqP3cmk0JZMqpQ+JJPSwlT1A2Xvj26u80iCaQix/4ucAVQTFNI9suX2UVUH9uMoAEGEnkAnu8AZXD6gX71iiXtdHYcepeprx9/oGPy8ap5mFw7cY2GTgKu6TzUOM872PtNm/4u5lniMoLRrA8QTGVV+fmFgCO8zTuFD/uycDBm9CW62R8MIj/m8u1JlPnO/tVMrjrUlWvuXsA6BMHkZx2sng3Pl98o/a+H4yNTy3vF8++r8i6wYyyeUhnC7KUjkro7A901IdmdzLT12aPZdyO76RW4ZS9CuU0U9deWCuYOW8K4zOA18WGocYCR2aOYcc2fRBnRy+u0WM8gqTvaBCrVzD6drK4xUq5GdLoFlPiVl9bfWgTzBHIURUMsyWAOYQ/rcg7K4sBivEjv60YQ3gUBitVw3Q+HbPgkkpDrJIzt/OqXXLmW3bK0bmkeE77Y/EPbFUhTIWHviOlQ7+U0tLD4jvlueIZWC/e0W3iGT0NE/zOJzL63nEKxPF8XJku4sOwSvpMOTXxq39O9GpS0O55ZPVeZg4Qiyc0AVnvb+C6n2NpkpaNfQcCGCUJYgFIFxpZ03KgGyBHcMHJqB2CKcw5o5CH3eGKZLWymGTaIcDSK5BZP17IcI6ODlQtIZQ/2NElhFS+GOxNDoDqWFieshzYf42s23ZRQzsATu6pZBjd8BQZOa0WBDYapwzzy5eiFRNv5MlaLU7ey5k7361YyPqwUTN1ZghgMgc/NjBX3qHTOzasNvOO0iqVXHyNRiOSQUS5L7IJi7E+yQOED8O+Mf6D/0+CkO0fGzS3KE0RmoWsX0ae/W7FxuUT07K497+kmJpRCz6BM1cbgJvpFzPbsN9p8q29+hg1Upq8tONFJjPnVO8N3Ac5hAxHDc8xs/u22o5iX+3Geq9COdvVv1fsY7vz5uEBmgILf9p493OLdudq9XsfxHXTe2t4XzI0e5AvMAXpXqeLezdVST3EIoHucwCs9plbDzC3Jtmdviwo9MEQyyNf/7ZkoAzG5QUPrAE2X3WFbHrL65GkvluJo+xbyacja6dz4ba/vhLKM7ITq94DfllahoLc9AwM2SoT+CBCbWjuqldq+RLPF2Hi6olI6NLPK1DXTem0zZ2cky9Nrk4zt4YroE5O/Iz1dete7qavyUB4glD+9JvLBS4VFsDk/bAhiFlcTNQAOQI7GrsXkW/M8cW/yd4185fj/mQWumW4eE3IPvE8dhxLX2MNDKemhrsK+WQ4ZgYzbxqT2w0y6++fSk5abJXVwsJCXLKFCngLRC/CpPPY5CqzcBe2b3z/E8SxTJ5dawjd6L6lgTdBnC8KNdkWQg+t7nkn7+VOjc8p7pJBeKl/4wu6Bh5m7mWlUAmwxsJQ8sDAlmr+FZ+DEX9CUjd8QIZh7xKpy2Ns1df1QI5hlbGHwejB42s5Ddms097SE7GR3IOfRl0PqjBdKnrOzMOD8tyPmn4mdfLO4D5WF786PU+j/dx6V5hZJLCzncZjzYKR3z6JzH860btU+iDOpY7v9Wn5ophBkvYoEoOdLm7R225J7Vtlpey8Hsfzg5PsHL3fBs/ZucoWgCBvz7s+LEGwBGTpXvDjF8jApmMLEqVCQRYefERKyaSMIbG9Wa4EX+LTyI3wbMQq/PbXiHf9GR13v9OAmRNPqmIWYUfQi9VVMx3hFsNsZuJXX/9ORU4YSjkcnW7KuGkgR5aO4IF/a/DGv/lpVQiQWhlyk0UiE8awK4p0EAjRD67+uGQp1q/HAoZNSsMVP7NleByGZXCwu/cEGTgyY+wbgtZelmbsJoEkrxVWeHDfvKRaBW0Z0gzEMUfOHx5tWWXmvCUgZMAJuQ8CD/7oyU1FHtq13cl7ivdEbvfHZSSUVIDCTLEbdHQLLCiqUXrkeyL3XSPrR62HNxv95BhCSw85STwsoxC7YTRH6Anv75hlbNaf9Cn0z3xXxkcjyhw+6d8hAZh+M1Kg16VXKtkE02SfmxW7/Gqt9o+bKSVLyN1cBwuTdmH/VttkZfs+iLPSW8fRtrNI+k7mjWLsx1Hl+1Xt9wB6YPnmX8mDL7pSpi6YUnlwxpI4MiOZxw4jRwI5KU1WwRLTgH9g4jKJnOSXEbQ5dboUX/fl46ZvPUWEixbiUgo1f3EeN43pZUURthTY/T4pnPqn4kki92nd80yfzZe/VyKeB6GK19pbkOCAZtsEKZoJswOsEHgsLyO3CgCNi0EEbjwuQVU3YZxmOoDMFUu3oZ4EnGyHHeGYZurN87HwOhDQ8f7ndaGUO0NXCYLz5Qkpwgi87N+ktvWn9mBCHVVqh2YLGT/mvRHA4apIMTCF4yE2cUU51uxx3N7Os3wPcsq+Ztpqgf04E4Mv564Pu111dX4+B/0Hvi+ee/5Z1sNqwKplQhqMYnrsbBl/1luVJUU+flCSe65RHnpkHJPjlyPU8Zn2tjV9SMKP/h3GJfK0sZBIVpOlsOUKKcN8/LgrUEz2FvEuCvQehPakb5Q3a28WlwYCHpkasL64YFc7+yDOrp5cY8fZD5PZoD+AT28GbrPmdrKCblfX9WoFql393FqBYr3carNTrOf+j7xPxrYflk3nr1MJ7ixk12YfeEQGIF4yCGW5RoUALvEYc0Ihk4JIB67WpTecK4EXvk+8IxvbXdKGvzvVZn1yMgi5+F7xDZ/ZZ+I6umLtd6IqZSH1SwVAWoEyhh3GYinbgAqPx9BMAo4RqGpowMaQSTJjFBnpZaGXGVm4DRtGu2b2yMJRIbLXddb9oUNAyVwScIQgoc9+1Awpnw8EeAR0Be/5SrEynzwkQW9ilbdbqz6en4/BwiRSDWm263o4ycTpOjO8b1AOyCAMsM0Uu5UUW72n2ikf8vds7H7xP3iteKEqOgmVylaFJuAZKrqtFD7//Rt3SvmcpysQ582mxT97lwJxyjqhMGm79QAXZJJzd4j/0DXiK2dUyHXevwHqmE8FGzduKV/XzPUybtOL95SZnDg3I5La3VO08vH6YURoc+HcL1fIy9Yx59OWquMbHd+na2y+sGvhcG6ZfLsZn+xkroHxGjsdZmc8t1ttbvfQtOseYDhQ4cgPpDT7M4RMQuQDoIxKX77HZiQ/NyP+Icij4CVNr6A81MgI3khAF2M5mRpEUv4K8FtMFSR35vMlCBDXaXGqzbp+zBNR/kmRjX0Q1+lFM7EfwynL+UdVLhcBAkEAAYIR1NnpgcaJ5Px8XIEOMm7GUEuyTDzXyEjrSYFiFABgyEo0y8dr1XQtBNItiNNMop02Cu0uGcEv+0kzovWMJdtGARiCYzJ1ec+TsQo/KYXkflzjdS0PT8NuWgbw75JvvGX4WLt6Nvvd6ecI60Hjc3n08wq4mClkqArrfk/863/HzOZtt2nV5nziACwdtrQ8BoVPPLk58fz2iw094/TODJ0snvUMGTvrmPJkan5eYnj++0JhtQiTSyzL4r23yrrxqLrXp+eTPZH+j8enJbjvHyTsXZYwFhoWYxm1oFj24hrQPHvkbGXZYFcf6z7oxXyEZuwqT7GNkI9b8xG30krWgul3n4lr+/g5PjfYPbMs61wQNenFA8TMFXAzLtq9BwjCNJAbNuCwhQSvh9MTEYpVlHMLUjj0Yyk9eKtEHj0Elg3MHJi4eYRUjgwFJL0/LgGYvIah+0tgpwFcAS/qmXheQn/6H1UWrnjkMfFtrIRamS1Ot5kr0KV8TIq+EWp3oqnOsursF7eYXifZ7VJ+Acp13181DChgMjwMFcKVfj9yZBGhh4MdgSYenICH4ZIMn+SxG4UxatEOnrdRnhpDIAneeBwdQshjkQnj8VnqGTGCHjIBlZw7rwKJ9FjTQKgboRSVg4bC8ztVqKbJdrSqtxHIxZYxsfc+BWqvcRkFsDOGVFKoJJXKKNBWwLPU6x9QgiXKNqBD4ZJ2/dALpqTdOfl75va3Vs2n221PZcp08EwJnv4n7TY19XuzZ6cClygEM/x3Mx86MimMShgoLkjyJx+Rk8bDksjAlAYLdhSyothJFuzbEnLO1r3gZavYZd5XLPpePnTz9dW+WFyGguzw05Gz9jJTbTG7UWrxAfEc/DfxQFETUptKbEkyh1SdKYTBOQu/79S6oVk97F5I50IilZKDw6e3bbpbeghuzTvZITMQN9m5rnU4ftuO62KDPojrovPW6q5J5G4cgUfcGKR6nS5OT3R1+9wM4zwR2+zWw1q9oI4+JL47r5XiQ/8jkk2IZ924lJE34QP7NgHzTX9djlwWksuLE2dL6Pc/V70dOgFxTrc5u3Q/VqhPFQSKYeH2MFjIAUcMzY3PDLdWVp18KRfSCKlM341m5xDW6FHMGJUWWcjmaKaMYIghlZ2IizB8cQ5qwTp/qxXoaZZjpkM6WScj+8YQTKMICtmFKMLmgljc4bEYbEMQx5w+TmL1/8PhoPpdg8BO3hVugDiKyxDAtQvf1ECO2y4DyBVKOyQUIOAdUU1Vwi5gYTwBhJQStPUg3KpRnzo5to3nZ0jlmP+QKbuBRConCd8O20Bcs4VO2oEQyJgBUGTj/B6Aue//BWwTgrJQHFP2McHZ22Qc/2fu23I5LBtefmXboWwEcb3ycOO8wLv/K0juvlcxcPA5QFTFyYqFKyX2qjqSjbMLKPdqLkRhGeaT0canXTkR50KLyJndCK+4AZttHdr1tf69D+LM9tRxtN0SVboQVjAccT7Z0i2pfSdX7uuHwonAVjRqsxuKTI0mQARzxe+8B3YaEDlpYPLOUMrsxnOrIK6w537xbtiEVV9rq2etAE3+jlsl8MQLK5PDNsaoVh8lbHMZieUhf7BjRTyr59Tbnxgg7m6sNN+txEXIVmnAo0VGGK5HoEMARABRD6IIrtqFNJIlS6ezpkRECC6WlpJghkqqPhrwkYGqAMvaUEtuX8kNq6gP6nw71r/ekoC/sehtyS4S1FFZshMhFfq1sTgRTsl2EkSzL82GgWogx2uawnNA0uMSHKmE7pGc8Q/AKqAL8EaGiGw5iy80Zer+dAvEUTHRO/1dUyGVVFRMDz+7a3sB/Rxp1mYF4lACp7S2d+AztVRIYLFlWny//FuJlpYk4ZkQ3xnwBbz7C4rZ4odAbupFr5Hg+FTLR97MHbfIaLCiCJvFPohutp0RI+PqAWCThz4hgXKsJieuiGtRgvgJAR1tHAhkfRMX2GJB4GZumlssc7cKqJ2+H7nfMp7rY1g8Hu1xHnOzOvZBXDdXb43uexQsHPN6ow6H2bn58HDrxcghcCJMdOuH+lprc/7mL8vg7V9TQib15QgYOt8z/kgC+HRTGrWZjN7y+94oxb33S/SKt0n0yrfJ8j9cLUNvfL8y7PZ4EcLWQWgWVz+5H3MQ+mO7m6vWfl8tbuKBn2AkMomJ3RBYrDEwZ7cB2PgUy0XhDF3IABHQafBEhosgphmQYygXc7S4n5XQRQIugjmen/vyPAznbGVX0L61tVuQSSMoIshZv761zH6zYzPEk6xeJyDQSn3JGrJPjOyomf3ZxmJiUTzL05IrbxL/lleq3ZIFjwxFOhMk4P3pwcQ7nzyAKADkOvnCsDXYYaY6rt3PzC/O3PMBsFYIuUWOVqvCnLji5ittE+Bo9gzL3v8x1Y/BHW9tWR8tboLVLIks3Se5335dhSOGX3m9lGbIogMP7btRfQZ2niejFzRWm8zGFiQ1fUhSM4eqRtzaAsBuRiyLKBGycP5AVPIPf6kSUqnDKlFfzcZx3ZH3n0w9zzbQvNbez6ZujC43cmsxPQUBJWRwyAawcW6UPohzo9d7fM4TUZnyRKTx3Wqzm6terfIPc//91zK094c1QI6hlAt+qI9d+U/iCWP20mFp1ObMD66V5Gc/BM+hZaFuZviqvxLP4LAkPvoOBegif/hmWBykwfAAyCG/phRfltTXPiWlo4/J8Ie/0LImRk+ePojr8KJZ2I3iCsXcoppMMRxxfDwAz7G7ABhCNeCEICKZZA5VQeWskb0rFisiI41sCnSO2wAkqAngrHq8abNwCnSw9MJIm+wi63nSSRWjbKuFdWMftBNjsXrc+u07yUnU/T+0sFvisbj4Nhwzr7Yy0eWCTCF1GGwbQP7AyQBuCLfFfV1Enq4/3Jr1qW+HU/dzOTuvTm30JktBMdF34Ktt7Qam4Z/m34XnmU2+Zo3ytJjnTA87hhiGdr275fDQjCevw9AgrCWuexfoOyycXP5P1f3KuYRk//v1CPvzNgypTM9Py+JD9yBnGvYU8PbSase9CqcsYhEo/9i3JbQTdV25DgxppUJlKf0Y3gd7pQw2jrlyzPe2Mz/OrbnBiZjW4rZCZR/EdftmWYP7Pwjp6PGBaMPQsl5W182Qxv5Dq5dXtvbYa/lBnfvXt8j4AnyRVlQpOXmYi54q4Tcce9l30lO6zYH7flMBYgBuJbBvEYTwpJiDBNDmO32X5G6+QbLXXytMgRAAutDzX65+06GbDOX0b99VU4VW4Z1MKi94K6IRIZeETdZK2Gwn183sPpSgL2bnVjY/CKZtWYE3gq92wIuMHPPdxiAzXc+SMY+OwM+M8AePo4VHdNggGTjua7fFARtqFDjpxkicdSNL1s5rz+y1aLQdcwoXYZtj1YtO1W3mqJQPPyB5AFX/tjeJb+QsdYqGzDrutzJzlhAmiX+oRRiyP8PDZEAB7MHqmxF4aNVWp0CcusYASgQJHn9UVYnvSc8jn5NhOaiATLNyeCYh4Sd/uptLVvuMw9jOYUEtasgbYt0Kh3+g2CdvtLXIFJk4AmYubgUT+yX3y8+Kb/uLEcL+v2vOUzz0CynM/0ymnnTWqnuRIZSeXGpVOGmvhE0YKlr0j0l40wurdaS4jBY1CWx9bUWsC+rLOgvAv+W14pt8atf9fiLOh+pDObV1hd3pDfUXhwu8C/CT3DFlLT2j64u8coA+iLOrJ9fIcRhisAcTiikXlCndiodu9kJ24pI4+UKub4+VlWQ7+2Itg7hSal6yX3k92LEFqDl6lFLlUhqKle/6ual8lWb9lP7BtyT50XeqnwcBEIN46+bx8E7RnBn/zlI8Ar+FaDyMTxjqeTncizFMHAc/9c1qvpyaWIGRy995qzoWAR+BH8FeGB9dfE94gsqD42QyH1gPv0cvBFsqPnlOlbV8ne3uA77o86lDSjimkPoJgJP58EDtuUbAZ2Sj+L0OwzSGUZIdYphkfWG4pC5UnmTopBFA0o+tU7asUX+R5SODSPBJ0Mg6tsvtqz8O20hWkiCuE8EXM9dR58JxWzNg2HhMfW34XTkOhb3ouVIeOk9dZ050/SUIIxXApEO0gWOAXnIMlfX7/arvCcr1NUgkkpLMwhICTFw3xYn7Sqv5+kYrUvtk5ciqqTanH5Hyw5+VjVPNFUXpExc856O25Gjx/M3a3EqRsr6PCeAYxlq+519EjtwuoRciumJg/apLQcuQUu4RNZ75WXpkN8Je41KGn1cpnZApWAtQYIiM+xKUKbMyIoFtf9wWSFq55mxX7qHPSH7bX8jQ6ClCVo7gjCAuAkXlNJQ1KWqiQyrpJce5m11CJyfivKSeRKikMwRNCbJYubaNtp2FQuX2ySEF0J0ufRDndI/3+HwnojIlu9QtQHMiPiztljC2cku0E84hc1VKH5CJEOwXHrhN0g/8SorbkDC+67KuJl/zLzxHxjJJ5NSUFYhjmcWEiP+meHUSYG59A3WqBL5PTZ2EMK5NVeDGkMsBhF4Gn3GpAnEMySQApI0ATTsD510ooff/pTpHcGibZKC41gdxVkZJd9umEnfIoH+PJcCgDagpgMIwS4YYalBG0RAjODKqTBpryty3WCyLr3xgtUKrmYQGoiqdtlT73k1i4kGgQkDHnOZGtgfNzlFR3KRdwhTCKTOYGCcs7W+27gz39GMRgxPyTvMByYimUsPIXTwLbY1Bjh6hkGB3vOUsGFfktsFqYGiI9hHN2al4PCHJjA/35Klmq95wOydAXP2JNYjT4eil+z8EIYZUw9w4gps55MR5T3tLU8l/qx3QKBydOXrMFWuXD6fPRRBXQFis3II8OqhShi79fNNqEMgV4/eIr5iV0vReGR+B+TsWLArMb8WiA33b+Ldn+GzFBKpcNZtCR1mp/MH/kOLMz6S47lIZ2Hy5FJfuVvmFBHH1RYdTegdPFx98+TTwttrHxu1PxHmJlfvKbvNvNxUq+yCumztlDe67gJfVMryyhsLOK1O6lVhq5ea1+5KdiGELa/kFwdW3cvYocpt81UkZmY/Z2XnI9Z/WkfdT9uc3SAriJVMGkJZBeFAc4UHjUDebw+SAoZOTWdgc1KljcvJSIDIjIFtZpeO+MezrAbBjflwI+wwADPJ7hmaG/+BN4nnimeI7FfLZw2fg+8AJB+KctnMwPhfi6SUJ5n6KCW5FRINMDMU/tNcUQw8bebhRqdEHT78ccutGRnZhnyP4fxgAZwHgJqJW/sl8EZBQ6KSRkAgBS7lMlUnYZUAsRftaaZBoF9tFUEOgyfZVDMYxTnGfkOlqJ92v+4rAr1QaQdvOxd95JQQzMOBt2DfdPHftYCArButQkRs7H0AwrHzhWIxMW7s6zs0t2GIA7vT7iqwc869oKq2f3b6ZG8Q/f4OMj662IWI+XCl0kgTBTtkJbLpdaCVTmjtwg8jtUKNsEEppvH6MYsjv+6p4w1ukHLtHxkPzkkjnFQPG3DP/ut8RT/RkWwBT/bhRuX5g4QjOiluuBPs7WY2iIJguLt0jBeTK6ULwppUqqVBJtcpu+93pMWbsA7fmRFaE9XSoZbt73uzv8UxWhkM+GUcIvtOlD+Kc7vEen28WJq5pSFMOtFhR7FUVun1Id1qvE/GB5Wab1zKI48O5kNqP/Im4Ep2YmppQE2Guoicgmx0c3lETVqlyLbKzauh5AyMN5cYTn/mQeL/9VRk25KQtYDKuQVn2bDB9AHHRW3+kwijNFA3uEPFZzV0tAvAtA9wxNJPFt22HDP3l30lu6xknHIhz61nCfleLUQEAruTPoDo2D2ASxvgJgnGqqDcmoUhIUFYfekjhjQlMwqhuaSz5fBwA4naAQT/GpB+gLqlYr0ahkQQsU1NPXxFV8VTPQcDEEDC7xEOoKEkfOYI5gjaGb1ZATcUQvF2phGIG0d4nY/uKtUEmM4O+ud/23Dg7QBzrR+ZwYaGM+j3FVBvr+4AgTkJbOloIMh7L6Wc3GS9K2RMY6Gd3sLgk2Xs/KBsmYW5uCAFLAejEsvju1DeocG6GmVoVbmk2drq9p4uxfVJ89HrxPvxdKY2frewF1HPy5Ke1HK652EPi3/8Pyh+PSpQEV6GzP9BuiHf0O/uaAI4leMafSbqEe6suFJ55gMyDMxaGc/J7Cp341l1iyjevVQVbjTGyUAwzpHJyL4pbII5tMTvG+N5X47sLexFj3yWxKBRB6sYUQuqdLn0Q53SP9/h8bilTMp47UyjA8LDyQneyuCmo4hb76GZI4/GQ+8hVWxVamZvHxHdIrbyn0wj5CgxLACuwlO5nfgXzoKhSRnU9ljIkSfg7c2ZYyMJlPvYOFUqpPejyGOvzzHXDfhQ2mQWgC0DUZGDfA6ZBXKv7gwCPMI4MXwSiKPLaq/ogzsEHip4I8CWfi/072LQBgDaskK+A+Hj8EbBtB1aBFbJo4fBWMMCntaxtNrsIMHF7QxBHcBQIIIQ2cxTHKSgQp/O6KOqh69BNd2jFRh6PIZ9mhFe0nQLPSyP0bDZQA+D4fQrqjbncXkthqGbaYReIq9SRDGQUvninrQLb7eoyPT0rPogkUWm2m+I0iDPW1bgAR6XEQTkggzCGZ2Go4XI8Kxn4pvkguuEJMifTI+UgnocmjJ7b9UmjCTZBD8U92gmb8NilxYeluOc/JTr9U0mAUeNal/+8N4n/jJc0PLXOtyM4iiz/WImHLCewkAe1SDPna9eeRr8rMRMwbaEnvF/lEzZSU2abCaAJrJkDx/BJJaaDPLry8j3I8zvddIhpszq2YqWoxOvnO7BHIM7N+QEjOEKePJ7ZFTBlJ1BrNR7cVKjsg7hO7tQ1vI9bIG6tvJicvjRmV37srpebbJhbK21WwiV0fzO8soiwNua9pFLpak4NFuUByorqe5owF0s0iy0rwDd7+50S2nCuZH/4HSn/89/LSANVSOa6MQ9ufOU3LmbXh1J2c80pirIYHpDB93xC8qecIZGTtzqeNO3mPe3WfcVrZjx3Ib0PYjUMOzzmoVYo5BCe+z81IOyY+MYEAEJF/bBVITOnQZpxu7m5ZQDB0wCUIKW+AuL4Xb1pd7vjt/qdpuHMv9P5b2YUNAkuczkvJkcwJUaI6DDCfDUDp89FcJtGfzEv0C7GkMe2E8TxeAwjZQgpwfnAwBaV01fflvr+47MjtpyW0Gitsmwn12GtLHgyT8sDu4HJsUpI5dxiWgrRXQrglAZOkwF4JFLgJZYod50HqO+rQTC+jJDotOTv+EcZOHSdDEIcJJbMS2bLi1YpVNYfm8CqtPAr0MzjMBWHIiQW7+xQgKw/j7YUIAOnQWKz9zRDLoszN1VCOxE+SasFHwzMqRi6GMtUQGCXOXpuPUOPp7lJLv5odVG30zHJ/fogrpve6+9b0wN7oUw5HAljwtc+JMbOrnNzwufmQ6P/oLRzFLU+VidjTOVRJB5VMuH0ACNoi0QiinnjxHtpaVl84XXqxIX0tNom981vSvpf/0WiQGbGEMr62lF5ktORVtt02jsM12R4JYFhfmBQRr7xQ/GPndTp4Trar5P+7uhEDXZy677Sk01tq6BzLNevP+YFppk0bktmjCqSBEXz8/AhA8BZt+4ZbbthCYbFoVDFxsBYCDCSyRJ+m8Kx51V+GUFcJ8qRjSpROX5mlWk4gR3z4pqpP84hT2pg4OxqSGmjYzMvLo/7jSxjK/Pztp2zsgHEmbOUAAAgAElEQVTzELVPnlVrgXbn4L1P5dCKxx3UZAHkCOjqQ2H1ccjCecPHGPp2x2/3u1Pjm2CBRYOK+nuawMM7/V0J+nISh2iLZpDI1gxFK4tcDEVPFwbFH9nQrlktf2+1+Md6MEetHUOW+ylYNFjIjA8GhdEoSyWERhq84hpVIA+/x0JmXsJTFyp2TIuMdNWYup01u8Y8Qu/Q9uqvzeYmbG/hwL8oNtELsBYsL1XzEwmm5dQ3dy0q49QYq+9HN+djbi0wF/E8WUakz+kQinK69Jk4p3u8x+fbPbMs61ywF3AzpLGVAXQvu9vNFdUT8UHZDajIxh5UIUHMB/B7yMgFFIjLFpCzALU5mveqCXvsoOQ++xnJ3HKLshGgcEmzooRIilD0a7FNt+NPqVtGohL95KfEv+UJXU+krNSnm/62cp5G27o1AWFdjOdWFg8Ic9K5lfydOXHJ5F4FVChQQnEQMmXNcuIatY9MXDicXSUCUlGNTChA4fEcUeDNThDHYxE41oPHitJkXJmJM7ySAiz8jn8z/DIaPQPt3GLqsrJ/yMrhFusqP479SRBrtGcwVQGLG7GdBHMEdWT7WcbHn4xrOqb+bScLp6vm1PhWPnEG5cVG93Qjv7bcMsJiR4JKrbMSfjsnoZGdKgy909Jsgk0AxBwxb2RTW4aMIK6cxGJbdkbWjYTkyGJGAs/5nHjHtjWtlhPPscL0Taqf6xm+Ru/p7D0fUCGkA5GAUsgcH4FtheEdkkjlJBm9qOu8OLfEodZ6qofdoiZ64M3AZmDnOue94vogrtMn0hrcz02PuD6ocHZAuB13HkaYjdOeKHa8jJVMNRg3liEsdsQTaQmPna3+T9Yu8cW/luI136x4wYGJaxUiSYDF/LVeMHGsT5ohm+vWy0kf/xiUKk8FK7EsZS8k4QfNTaa7HZFuvoydmuTW91GjkF0uAEgpizBJ5FNC8IQqjFrYhKF+9IdLQlCKIYYEX+0KmbzFxd829FWrGGf7ITQyVgVxBDN2qVKyvs1y6/gbC8/t99PcmvYDlY/VQlZuZuYW9FnYtNpl/Tm0giaBXD3otFofs9vznLR5WLfu6dUQS7tZONbFrfFt9hnK52TEn1AKvyy0ZcgVYfHQxbOnHUtixjOOeXEsuRvfIkMRPwzcS1I460+a5sVxWycWW8sQLyrlY8iZrDUtr1/cVsqVCJ00FqrVroN3nXoHgQ3PYuFkKTchoV3vNjtsV21HJjVX9ktoYEPX/qJc4GQxC+Drx1ivhVSMjW83D+VCrRdgu9u81kYXxi2vuD6I6/g2WXs7uukR1+7m6WVvtXs59OrcZl+IvTi/W20+HiYgrfqbQA1vIymSdYNwBQVMtIgJ90t++ePi/xfkXax4wbU8FgDcEiYRNP1ecRFQ4ZXMkwvYYPrJvLgFrIKfdgPkwEeGFXN49Ogs8nKe0LOkdCsvxF6Ma33MtTTJ5SSEwgMVEZxHFYOmc74Yhki2iiUc3g4Q194ImixcKJRpyDCRESoUqKjKkN/96jzd5IQRlFCIhGwW61kx5T6W31ftb3yfTvvAOF5o22WlWuXS0v1g0wJdsWkMqSTT2WsgV7FxSCvBFg1ce8HCOf0MpYCTfsaZfWep52SW4j0rAk8QhlqMUd339I7HR6t3FqX3KfZhNheMYC5307sk4slIGj6aVKj0Tp2Dxa7nNqxfr58naqGnXKzmTBKsMTS0vr/J2NFeQAuaePD+oZrlFPISycbR3sFDI/KBsyR4+p901NcVheZDkvdPYkEm3DWIs1oJs2Os3XEpTGZVUKfdPJSA1CwYbVe/+t/d8orrgzirV2oNb+8miHMrpFG/ELtNmO7ksroZQtoHcZ1cMXP7xP7oMhne92BHQIxiJyl8JijV3kUCvzrO5JQMXnaZrP/fb1IVpyHx7CzYEg9YwqHTbZNHbtYr7V6I5nqzs616PelqVqtWExAVcpv+jUSCh1YJd2hBknZMXMVu4FdNmbWKDD6UTwe3A1Tdq8IRCeKYq8a8uyiUBM1YALB9GmAS/BDMEcTReLzeB67io7iMczypGkLY2VVbvRfby/y/aLTUlX+ctkRo5M9nR111OOnw8E7U9VjuaS9YOKdBXD55SAIriwtWJtiZhbsg3rNedS/z4lI5AA0TixTNrke7dxYBjm/0bNOCHiq0cg4m2gA9EdgHpKGqKWe+VvxnvW5VFXr5PFEqx8mD6py+0KTqI4aIMv9uFSsFcEe1TAqs8Heyj/k9n5GNU4OSRf3nYbLOosRRDLl1Vsc4n1XZMt5BPFYDYS6rx7OyfScCZPXH5yJCqZCwnD7gZvRIH8RZGSX9bRv2gJsece0e0L28ZL18QLeqt5uT3BOxv516QC+86hkyNHtYIibYuEbjYxGTZTJz2keO29DQ2wo7N4fJ/LqPfUwGL7mkegpOtgnk+JKkIIsfk00fPI96JRXt5vh26542M8ktZHaLJ38nANZQFVARZOTzPoC7s1oCoQJYvdnZW5qGNJINIliLxSDtXgYbguLxr0doZQD/x7WHcXgk7Gkr409RELJuWhBEWwTUe9vx+ASgfv9G1H1HTx7TzI8rFh9rW+eWz1rFkiVUzp7dhX3DfMB6e4hesXCsv5PWNMZwNiuhhVTuG4yUoEoKFUj0fwChwlaZEeO1snuhN3f4F7AdgAcc6lk4cJuMDgRkCYqVgd/9BHLTnlAzTHrxPNFeY3kIZw0NhlT+IBfZgkPbquF6fJ5ks0kJQAXUv/mlKm+uAFXKwOaXVevHHLmQxKAGGqyAuBXFSpqzd1P6z2/zvWc1ZLTRkd3yiuszceav85rfsg/inL1Ebj4k3UpatmOVrdOr5FR/x/7PqyV8z69MhVQ2agvz5FIIhdSFuW3KU84CKJyGf9dG5MIZQZzxXMq8PAET38osH6Gh+erPHigkqjDRLgGeU/3dqA97MekyM+7MgDgeJ5/8hXhL+wFMBqq2FVq6vpHht/HcZKZE5leBGgK4WCylQJw3/BRcv20NAXohfbeEfQ8qE/JGvnE8ztJSUgmvmPGVqwiyQEghUMnLsbswBzAWuw/hwNmucvumpyHBjrBQu8MqCWJ9vqlV1hC9YuHYv04twmmgwXNqY2Oz95YKy0NuHMME7fAVs/I8KaR+g+daEEzMOS2Ho87dy/7is5KbfkA8GMPlp71LghPn1kQq9Ao0G9VrucDGvGX67XmRU0qT9DJsLLR/bm7vF8V/0gtqhGbYOIaS5g9+W0qxe1Rb/ZteKt0COB7HSn/bfc+bHWN2n9fs89vu8/J4fRDXi149wY55GD42JWTlRCgL5nDp1UOyXTOsrCy2O5bV3+1eWbRy/hPxIenUS2n56jfKyG0/ts33bRaAbNRinhyBXxyqlIVn/b6cdtUrJDhaKy4Ri8XVcNFG5lwFZqGhOVm6QIBJ/5gQ0Li8Q6Nep/q70bg/HsY3wVQpe49i5NjfLAQEg4Pn1igbaiN5huyp65KfBbN2QPm0kV0laGPeWjJVkqIfnoCR7ZjotTaUJogM+RqzW8who0mzWa82soih0JkAR5XQuWaFoZG0UGjnqUZRExYycJlMCuDoFPV/Arlo1NNxflxFdCRlq2Il+yqfDzYwLrfPF65RfzoF4tbSvWXleZJP3CTe8hEpe2Dt4atYwLD4ME493mMKmUqoogBPxcKM+j204UylJroUQx7l8I5q/lMv+pviIaX8khI8isDWSZeKZ2RcPYsDiJbIHviOhDddpn5uZ6FATzuCOIZadlucilxpVE+nFpn1QoMO83VzkTkNEO9FDM5JwxXfRadKn4lzqqcdOI9bRt9smplJF8M69GqgXd3h5spLL14MZvvFTH+bPZaV7dzsbyuTACttqt+WTNzQvb+uCYfs9Hhk5WYQXrkBJrdWC33oHtrrlY1X/bHsev+V1d2pFMcJwtQUzGvrFmzm5hZUWA9V5VQ4GCYT3iCEMuDxZDXs0qn+btQvCbBJUfRZN3mFVvub2ysWFaB7EEIaZkox+zBEBH6p8sxoNcDcsvHxixD66FdMaSaTpRFUFUhXRFL2YKltVpliU9aek1Svb0xNUBOFkGiPulbnL+YOijd/i8qZI7ihgTKFETiJYWigEVi2awcZxHx+HJPRM5tuSpGSxUWYQ4P1NQp/6B1oK6D6r1RQFgzlcgGiCn7FFtKXzljoq2c2r6++QgwTXV5ONRRnaddO/s79jfXBvKtGiVIfo5csHM9xIr47rDxPeF9J7leK6Vb3yMq1K/vPqmHnOInPYXFg48ZjQI/b8rmXysBvcSVEuFl/lwoLmJNUxFvMFt7DVKIkgByIhtVCmrEkEkmMUSykFOG9eOi7Uopuk8jWl5nO9TNbj3bbufmudnJ8188r3ZobuWX43Qdx7e6E4+j3tQ7iGPrQrWFo/eU4UR5U9e1260HlZn9bmQR0c9vaCeKoMLkMY/HJFabGWC+Kl0TAmNQDFfrPZbEfFpNl330Qsti6Xp567Ydk4smVSfbhw9OYeE42DJU7cmQGIGJUAbnKxCej5MHzMwUZOvPJlrrFqf5uVCknJwHd3lvlYkIJnpQLhxSI8nrPhaw5sFlgBEbyUw0Xrkr5aSTuT+O39cifOcaAWbmvdVglJ7lk81g8AIPlEnzmol7TTFxF1CPVEMzwmBUxltuVXUAlHzMJNuw0gEaEjPmHcG6Osd9izFUWKgjcGuXeVY5VUGwafyegIhNJANzMZJz7MDyURurGokFrKxN0zXwaz0vQRisIH/KOWMgsUgnUWBSbzTqO7rJ0v1jZ+Hga31ba1WpbK88TKgfnlr+DXDN/lblV42AhA4XMl9SwcVSGnIREf/2CFp+T4fFzVZWa9TfvoXYhm8Y2UXAjF6/YHLDQpiYYpDpt5f7Dig0WCQoQKcGiCqIgiof/SzIbX2VqYcZ4Hra/lD+IhZ3m/nftroub7+oTcXz3QVy7Edn/vW0PrHUQpxugkkgh826VGWjUAf0HVdthYesGbva3lUlAp40uxZdl4fJzZAj5a2ZsBtqdh8zOLJi4RrYDDLNkYa6cH94EBG4ZfBKLXsks+iWzBKPxokcSUpRt779CsXFZSH1zlXnduomGpyZgI8thXB0+euu9cvPT3izbP/5e2XzVFe2qXP3dif5uVpnjcRJQAWYIlfRCcAY5iZ0UKyCOx6fIikDwhOCNbB7DMMnSFVP/o5QsGb5pJoeMIZXl8igWACqTXmNhWGS5fEyRk8CLAEybgRNAEkyZNeXmfgSezNcj8CNzSCBn3J8hadyGYI2gkb8ZlSn5ewqmyBRvafQbRVCoxqlNlHNkVwE8BwY2twwHVSInAIy+gdNteT+thfGt8+Ks5sR1Mn5b7WP1eUKWjCx3KJBQqqp8rjFcuVCG91n0aVUgx7DGoSgN6WvBuBkQxwWYYvYBHO98U83NwjKD63EUexkeHgRg241xXBEgYslmkdDiGUH0w3lVJU+r9zSPw3rl4v+NhYRXmapXo43cfFcfj8/vjjt6Zcc+iOu2B/v7y168DIcRm+3Dw87JYjUESXnQoNhhuOhm3PeJ+KBy88VgdRLQ6T3AnDjPLTfKGMLT7CgMi2QZqZN6Zt5bDJ/lQwGs2iL0Z6goR+7GRATAzViWAeJ2ffIq2f62VyivuOnpuVV5GHp7sgjLy3GEmyGXZKX87FlvlfjP7pIs4vWfcfg3EkAOh5niVH83qsuJeG+xHzqZ8NX3HyeaHi/EFSC7XkzfDpn49oCS44qhoAMALz6IMSST+zDWkOPhrYSVNvO1MzOO2m2j5f25HZk+hmESgPm4uAEjZII0Ar1GhucVS4aE2rayvU+Fl/IYDG8lyEulwIRPPnUV49aoXrNzS+IJb7U97L/+XE6Nb61MyfPrRVM7xli7a9ro906eJ2SkCimICCE/jkqrHKcE9ZkcFigA5MhiqzbC025iYqTmtDMz88hBO01dy2b9zePnkz+DomRjfznjAZXIS35eLaBxIYNjbXb2VrDIXrVYonM2vcEdNaDQSn+zPsXcw0rUiH/7wzs76Wq1j5vvajf1AtwKxS9ibC7j/Xs6cqSdLP1wSid7u8fn2j2zLOtA7ztd3HxYdPJisKt/nHoRN6qvlReDXe11+8XgxLUu7LlfYm97tYxlkrbkxLHPaDlA7+96EMffjoIhOPTr1knsWI+WZ//2yzJ63nZ1KZlzEY8nFdtWv/pMpm5hYamaI7Lvaz+Q377hI4LAPokj5Ofs6/9Zxp75VFNDwon+blaRE/HeYl90e1/rcC9/ZL0KXc8ufsMUiOO5tdk1QVwkAmPnlTxOTpoZItkrjzae22iJwHpQmEWLxfB3MoXhcLApq6itGcgKEsyRfdTAdHCQoi3HvN+ajTmy2AXfho6FgEzdVCsbOT2+OS70omm3Y8xKO43bdvM8yca+I8OD5eoY1Eqw3tDZKhyS+Wkhz1JNBALzgyW0RbVb97e3tIQwxceqIZRkvNqJCDFyqMgcuNThmjzkyoLaT6r3F+vEfE3/wCUYQ5urTbfa3xQt8ofPaVuvdtehPy/rjMzgvULxnE5MwWfwXt65ztwiabvrZ/Z3W0BcoVBAXDxXznxYnbCewG+2sv3tWvdAH8TZM0LKGMsMQfH4/LiZmz8InH4RG1tn9cVgT8+4u7rXzSTATPvzd9wqmeuvlfIP/0PGbWLhioZwSqNvnK4P/eAO3xOWfLrxOCuAPUuNROT3Fr9f0wSKltBmwMi4cQOjsEluKS4/euIfiWf/jEBTUFIAcRuufoucevWfmekOVyWqT8R7yw4QV39hrYA47ku1RgIqsh5kGsg4zMzEmvramRpIJjbiBJhziGaKmmQ5qOBJRU+zpcLSsS3PaLsLF0ZShWElC+9EcXp8M+RQiRv5gl0vFHTaP1af3wxPLmYRrhg5H+/jpBSSPwKIwjVaiWjQLKxA0dUbPEuKyb0qH1jnxnExK1cMqeoWQptheu2VUvLHCiDpPFQN4pT3IywNjDlonMznU8hzRc5nOBxSCpRGFcqFhXuxz3x1TFZAXQw2bxfWHMfKu5qCLsyTrQeWKkcOObRGcNjuOvRBXGcgjqC9EwDH63HcgTj6YsRiMbXixXhlPoS1nHK7Adb/vd8Da7UHuBjBD8c1oBxeIjD19a9Wq3OLtrcavmpnP7sZvtrLEA3FwP3xZRIGAxDFs8yKMXe7/k2AHaCIyfoGCpXLmCTTUy521CeJg5UJh7HQNjy3dUoue/TfV/1GBT2qUN548sskTxUUlOiuUySCsKL1v/skWbpzj8x89xbFwrFkAOKGXvd7susLH2tXZfV7L/u7XQXcurdYLyuTrnbtsPq7neemgl45832Vb2Ys+n1t/I5KmWS+6tUfCa6Y/2MFPFltM7cnSOOnmXIlwSTDPa2afR8+vIB9ntO0SpXwvGU12Q8OndpJ1Tvax6l7S+XDFWEgjRx0t3PirL47VGhhBjYexUWl3MqwymCgXDNGNJArwYqgXBqFvkioGqHAqIT5hZgCr3nki/r5XG/i1Ukwp4WGNIAi8MVTWQHDejVVeh8uLt6Fc4Vq2GEtvhIYfC4WgAcVo2PlWcY8QL2fHlhKARf9wO/NhH3q/dycJ1gF7B3dRE12cnqBxFiN4wrExeNxxK0zuZMrI332zc5B2D/W2ukBsszLy8uSx+PcH6n1brJzwmWlxf0Vts5W2Jr1McVMUl/7lHi//VUZrstbs3Jd6rflSzRW4EJAGcn4IhMNvOLyAHALmKDGj/oldrB2sq2Pt4hwyuc9co0MnLJRfbXnU9+S+z/41SpwYwbduFSewWTuaDOeV3+KICgEv1Ry7Er4LobabAUTZ4aNc/Nl6Na9xX56vJw7t7xXwkGs3vs8WFxNA4xNVyecBEUU+2DYIf9NERGGIVIIhCGJtC5QfYGcMhazoiWd3i+cjBOkUaWyHnTqY9KUnCCvmfJlo3O3AnHanLnkgbLhwJaeCpnU183JSa6WxPeFplQb3Rrfnb63tJIrnLyhADutVGApdKLHiR47qo89E8ir3CRhqJ/Sv41sXMk3LsVAhWENtXi+a7sQf/QyHAOEBEI0R5FXaWTf9HWsF/sxXl+a0nvCF1dZs26fowyvrLBw2ywpabr5LHNyfNffW932twqfzS2gv8ctM3LHDYhLpVKKcRsaMh/a0OnDvb9fvwfWQg9w0SINwQlf6JgC1vH2MrSjH4/nh3Oz9md+cK0kPvoOWxQpybrxo0ts0SOlxYCMnZaD4bcXTN8xAEp2Lo7P4iNBSc03XwhjGGQBkwmqU+75+29JZv9RGcSiQmAFnFm5rgR3FEq5aPdP4F20qeWu3b4MrdSrflu37i03Jz7dnJuhX8VcrKqIx2NlFu5Cvk7FvoDMQSJxVxWcaYaN7JtWiSSQIxtGYKcVLakG2ErGv5trrPc9JqrSPO+O9SKgXL8ebIuF0gzEKRsBMHClwKREBtvny1k4palN3XyOunVvdQri2KHaxsOHUEjmtEn+3pqxQCCXzWLBNeFZYR63QuCtshBRKiMSYXCH+nczEEcGLB//vlrI8Ho3IwpnHIsbBWXlkkSYZip1EDmiYwB0G/G7Hwu7DwEkBhouKHCsLifB/K0oaBrz8bSSrNGwXLWPAiuJGwFCgzVsm7Za4PcsAeTbWfG1c+tauzm+u31v1au5mrqhVzY6LkAcV684oR0fb694ZaXx/W37PbDWe2BhYQEretFqaKVbD8huXobd9vHx/HCub3vxyGMKvBXuvFWFUabBio3gJU7J/06LBmZUnIwfPhaCO7kjI9Hhkgzi2NSqZK4cSY6FPaGm+XDGOiAjQmATrZi1CPLbOi1kBZdQg4tNqFR2+zLstI7cz6176/Fybq4mZ2M3IWdnpnoZKFSiGTZtek3mjVL9jZQfuWOvQZyS9IfyJOvRyiuO7AbBpBm7BOO4awTimEsaT6TFG9ksBYSo0VTe6eLmc9Ste6ub9xbZOAVyvAMw8H6JEuzZsGF1mKPO6axcT4A4Dz+LYONOFS9CMkOBcPVSK3sBeLFRAVLbcpDppZCP3z8BphrvAoQip9OP4b4ZUiCReZkU3QkGA02FfmKxpFJXzReH4Gn3QoiqQOyksEfK2XuqyqtlxkeAIaQtCAGat7gH+6ThK3lODdvGXD0qzOoSHH6xJcETt6611dBZO++/DCIL+IYMdhFVYxQCslK3hWRaNiOHPWxTTr2Zc1sWNuFEth9CaaZr+9s83nqAK3PzUDDzD1ZWg916QHbzMuz2mrgx+SDYKieQt7L1DJWcztwGO0rqq5+S4j/9PVQjsfoKPyod2hjEv3VOHM24ffi/2cIctxwAWibjkWnaBRjKwPq8REaRZelHyGPBI/N7Q1g1Nn9ss3VotR3DKSdf92JTeXF9EGdHj1s7hl3PFB0aRiEIo8pjfW3aCZcwhLEZwLPWssZbM4eI5t8UUmlWOmXheLx6EEePxVSmpMInS96Q5BDu3AdxdlzJ9sfo9r2lwgoBuuidllv+bxkdxvO0Qb4nLScYKsziDZ6mBEvynkmImWxexcRVhU1g+h32PaiEdbiwkExmqw3iObSYSrtWVnwGsVQG0OgB4KRQSi5+k0RDszWejdxOAT18aKuhQppzMA4H6DOWQuo3iJF/SH3FvD8rOXHcx67nSbt2r3quoH3H671lZOKsipwsQnBs41BYBhxcGLIE4jiJJQs3NobVg37p98AJ2AOLi4tg4wawGnb85RbYcbmcBnEMdfRt2CR5sGXFZ79YIpu22ArivF//tGLHdFHJ4GDkWMiW0Xx7eH1EIot5U91Hy4DZB0JQVUMeElZy11KhaTi94sJbTpbRZ17QFsj1QZzzV8/qpEsxbssPSmh4R03+hmYuBgYo9NDcdoZMG1mwZtsQBJnxmeu0p8zk3HXKwrFORhDHEMpFKLbqvuoWVHTaZu7n5HO0nlWwOsa6aWcNILFpYq/YKQh9+LxM6VnNzmqpf8WiZcoqlywPhUlv5KLm4ZRg+jy5n1aZ6k7bTCuMYuC51ZBHFQ4J027IYrY+JPL9gkMvXMWyEcTRjFwXf/QiBUYZjqlEUABQW1kkHO/XupPrYNe9lY09CC/Cky35Ga95EJdIJNSqQT8XrpOh1d/n8dADXMRYzBSRS3EsLOPx0K612obspfBGGxgS36UvFd8fvFU8g/Z4sJSPPibFN/+eTGSTioVrVrJbopJ/3kkIhSlK5Gcz4t/f+mXczjLArX4mA0fRE2MZevpT1H9P/fyHpQiGInr2mW5Vr3/eTnsAk0RPKSNlf+194c2DVQjubgngNAvXTEyEeUaLi8mWLFmn1db7MfSMSsCtPOi6AZIaxFXULeclHzx5VV9124b+/g72QBn+henvSCF4AZ5mUFTN3aJsBxqxzWSRSwg+L/k2iQ9sVj58qZS9TQgIgKxI/vuWcy7rW047jrT/2dXzeAuPij/3Kyn6TpFi6KnC//NT9gyo/7csaCvr7cvfp9qaj1wunuIMjM+X1G4138P/ThWKvzRro4OX6UQ9FQ2/NwwG1y4Tl80yuTiO1YrJhteIYievfOUr5cCBAzW/h0Ih+frXvy6nnnqqoqrf//73yy233CLXXXcdYtxbG93yQPq4J510knzyk5+s+oBYHSh2Hcd43vvuu0+uuOKK6lcEuGbbZbX+x+P29WOiV/3TybjqpD95DyzElrFqNt4PVeikAy3uE//IOyQL7zb10nrJ6yX0xIuwAuuV0MWXWjxS7ebZn98gqfe9UabahD2Ug15JvnqrDAwHJbmck4Fv7seK7THhkvpKkMmbQYjM0bvCa4aJo7VAEh8WKlUiq7Na7SRNNGAarn4bGZadX/ho1Qy8z8R1NcQ62tmOlXPFwkGOHeJ8bXPItGkyc37qJ8IEWFSq7KW9gJmcOztAHP0Ti56RGuGXE4WJK2YXwAxB7h4ecSx2jLFOBrdd/Z1P3KS848hAkZWT3B0NwZcSGEnBcw15j8zR8obPbqlOSUPxgUih5cJHs3ZzkYAhl7bB2lMAACAASURBVMzJywkMyJFnp+auuYPwt/uZCusMDDxN1ZcsohIqAUgjq8bvm5Xs0jXYrhIFQhZO+9hpIRYPc+pYAOLIqJcQOVIohZUlA+sQzyQlmLkO/99pWdmyk2us97HrWndSB7uYOH1u3j++kDkNkDXPxLFRhw8fRnhFYzUnPWG/8MIL5Z3vfGdlEK8AO4ahEdyEw2FTIG56elquueYaeetb37pmQdwNN9wgV199tXz605+Wiy66qApQf/rTn1ZBayeD8PGyTz2wIpgnyO8WjOv+MY4Rp0CcvgdCY+uP+5dhJ+PM7gdkuzosX/1GKYI1i17xNimcdb7kPvFuGbryz8W/fVe7XZv+zhy7ODzhRvCCM+MHl3rpZhncPICcBdgFHEhK6GfT4k1Uci4alQWAuOmHAy0VJzuuvMUdKWSSBoBjGCULFS2HV3zjyMyRoQvhuxCAHflIgr3Bi5+igNzEG1+rJj2hseb5SharY3pztyaarODxfm4dStkuH05fjEZAihNg5qoZzZVNXzwLGzJUkmISZPw4EW5W6GNHWfl6v65Wp2K+3dIS86bOk0SqiIW302tsBB5PE00LXe7a+Larv6tKlQAmNO0m+Gq0YMHxxHBdhlSWoy9QOWqtLAYKyIsjwOI4syqgw/NwQYSCJfSI0wqSufiNMjKYUPeSN3S2Mi+Hb7gSSWFUG0tw5JUqPLJRIVgr5R5RoIzAT4dRcts8wCHDNIeHo6gvxFFWcsU1wx4YukyyqbvE7wtVj+GPnm9lqHS8bb4AC7ISQl0dzA3TlbV7jlKA1QQXQbTPInPmaNXRqDwuQRwb+uUvf1m++tWvmgY2nJy//vWvl2c/+9kKDNrFoNl1HLapEWDteMQ/TnfsZR/VjxEnu5ALGX0Q1/gh1qvrQBGS0nNeLMV/+LCM/M0XuzpN/o5bJf3nr5FxEwpS+e1DknvWelkPU1c1wU8X2jJyFDc5vM8vyenVBvFdVdzizlS0jK8wcNyV/BuhGpk4Wg1k8Rv5OVjZQ/XyGDtHcEf2jsBv9OIL5Ek//IbFM3e/+fEOpDrtASvtbqWgxolt0J81leNTL17CMEoqRlr1ZLPaZmWMPB9HXo9HKf41U5+sGHIn1cR3BFYbVibYBImF4mYAuPOrkzBdT7tAhdV2c3u7J5pW6mBljFk5brtt7epvnWfmA4tFUEIRH0HIYjNxHLJjidIT1SKVr7hPASJfcHNNdXmMMpgx7UNn1VSeuXD58jalLmkEZLwP1036lYBJMom8vJVxvrAUxRwyrkCYH7YBBJjafqAMc3OGRRII6pw4o2olgZ3aFvsw387vK6l7xyjyQvY6NPY6LF4cklAJypjYnu3mPsyx075zPgq/gNG0u7DdnsgzocY5Yfeh2x7P7ggS5RuXh6BdeAp9t6DsIGgg36gcFxYDnTJxmn1h/LsxnFKzMxMTEyoMk+FqZLVuvBFyspxgIDzxu9/9rgpZ1NvMz8+r3+oZsOuvv159TyawUdilEcTt3LlTAUt9nKc+9amrGEIdKqnPY7xorX4zbqfBhq6zMbSU29WHGxrrrtmlRu1qdVx9TN1fuVxOsaC6r3W4a30/mTkmr2N93/F6NSr1LGyj0NlW7ecx6+tEJu/tb3+7ula6XzhGvve978nHPvaxmjDd+v4zhnK2GgvN2qPb2AdxrU1T2z5lO9zAroezEcQRcA1A2KSRAmVxY0QyLzpZJoeCEoCCpS5zCKss34GX5K1zUhwPSnEoIL7DkIfOV0IWycQd2h3EC9ZZoFvfrWThCMQ4eUGNVU6cmsjgTxp/s7a0KzCGV+pjcF9+yMyddc3nZOpFz+3wqnW2m1sTTdb28XBuNSnN3tYwzIyTWhYCInrDESBp8RIznm2dXdHaverPQyaD4LFV6CZtEZaXU8rLi2xJO8VApWqZgNx4GN5aK2bPxlrYBSo66Y8+iOuk147toxgq+MURhJChyi1/RybGww1928iQLSUgRoaQQ6+HT0G/Urg0FiUSgrBLApyA7LYUQsxxuRgrK+sDYyFjmFv+zxphIC6YiHdUsXVU2iyA+eN5y8UKMNPF41+vlCi10TnDJjXw1IyhthvQ9ggVprqS383FEQK/tHcnnu8HcHwIslEghQIqgbIMDIRhnZBV9783sEmFdepQTbNXhu3Lp36pbBLqGT43x7dd84T6fiikjzYFb3rbxw2Is5ITp4EFJ+s6b64ZE6e32bJlS01YHsMXdVgjc/aMIY7GC6En7vo4W7duVWBAhz/u2bOnZt9WDGJ9KGWjgV/PRNUzgaS/jeGF9f9v1q4LLrhA7afDVpsd19inZs9t9pj11yAQaMw6GHMG60Gj1TrpY5GdveSSS2rY2mahm83CeOvHndn28Dr3QdzxDeIKe+6XGMIpaR9AJcp1YOTqxU0I4NLP3SCjmBhEQ7VgrFBE3lsMEtQQO/GEYbqNSSVzLuQQ/IB+MSdL0yk59NuI4/YBrV6+nLpAN02FU9IonIbfDOYZWQmtbLYveAwZu/w5UkAeaGb/IZl80XNk81Wvb2sUbnYi0Gy7xwOQ6qQP7Gw3V8P93ozyuOK7hTluRul0giCGXhn948xI/nfSrvp9OLEmyCKDoEGlmTA2PucJ+NgO7stPo8J2LS5i6QICGPWsi96+D+LsuJLmj2F3fxO8EAgxP64V+OKYmZ6OVcMXWWNf5MkqZ6xe4VGBpvSPLQuckPlSYZQI79SFuXsh/4zyP2QdCJjIOi8uZWuUKLXNQXVc0lYAjJnOq2vUw6y3DtkkM6TZNTKJx5BgQHKh58lQZFQxerQq4AII75lQqDJfU9YGqBdZwmLJp5Q8FWNngp3TQJrsHkEmwahmIXP55YovXuRcxXCyrqxns7BR86Oo/Za9AnHtzyzyuAFxxpw4IxtCRque8WqUJ9UunLKezbv55psV+CKw0bl4rUCVMSfLyKiddtppVWDwF3/xFy3zt8yAOF2HZozQo48+qhhG1pl1Z+FxP/ShDylAq0Fls3Y1O26jPjUCoEbnougMi9lj1l+DdgI1BMT/+I//qM6h29OuTqlUSvVPIya0fozUg7hGfWs838te9rKa62ulPRrEufmwsHOyZ+bh9Hib+NC6IPnZDyn/uQlMZnVuHIVMck9CGMs5ozISDawCcNUXNPylWIwMXQqgbnF/XGL/vH+VR5yVPu7VtoRtXKdlSCVDLcnI8dOqLKxoWjJvjkbjZPTI7g2ec6Zi5/JLy5K4G3keW0+W7R+/WgJMTrGhnIj3FrvNzvu63iuO4IfPSdoJkPWiCIKezOlLRhDH7bQpuA2XsuEhdN4Of/T7RxCRsqzYtXrfr2bn18qZ/H1sbKBGlEUf2ygE0eg4j0e2wMz1snOMmTlfdWyt5Dy2ykuzcjxuS6BEJs4P1omsF0Mq6xlaLhbwwzHN8FqK9bAQrBRzCMUEA2Y00aaRuF4c4Djjvwl+CHYahfI2YuIIcAqJHyiPRd5nZMYIkoYRtcHF61QmusoTzth2HTJJUEjwU4BQEUMidSF7xnBStp2/lRiCidBM1pX1Yb4d21kOPQmLjLC8Sd/aNr+1kkNaETMii9dNqCVBXClzO5Q0U4oFVAIsqKtVnzur44Hb9/rdwfBKFi0UZKzj4xLEsYHGyfPLX/7yhuGURmBlFcRpsRQdXsdzNpr4N8qJa1a3L33pS/LmN79Z3vCGN1QBlvFimQmnNIYKEqhp4KDZIQ0+Gw1UI+Ctb5dm4sh4NjpuIxCnQWezc1k9phXQo8+pgVY989msTq1Y1XYgTvetcRz0QVwnj8TafexeTbVSIzsnXeVcQjL//h7Jfuk6mQz4VTXyG8KSvXSjBAcgooCP32fNiHsxkQegWZCFa2dkAUbex3vRwicUQiGDV72PAeII5jgV4rdUvEzhf+FzdsgTr/+GLUCu1y/iVtfGrUku62T3ubV6HwVKOAklA9bKWNspEMe2MrRs3bpngiUMyMzMzWAES4q1sFKYi0RVTSMjR2YvW9zUUvWP57DzeWKlztz2RBzfvehvHbJIEQ8KgESD+5uys+r+ogBJKrxixL0TIBBpOwwxHH5JlSVSocgrvm7MHQt4YU1BU2486Zh/xoUGCu1oNVcKAxVkS814Y72Kye8hBWhIgapkdqM65vhISi2ccOz7B19QZdOM40ezgfyOBt/1oZbVbSnUshLCSVbSg7zAiYkQrDSWVR9UWD/GW+SahprWj1u2JRxGeGouX2EOAb6orEnAaIad08fT19pfOqzYUl4bsov0tSNA9CJctFesnJv3Vh/ErdgHWAVxRhZIT9QbsVetQJye7HP/N73pTfKKV7xCvvWtbzUVYzEj2lEP9OrP/9BDD61i4pq9DIztuuyyy2oYqnZhiQx1bMR6Gc/Vrq71oZ6dgDiez8hgDg8Pt2x/K6DcDsT1mTir0wpz2z9eQFzu5g9K6fAvJXQTXtJ7kGCOkoCVwNjGqESC1nPZdIhl8d/3yfSdUEU77K6oibmr2X6rSgaJOTBLM/HiyKACckPnViS2zZT0/sdWhWe6+SK2G0iZ6QO9TS/OnU/+Av5S+9QKOyd2rUQbdGijVTBlpY16W04YBwfPBYjzQ0jltoYsSrvjqrw3TMwpwsJJtWbhjMxKs2P0AlS0q6/+/UQc373qb2M4Isf6cHS6qfgNQX/B97SmIbb114+AioqSlOgnK6YWRciI5e9VAI3MVS5XqFoIGPcnS1guHFIeiKn8dgVmJsfh14koDoZU+qMVa4H6cF/FvCV/JKFAQgFAsm7M/1NgCuGODE8spBEeCVBI8GpUwgz5FxT4omKlthzwI5+7kY9eo7FqtPPQIaCZTK4K6BgyagZ8ZcC6Mos8iCgXFm17wpBLMqAaxOlcRDPHNHtvJQFAw34/rIjMvbfMHrfddrQXWkimZAcWzJwsHtCutQ6wbc5uVdiEhzPmluk8NO0T14g1apdLVg8g/u3f/k2F6hGI6ZDIRgyakRlrFNpJMGjcpplAiu6idhYDOhxQA0q9vRbYqG+72XadddZZCvyYPS5BXD3Qqz+XBj1mj2kGxNUD6naWA81EbzRLawS9mtXUobud5sQ1E9xpFR7aD6csHdfSwYWHYBZ75/+vbuMgQFwQIK446Jfca0+V9aPWGTSGyyjVSoRT0hT84F8flvRBS49VJ5/5PT2XUrVEuB5DK/8fe28CJ0lRpo2/XXdX3z33CTMcIyCDuCMiIrq6AoIHrijoIsqly+fowDqifMgsIqwCs5zCfoqOCvwFFRdRQQbw2F2WBRxZh2u4B0aYmZ7pu+77/z7RnU12dWVVZFVmRHV3hr/+CVRkRsSbkRnxxPu+z7Po038v1ZYH4t4wkxsgDnfHhjLk75tE2IBvJjwMIEPAJg+ACJ46AKJapCFSD7ZGpTHAOIfXpjR7J9JVPSjVbmVo3YGoBZ5EGS8c7ucWqJCxjQfiZKxUX518/EHq7U5WBC44OCiF/nZS7lo9rSDfFCAKgASgSujWVZAJMEIzAeJQNx+/l+bO8dPgIB95lTjGAUyZ4f2mdMHIcxOeMPZalYrxSV478ft4KKhBemKETwPsoQA0Qs4AgE72fbbSZMS3AuywIyM81o6TagI58/wWoaWpPwtdPIRWwhMnPJyClbOytEI9z8S4xq1vaK0+ZRm4ZvM52ofDu1UWV0BcObEJBlTOJFkNxKG+kUMFoPOjH/2IvvrVr07oi5Vv9svDKethpzQzEhptm3PVrB5KLbFvcy4YwNvatWsFc6ZB4lJNDLsaO2W1+1qRdNQS3rZzTxkQB5uVh3HWYucsFwOvxE5p5D2a58iPf/xjMU/MIvKy7JR4HrLjwZg8EDe9QRy8cOH+xzhHYQxoFZ8ZppZ+Phl9z0LqabfnQUMe3EiSE8O3pan/lyPifqlnmfRkFhfIF4BEZd+Lvkgr+K+eMhs3ubCTWxsQQcvODH49fEiBk3UDvME7hz+EiI0Je7Me0rjeVD3Pzc418DLAkxEOB2xrwJW3A/CGjTHOpGW8cLjeDRBXzKdYa2wvk1wsr2qK2Ti/3bB3JSMbnqw5PfkpQA45cf62D9sKDbRqA6BEiHZzqQRG0I/c6M/F3B6Jg5HyPcxY/AAHp/ePaSKWhXHaeXfMdeHlMghV4JVE2KbwGmZ3Uy7zIvnyr4j3G/l85Tmw5W1agTijHnIEB4YC7BVcNeZNq0CAgtDONAuOh1leIMDfEngv/YWt4vti5NsFWgHk3iBnqXfsla5z6xtaq48zAsTVGuR0+d0AB5Xy6qbLGLx+umcBD8RNbxBX2P4AlR6/muaPa78BiOGvK8pCrSYpgWozCOGTg/EspfpytOcnQxR/POXehJuGd0YYJsIrO1hnLtDVKcIrI8uXSHvn4rwph1BsOWuo26ZASAw22O3j7G1ut1d+fzc3INhMFXAizgWbOpzO4/8BfhB6pSKE0jxep/PvwL6ZzHRzyCjnK/GGuVZxC1RU0+8z+uSBuFpPp7HfrYCcoZ/W2N3fuBoAaoydcWoup/gt+wfhYR4cYSITlgww5AGMO8geONTTXyP1odXPzJMsLwDPHeQFAOYqEbQYLJ61NPIEkct4OChCQc2sk0Kzj0s+t5v8zEgJhk2AujwLk0M2AQQ0hr1wXbmHsZ5xqvyGVuufB+KceHoO3ENG28yBZrxbTGMLeCBueoM4kJpkfnmyAHF2yUuMaYvwyZ3/PUo7r++fxjPZ/a7DK4f/5bkphFqu+Z+7pfLl3AQz1UatM+cT/XJ73JmRx6mltJ2Z+t4gZnB/FlRuAd4IsPYtWNDtSBf27GEaef8BLMz71ymaXZUacAvEyQzGA3EyVrJfxyAlgadHgITkrzknbUxKA16kNAdJlGvE2W9F7gqDoAQSHulcz4TumyBTGS9j4uBttjXaynsAcAjPnhAPHxdAz2ZYHy7yronUByMEE4AuFBhj6zQX2UMV5KDGEj4RQgpJA9wP4wABi8GgKchY2EspNPDGZQ8MWQejTRFmyTpzYJE18voqWRZskMUC67CGuqQM7/Y31KoTGZ5fhWKBlnVHpfrpVCVHwymd6pSu+5hDIz0vnK6n0PztGiBO5yZgNnoqnLJ3ceglyj7whYZAHAS/X7xs16wPnbTztkKbbt8rL2Sduc/WvEzXQjzTQVw+xQQn6YeEFw4bW1Cn46+8IL9Mlgyh5sOsUqFW+JbsvSckC2yEqDn1PZHto7memyCuxBvJFp81OZOud0uVvc1EJwAKAjSN0/MjfwzgA2VM26x2TpZgmmSgUi5oXeu5i3BK9n7n8zEmhxqZJClgEKQYMgfVNOFqtYPfDQ8fgBLIT7IjP+OjM+YU7jiZteomzwUjtHre3NZJ77gsiMO7Bl05EKgIsiTYkf/AQAnWTgiJo+C3kZEkM7fMH/PAldnbYBY1hM2rjbPWnDaudfP7XU1aAO0nMllqDfpoXpv9vHqZZ2xVxwNxjVjPu3ZWWqAZQJybm4BaD1XXJgCC2vhIt45LAtTqp9XvxT1PUPaPF7AIKlOT8189pY/DSZ7/p9co38+5DV6RsgCrlFH0g++l1T+7qWZ9XXPMzU1AzUFzBbfHned8rWL6SSY76OYN1zzWsOLTYyYWMZd0eg+HJO4RenJuF4C4Stpedts1686Viy5b3UsVqKjUvpuHcLn4DsucPJ3hwin2VCBHKljh0MDu87ZbP5ZOUDuHEoJYJBAY04kTsgHg9WNPWAisi6aQSJHHxWBIBuRV6wu+J+n0Lgpm/kDhntPsdttWfSM3TjBBMnAttUSppe0EZrkcA1XmAhbPsP+1SSHUsiDOfB/Dm94SfrsAaSAwMQuOA6RagV8DTAJgB5jkpJyl09bgxyu7/f02QqUrhUx7IK6eJ+Zd41lAgwU8EJejDg05Q05+oOGNy/3pX8kf49CyjpBg6JMpYKIcZD240ZfT9OqG3TKXeHWMBZbPhhPs4Tlm11heVrXiNpixatvJOVZrjJV+d3vcOE3OjGxj4DTXkrEuk+Ecz/jWioLf2OihwHsny3hXzQ5OShqIMK94fpLmV7W2dYI4t59zM85vnQePicTzFGAdNeSnmTXeYCfMQYQ7gqgDf2BOLGaeZHDH+ZUi361X/PeJwt5ehP8JoFdDPw3fk0x2lFr9mYYZMSs9UyEKzsUcjmjkvhZbusnHWnSVxNUB9CBjAP1I4z1GrlsqlZnEYFvrGwbJBgGG/ftO0smTnd9Gvhy1RBjsMZBu8bOd7GlFmvuo8/s9nGINzraQ8r2R54mrNUu93z0LlFnAAHE6Pxg6F0TZD7TTE8cNe2f/cAG1jj5NXSzuLVPi6TztfjxOr1/PHo3k7JQRkLGTVR3OgpDKi5tJc8yOvVSMO8sHF20RJp3pqLxZKhaZrGfPf3KuWtckpkpQ+ScSY14MCAiDHMEgR7EzxkmbLg7NQi6bE9443BeevWbwxNUKvVLxnOEtYATCG/zWCZO78Q2Vffa616zW4jZBpIGwP5D4gNQHBYQeySTnz7FXzjikQDgxCjTdAGwQOmgUhP8FOY8LWm1jwtW9liYw7B1gTxyugRxBtfpWN8onuS32apm9hUaYJ8ZkJvIxCEPSxU7OfePDlgpss8ILxiGXyNczcuNwCIICoCtTDO83vGhm8W67c6yQHeQQ750M3uYyMN7L4a4L2SvXWzUk2Kp/Og9mhpIpWtQRoTa2qcrigTiV1vbamhEWaAYQpzM0xc1QoGoTxO7iIDPZSok+ytz/f6gnzPHsEiLfyIXbeecQDYzLCci04dV5wwKyeXEqNrmVnovOcDP0R8W4sbnPxV9m0e/5llNzcHArn4oPTzqVN4tzp3mzhRLn+yxebL2JlZn7TnnjsAEfGEyPgbgqG2ujTzq/oSqecyUg6cY3VOYZo44uEFf+TiOUEBpqfl9BgBjDEwUwF4mEptDwm/MtBVgRLIsHSQ3bSAGI+JjWiTXSoJMG0hWrAs9aIf2EIAQR+XLcT3NbAG5jhCEhlgy5R4DSYNt7Knr5rOwtvF/Jh0WeIAAb/jBGeOIqgTi8n4hUAZBFvls0isiVsTxa/JZr4Tw8k9ad3TkGWQ6Mp8TkJYXMIN+Lvyd8+JBP7RYHEAB1skUniOuPJ2lFL4fmKg4X9kCc7Ozw6nkWGLdAM4A4nR8rXYux3cVBdsIWXn+Y8g9fSguYrbJWWGUqW6D+PRl6ef3rnidO1sCmeiNMbnLAd79VU2pAxSbXqvtou82fFxuLagQRdQy/5iWqxp0Zfoa6Olt5Q1b51B3euP7+RxnI5SbeiRw7IxYufM+kMeza9WDDIE5QlvNmsFFvnABxzHYJseNg21E1ba3rO4aOqXrO5UZw6xta09gaQZzVmAV75Dhzoug/e8lAww9wZxB0GABvjN2yIMg64LGCThpy6QCwDL0zQ6MNuWHidgywcsSMinzfcHDye2aEQYp6AHfQdmNwWMhsE2APRCD4b2CcFICOqfwFwGOClTFxbyYvid0j6lUSC8d9K81v4YHj61rDOQHaME6IeEOr0SAyAqhLJjNirAa48wWXCvBazL0mct4M8CfmMtsjkVk08c7VO8eyoy8KRlFfsEsAN4C6XPJ1Yctg23Kp77HKfRHIVkR/xz3de2IJOmj+ZMZPmfei0ToeiGvUgt71s84CBojTuRir/FiVP2Bdm596FweZCYqwyrb4M1JEJ0OcEzfwRIL++u09Mrf26oxboMg5cUMM4t6x7ffUus/SqnbRtcnV+U6rbBthS778Xg6lqhIKBuFqE+mJ3895K6bQPPS3XhCHTSL+sqzJ19LSIoAitOp6ezvqfl/gSdndx+Lh3adI3UPXd0zlcy43hJvf0FpG12Vvu2OGpwqeOoRdlheD1RX/HXmhxZZ5AtQAWCFUEhT/BvBCnVLwQCpxfl1LKSnqGLl1AGMTBdIA7BVr8c9loAZQcLD4CWAu1L4vA7enGagdJO5vkH8IHTz2plXTQ6z0DZ3IQUMDyO3jnD6ATF9pF7/bPuGJRJg0NBcTCdZjwDjLyEkE42fs3kmHLgiJbmk9TnjAjb1JiMGwYPWs4nk02xceuQJ/lwpZeCvZ2znugcuMPCdy5YzQ4GqeOR1zDP1mQ9Igf89WcY6h6uKBONUW99qb9hbwQByTB1jE2rv5cN0MdYM3rvg/36QF3bXpgUFuspfDKl/7Xj+NPsSLtlekLMBqP1RafSAd8civatb3QFxNEzVUAafebewcsMqLk715PSDOEBVG3pERzmaw3OHdam/nvBKm6TZCtmT7gnp2xJx1bPjE5lyjoLxTDL92nolRd7qH4QO8wGtWGAd38LTBSwYQhP9eXuC5Qh0B7MxFEKMwiQp703zw2nF4JMBOPh1jL2An5+ixsibPEX+ox5JlVMb+dr6h2RizWTIYnTOnYyKc1PBsBztOmBKenIv/kcMGxzxy8OAhXzaW7GAss5QKgQNF90ItKcoyS2a466Pi36HhJ8JRKwijG+MBIMqz9w0gNdx9MNuaweF4qCVAXC6xg+93sGWEhK53WpfQN+zmgTiZt8Gr41nAZIFmAHE6F+OZmkuS+c1nqKtlkKJha40lYxoY3rgRBnEGkPNF2ZswN0CZHW8kwXsvzhsWQCjlsovW0oqLvljTLHY2IDVvZrPCbGg7PfQk9XR3MLnDVPpxO+aqB8Rhw5dOZy3ZLxGeBQ8dgBy8Anb06swegVrjMG/4qtHy17qP3d/teobs3r9afZ0RHLreKxVrpSG27QOTZRBhh33Cc5bPDZCPPVnBQOX3rJB5hUHL0+wFG+VwTRBlHSLAG7xNLf7aGnbVnrUdexuePYRLGtqRCB+Fxluo4/1TmhFC3Swn0N46KoAcDmbgucO7W4qw3EBuOxO5rJkE/gAUEf4J+8iWXOJ1YYd8EsQn7OUqFQR7pZU3zgNxEpbFBnbx4sWTaq5ZMyaeKFu2bNkiW9Wr51mg6SxgBnG6PhreRsD5aZF//i7yPXUzze2svXjmmLUsnSsS2Cp33jxAuf48zf8UC54mi5Zh+P3jFQAAIABJREFUlggnTPMf/h/qcl1UGyw6P0o9d0zyqP3shTv8vtso2F075MTOBsTpEc2GtrE5CvnizNLHOTsNlD17HuJNnF+ALdmCMEqc8oMh0KrAM7d376j4GV6Jzs6o8NDVKggDSxffLEU8Yf52C1Y81s1TUbxvtworv9GGDuCaGblLeODAgJnJMeho+7spmnOGTlpb1Cfyz7KlQygQPrBh8IaRNzLHjNw+EW5ZhSBI5PWl/8Deuze85kLmg//A2on8wlDHiQ1r7SFqoJgf82b6wxxymhthD+WKSayrxtPW9e1OZnPEOt+0kNkpVRdHPHEAcVu2/LNU39es+QbX9UCclLG8Sk1pAQ/EjQlcV9KfcfuBufmRLmXjlPnlyTSfCU4CfjndOIC4dHaMdj3MX/Gd/z1KO6/vn2IGhBIyuTUtensHLT6yg7Zct5PmkFoqYrefjdX9cwxakxw6BwDXcZgcq1uCF8VIIMDhRXLPwcmxuTnHavVTVduGXtzChfPqCls0xpHkE/J4/FmWI+iuNbSJ32VFhbEZRF0w4uGfQXxSqwD89Q8UyB89piZDpXcAV8uazv6uam6X9/qNHC0OPfOpOTgTni2WICixR0qQZQX5YKEsNwwhifB8CfKU0BGWBCX1PIVGQFzyh9dS8C1HUvDwI2s2DSBXTP2ev9P5Ce1IgxQFF8uSDFVrCN8q2FMUDqnEP/tDlb8FuuaYLqFvYRI+5bIldmTliWsUxPX19dG6deto06ZNfKo3ptGhqpjbjsVirvdj8+bNdM0110wMLxwO0+233z5l3HBRX3LJJfTYY4/xix6g66+/nlauXKnKLF47FhYwg7g0bxpAthvCh1hhwWsb55AjHaLbiP8GbIkoHjPMi490O9NCgwzBjZJ77F8ptPP31NMupxtn7kMslafttw9Mkh+A1w3gjdpaaM26xbTkyDEv1J0ffmbGgziMnZdfghfuTd/9dk1GSrMtdW2wjTmm471S3TZOuNs5BLi9va2hV8kcUgkQJSMCjty1WtIERk4OBInhlZNhr8SaOTKSpFS6VJPgRNcca2SD3dCD4otn43qFMbdwGF5Lmr3PHSsaNaGt6+OpvRQNFAWpCXLnjBwxhF+CPAUgZ0xkvDGZjvJONbJGA8SFjj6WAgeMEazUKobnDvl/YNSELEJLcZhKLZzzynIfyIEz8gmtmDRrtWH8DgmCXIJlF6KLp3jOjfcq4uN0hvGwS9n7NlpPl0Yc+u2BODaCahB388030yGHHEJHHVWdBtlc76mnniL8+8aNGzlHwP4Gs9FJ6l3/hgXMIE5HqIbRE12nTjo3IW5vvIpDL1HuwS9IyQ2UvxPwyo0m8+I/J55N09Pf3sVhkyXhfQOAC7W/AfRnA4hLMXgrLl9EB1z1f2neh6bmVVT7prj9nKu1reu9Ug3ioMPUGog3RG6Sy8WY1v8xQVWOPDaEhSGXDd4z/HM4PHWtArW5jGdtcJCJHpgBsKurjfDPoVCwYkhlLpcXZBAow8MJcQ36Eu45reqypWuOzeTvp5XBZ+OYq73P+fS2usFb/oVnqBQfJd/CpZR/8RnK/eURCjPoMnvOzPuSYmyUhs8+gXp/+pDUNm7wlKNFPdn65TeNpRMs0QI9uzfCMYUnjUFsNVITqc5xJehcAsyV5w0auY+hUkKwWSJ3TlXRpRE3rUBcPp+n008/nT/mg7wwTPZcAeCsX79ePC87v6F++X2vu+46+trXvkZHHHEE3X///eKeGzZsmABcAHznnnsu0yMnJ/2G/3711VfT8uXL6de//vWU64zJhJPCSy+9VIylmlcN/TrnnHPoxhtvVO6ZVDXxp2s7ZhCnImnayk66Qs5m+oJsR27A6tn0DbPOzq68IEnpXjk1Tv7hy/9KA4/GiRWAputrULPfw5SnA2164Iyb6vIYVNt41RywAxVUAkgnQBz05BJ8Mu7zhRlk9bC23MPCEwePHLzl3d1tIi/IID4ACUI1QGY2IcTFUR9AEP8MUAiABhp0yBGggHwB4VuGviNy8/BXiaUSYVnFfHxMTJiL2159q+nQiJek0SnmAddGLSh/fYEPFtK8j2vjwwenSu5/H6GR804lEYfS3inAHIrwnO1/MIWPP5n8i5aSQT7m27OTkj+6VtTrvPx7NbsBgBg/5wTOQyWKXvY9Cr/r2JrXmCtUG7OQN+AQ0xZm44RsgaxXDqDNkBeo1pnyA3W8742Sw8gOXpdGHPo3bTxx8EJ1dnbSKaecQghH3Lp1K11wwQUChJnBjuxv5odT7okDSEM7+DN7wLAonXnmmSLEEQBM9jqz58wMGo0+mEGi8d/KQaEXTin7OrlfzwziZjqgqWRNNxYn2aemghkT3rjsHy+gOZGcyHOrp0AUfDiRs/ToJfqy9NtzXiSWbeVwXHdCQ+vpt1PX5NkDmeA8uHds+4MUkUl5u7PRw20AC1WhnE6FU5qfnTm0UtCOcy4bABc8ZQB2AHUAY/DG1cpxM0AcroWHrbd37GQdzJaCOY8L7g1PXXnp6xsmf9uHJ538g64cFOWRnkNFdRnAbAg5O/Ve4D4657augz/vsNOZGZT6+SZK33cnFdgDB8AW/ex5NPr1zxHxv+ONAJjDX3ZkmCLHHEuJi/9R1G3/2kaKfODkmp1I/5bvfeVXxIpUOPZj1HHhxprXmCvU2g8hjBQyBHbCR4V+HHvegm1Lqval/IBCFYjTKS8Ag0wLEAfgYwZPZuAWCoUm/TZpQpVdZzUDqoVTVsvVM/ejPJfO6jr897Vr19IVV1whgKCVZ87w+MHDiLBLA9RddtllXjilrc+K85XNIE5nbtps9Fao2gAVtj9A+S3/WldYpTHj+llLDiCwo7Uygcnwy2l66KJXKWSSEQrOEEDHmRHUfdpJdPD3rqjrBVT1nCt1TmZzX9egJC5S1TYATT7xKhOSzG2I2KR8SJUkB5DbhgLgBVAXjYbYe5YVIZjpdI6lBjoqyggAxMGrBtCHdbISWLMyKa4thf52Cp05vI/QnUJeTa7t4Ko5xSCeKOVfF8yCdmjRaz3m2Ti36x0zNuJio9oA3b6qd6r8ubvlcYW3DOGRKCAgQThlO3uoo0ygkmUXWoYPPbL8h7RxeNSQv45g4547HhJeOquCsMsYe/k6X3mOwMWyl9/X3t8w6OqozSZs3NOtMdd6p/C7Ch3CUmaAWsJzJnUnlcvxQWyJFney8KaGMm1AnBFKadjI7JkyhziWe6yq/Wbcyy6Ig1fwF7/4hbjcCN+UBXGVnnGlHLly0FYOZDXMFa/JcQuYQRz+k65Fot6F0YkHORvGDJIT/2u/k5IcqGRTEJ3kC6WqJCkAclu/v1tcntiTo9yePIdY+qatdw45gNCDC3V10ur7bpVmoyy332yc26q+JaVigTIjzziiE1f+3GrpxsEDl0ikBTADQEMoJLxz5blz+O8gKIH3DeCvUCjYAnFWenECFHC+DFgKE6N/ZSDZWZHpDmQN2dFfinDOeKqzolZWvd/R2Ti3vTHXO1smXwdPWeI7l1JbikPxkfs5ngsasmDxTYPoh+VwfBxq2fODe6t2AqGacQZx85g4DKWP80p7bII4Xc9Z1WF6JRAXS2eok9Mmem3IrDgzG8buMm1AnGx+WDUCEKvfZEEcvH4Ak/CkGd4xg1HTaRAH0IbcuYsvvlh43jwQ5+S0b+xe5SBuNuYZqDj1qvSUVIblQHIAYZXtmR2W3rRqM2kwlqVW/ri3huTy3rLxgpAe6Hs0JnLlmINTaMpNp3BLeOACq1fRQd+9om4AB5vq2gyoAlJW80bF4Qg04vylEfaANc6INzz8NIdG7poYDlIOFi1iJr4qBV61vr4R4ZGDQHAllkpz3pysJIHRJOoPjjAzXgWRYnO34okBamvtnkI7DwCXTz9BLYVXCMyYu3cP1yRJsbOi6JrbRXbLYK1qr0A2Y6f/9dRVEQZfqV86x+zGvmDgxNUTAK7Wc8DYB/gApMi5c3PueaJWdRo66wTqZi9ccBwQ7ua5Mvc/Xql5nbmCG2OW6UB5GCfCL43cV5nrG6mjk5ly2oA4dNScE2cGY88999wk1kbZ38x5arIgrhJQM0Ij29raJkkTWIVTlgNJLGiXX345ffnLX55CYGL20HnhlI28Zs5e64E4EpuBUMBHAV99OWP1PpFaMff13tfqutz//j8KvvIr6u2oLQBefg944lCswimt2nzm9r2EP/GB5j945kJCyKL5C7xwyy5aSysu+mJDndW10UWnVQApK+O43bahDzd//lwpKYBaD3Fg4M/srWImSJvAAB455MiBqKSSUDhy2uCFCwYDoh48awBU+HeZUonYZMr7yWCvPP/Q0PcqZl8WHkL0zcqrJ9OPSnV0zW3V307z2GfLeuHEmOERa2HgVU7xP7LuVPJtfZS6eN31SUjswEs3yO9O29oN1PrxM2tO1/5370sLx71wqDydQFx5GKcgQ+FSicWypiFsVtgbS9ABHBKuQ9NU7BGaSSfOzPpo2PG9733vBIGJEVJZHjJZKbzR0Jqr9pvRhqHHBrIUg53S0KsrB2Nmjbf9999fAK+TTjqJ9ttvPykQhzbN9ygPCzVr5VVj5LQ5z7zqDlqgHMTpWpR1bjhny6Kcfegb1MoU6l1t9hnGQG6SynBeQR0A0JiuL/xqgJ7+/h7qmiYslswhSEsdAHE6N5xuA6lqnyK3286n91KgOMAASV6cu1p/6wVx1e5peN4QcjlnTocAmyBJQRgmgJxP4uCoFoizml8gMsnF7p2kSWeVX1fvkjJbvp1OAJp6bWxcN52+IwiVTN25iYpMRIIjuzCTlkTPOE8MBdpt2R9fS738LsgAOFwzwgAuu/IgKu5+jbq/f2/VfDgAx9T5n6TecdZXA8SBEAXMljIgUOd+pBI/AAAcDmUgReBWgbdzMJGkVfxd0lUcA3F2BrBlyxY71b26ngWaygIeiKMJCuMgn6SrLKrDYwymynmtOQryCaidAk8cmPXqAYDmdqaTphw8cQd891u2hL0r2XQ6bb7szIladd0GcWCk7GS9wmjUmSR8p0AcvG0AaSA6wTuDUEuAOOTDjWnFRUWOHP65p6e2/lMt4FVpfmHDl4s/wGREcQa5HROPamQkQenim1lc+KBaj0/qd10gTmUoerkhZkP4ffmYZd9lACjIAICgpJVDGTt4jnMq9ZgXbZxVEl646JOPUavkeltgcAFikg6WCQA7pQEGrSYoWC9LN32TOhkkGgWeOOPfIpLePNkxS70oNipVeqcMb5ybenG6mSlhIkdAnA1be1U9C0x7CwDEZaON55NMe0PMkgG09D9JkT//C/WGcxTwy8kBYCO6m7Xi5neFpa+xMufdn3yW2hItvKDKta3zscATt89t11HPie/T2Q2v7UoWKBUomHyOvUzOhFKiiVpEJrUeBKJg+vtjImQSenLQgMP/o+A3QwcO3jiIiCOXzorN0twWQiBTgfdRyVc9P898jT/zKPk5Dw5kJvgzChg1h9MrqRB8c63heL97FrBlAXi5cutPI//2bdTp95OZoASetBSISxYsoZY2JtfZ/iz1mDxl1Roa5WvT7/soBb8ixw6cu+Rc6nzs9xSp4OXOcR8G+H6hW/5ALSww3uzFl93LwCZLhdBCaimmRXdL/qkyJE6NI8JId2HHVC1Yp+5f6z4eiKtlIe93zwJlFij3xKn2Dpm7oythXCeVsA6R3lKij/IPMytY5lWKMlGJIS5c7eXYNZSm3vZQ3VpzuPd005NLMhXLwou+0HBOnOeJc/6zK8KLMrsYxE2myG6kpUZBXC6XFyBuwYIuyzBJeMIQQglgZRYAt+o3wN/uvgSFu0+xHFr5/Mqnt1Eh9Wfh5TNAJC5G7l42m6NUdh4F29/TiKkmrtXlidMV9q+KObDSw9ElwyPj9YQHLvbt9SLcEd63tjIvWz+/GyHOfQOwS7FrrpUPECuBrErjBvAa3XcVtbMnDkCxPL+u/JrBU46mOQO7yG+Ra4e+tN98b9X7yIzZkReo7Cbl+69sbDtLg8RYFqSbioUUe9DnuUZyMpxKU08koI2ZEqbwQJwbs8q754y2QDmIw2B1AAu0q2th1rnJ1rUJysd2U/axjRQcelqQlUSZedJ6I1mivpEMzeV8OLthmOX3vPfsF6hlT4Ei04DcJMsgLvzB99Lqn93U0DdA5/xyMiTIruCsk22XP4BcfAe1sYB9e7tzp9L1gjjkuAEcZTIsC8+hX8h9Q6gkPG7lZdeuIUEyAnCFXLdKbJbma4aG4pRr+RveuO1nDeIKGcoy62ywtJdKhSGKsFgjSEzKCVrQHgoEip0CcbrWCl0HfjrfZV1rhcy6LHLgGMR1cJi+LDiz81EFkENIJrxnXdfeYZkTB324oQ+upgUmUpPydmRITpoFMEMLUrBTMngrcA5wsG05v7+1Q7Dt2NaoC1KTfXvaKCLpIa2njVrXeCCuloW83z0LlFmgEojTtVg0y+mXykmiezMSfv0PlH/6Ngpy2AbAHAS9K5VMjjV6kixmzEBOxnNnZUOQm2z9ft+kn1ndippRGNwpEFfgDUiaZVbaQvYJZRqdi04CqWYCcdjctAbi7NFybkMDEGeHNRLPRnjKmLa/szPKoCkgtOIQNpnlHBwIgLe1RSaBKXjfDHAF8FdNwgChj8n8wVXz1/KpJ3hz94QAjACGId68VgOQvtAq3hCuFiLhThQn55ed/sy2NQq20ZWLZ7VGZf7rfvIzqILWm4//P3vfnVXBk53nW6kuGCqHxoFcJ3vlDI8cvIDBw48Ul4A0pfBjDoG3ACLIrxuYs4h6f/pQ1e4k+FAmEuB3yUKzrtGxWF1fCTymB7eyHCSHOHIIeahz1RQZkUb7Ar24/K7fUqYUpH0O/lSjt2voeg/ENWQ+7+LZaIFKIE7XKZTOU05dmxGZU0435qXZ1tCQK7zwS8o/fxe1tqQFmCvPl8uxyOre0awjeXHm8UB+YPvtAxRtQs+cU+GUGK+u+aWrXbfHjDCjtgiTHTCIy8f7KdA+t+HXJJncSaOj26Ty1NCYIfaNf547dzKjG/Li8DuAGg49DGZKsFUODMQE6OrhU28rmQGAwdFEDwWiR1UFXJnhn9Kc3slA0coQAJDF4DtZEHxZw7YybqBrfukCcbq+126/T9UmRCVbA8DFvv45Ad4ie1irkUMXOeONojzXZRkn652EcSYJSs5bTFFmvMw+dL/462Uhb4RyDp99As3hd8vQhytvAyBuiEFcJzNc+jqsWRibaV5DC7OYjwt2ynDXwQ2DuGLytTGzcHhmfudvqRh/UfxrYPmptGD5u+p9LI5c54E4R8zo3WQ2WaASiNPlEWu2hUrFPNCVj1cpt0PkyrFXrvjqAwLItXN8PAqITQDg2jjr2fhvTtkGIO7l2/uprQllB0Bs8qaffofmfej9DQ9X16ZAV7tuv8vZHb8j387/pMKuJ6mUS1LbQceyIPtJ5AtFG3pWsdjLzCr5qgBy1ej/hZeMgRbCFuEBqxQ6aXQExCRgpDQ8cAiRBFtlOfBDfQC/VIrDI4vLOHTqqIpjAVMdQqoKmZc4L/BRzsGTk1hAKGdLcIXlfe0aTreHuZ29jhBkV1m8A06i/AvP0Mh5p1IoEWPvTUl8uedVCV904/kk+P1JsRc8z8jR0I6DwHcrE6a012C9xLXFc79uKTXQjIfJxXxKADnkxDVSSvkkFfb8B/m6DxUgLvvS99nL10qF8CJqX/y31DPPGdbaevvogbh6LeddN2stUAnEzcbFWXdYY1TxIlhtk13c84TwynWObBG5cnlORN/DOXELokEOxbLOnavnJdr7ZIIe/pe/kj9Rajogx1ttWumAxIDbgKaa3XXlLLk95uwfLqDwyNN8qMA8p7yRH07kKMve4lol0LOc5h73NUuwlxvcQcPDT1OpPSzCElGCHJrV1fVG7h0ITPbuHZUOvSwnMEEIJg5GDOCHf4ccAYBhodTKnrL9OAfuTTVDHrOxB6irPV5RYLzcDgCcw6Os19X10Vomkv69GTe70p2vs6IuD6Cug9VKh30IWaRbrhPkJaD+73YpD67WIwIJyAC3T/sfLMI6i/99P80Njh08Vivw5BU//SVLqQJdB6vV9l2F7Ah/55iErMF8OHjhstuuFOZpCfVScL+zqTj8JA13vpuWdrVyyH9t+9WybyO/OwLi1qxZY6sPnk6cLXN5lZvMApVAnNsbsGom0LVI6gqT0Q2YO8LWeVq5x/6VOvb+kdDH2Eu8A3wxRotP2sfxGQzWygfPe5laWXqgmXLjEuw9OfS+W9nD0/jppC6PmK73ye1vCEBcT/pZ22ypCAvuj2WZgITDhxjQGZ67YjZJ+aEdE3O7Y/ESQt0054LS4pXUsng/ARYB6JDzBnbJ9nY5Ku5aLJR9fcNModMlgFs1ApPyFy+XeJg6o31SIG5wMMYEKasd04dDX2YjiNOVK6Vrfar0jAHifLdeLzxeCE+0YoF0fKGwuCFIT+ARDOP9lMhhG+T3N/iFiy09cboOdKuBR6dAHMInC7t/S+2sXRlLZMnXvj+Vut5MI21vp4Pm6xP5Nh6tYyDuTz+R0wV626d+Rx6IU/Wqeu24YQErEKdr86frA6rrpNPtzW61OSOzIcn8/p+p9PrD1PrAbhraEaNFZx1IrYsaC1mr1KeHL/8rDT3KrHpNlBuXWb0/HfHIrxx57TwQ54gZJ26CA4bQzt9TT3v9ZDEAaTn2MsOL18K6VsE29oKFOTQyHKbY7r3CE9e7igFcexftbTtAeN7gQUMpZ36sNrrycEpzXYRPjiTm1xXiCFKTaPCFSTpwlfphkK+EOk/icTpHBNOMHgtnZ9nUu+l6j5tlXTRCKbvScVdYKN1+frg/QFzoq1dR5AMnV2yu2QhknLRJMfYCFYaf4DDsQfJFl5J/zhGUS7B3LrqK9uEcXd2lqUDc5s2b6ZprrpmwSZgXhttvv51PzSZvgPCBveSSS+ixxx7j8IoAXX/99bRy5cqGbdnX10fr1q2jTZs2TWmz2m9o2K0+NTwo7waOW8AKxOmK/W+mE0fHjW1xQ10hbzJAHQns2Ys/L9i+ILoaee8imvuO+Y6bBtIDgT3FpvLEMWcXvTf5vCNjbeZn7MgAK9zEzQ0v8jcz93ymYaIdsK7GWkI095ADJ40gn86QjwkSfLwmowyHF3MeyYJJYZUydgORyeBgvKJ2nABwMZbt6DhB5lZT6iAnLlga04OrVhBKiXZCnSfW1Y7VRbPtW61TI07mW+3owx2/mfkZC/r+U4+mzlScdd4qsxi70Qen75nicMrMRz9L7V/cMOXWOp9xrUNVEJz4Q6xB6UBIZTH2IgUWvEeMP/Xabyiw8DitIt/Gg2gqEHfzzTfTIYccQkcdVTk52ei0ud5TTz1F+PeNG1m/KVj/CSPus379ej4tnAocq/3mZp+cfhG9+zljASsQp+uUdTaG6OhaoGXaLex6jUZ54UbiuqBn5rV73nFLqOuw3romYG44S/jL9HGidprzGbj4l3XT7zicspf0xuOXD8hJECdj67oMWuMiXe2iW26CONzfCW+cFYgrN2vGH6Wh6IqqQt6VHgXYKZFDVw60QG6SSpco1HFi3d6xYq6PWrJ/qEiQYu4LPIEUOsJWqKbMXJxtIG42r02+RHyMzOTlbdRVQf9QZr40S500O05G2AsfOv5k6rhw46RuOR2RA1kWEJL4w9XXSxnwCHKTEpOR+IJdDTFUZp+7nlqiSyi47GMEz1xsz+M074CPU7XUClXPrmlAHDxZl156KZ1++ulVvWp51g4655xz6MYbb5ziLavXaACBd999N1144YV0ww03TPLEVfvNaM+NPtU7Fu869y1gBeJ0LVi6c8R0MJ7pCpWR9bYOnLia5mUSgjpaMHvt30FLPrHC1uTcs/l1Gn6MQ9QA2vg+ASaVw/2woKb5v772JIezpZoHxEFeoLR8ER317B9sjdOqsi4wpatdFSDOCW+cLIjDeAZa96FiuLOqNED58weAGxpK0Pz5XeIneMUA7AqlThbcfn9N8pJqk69UYOqdxK+qslNC6gAgLtT1iYbayoEVhUuw+428mWrfre2X30ALT/sote6z1JH3x3wTXQeMTm/wZQ0js8GXvZdsPYRNluKjlPzzw1Ri4FZ8aRuFWUpgugM4Y/xCaoDfjdJ+BxM05/yLxuapyoMJALxcYgd7yPeXyi/NxXdQS6C1YYZK8xwAOUx/PEkHMhuvak28SnOxaUAcgBAA3ODg4EQ/N2zYMMUrh7DGq6++mpYvX06//vWvmyKc0s0+yX5AvHrqLGAF4lRswqxG6fYJfrNttFUuHOaxy7Y7etHnKPrIgyIHAiGVbX+3mHrebo/q+MUrn6S5zBFRSUNoiHMU+nb5KPHXsLqJX6WlPCsejTAz5Tu2/d6xTaguMKWrXVXfj0a9cXZAnBhTaB7F+U9WFBwgCkyWhqg3PHCZPOfAtb+n4bkOT1w+8WBNwfBEek7D7T1+3GnUc8zbacVFX5zod7W5Fdu6zRFCoEpGkv1uNWzgshvoalflgSoiLyDenWPttSAfsoWYKAQHbswBK0Ua4rTN3b4f1rNUtIOCbzlSSBVk5iykELNtBnitU1EM71rOz941bjDMXs5ScSxCpcU3lQm6wLlstbx6dvqd4UOmdD5HK3udy5W103553aYBcQBCa9eupSuuuEJ44qw8c6h37rnnitBHhF0aAOqyyy5rKJwShqk3J87NPjXycL1r3bFANRBXK0bbnR4R6WpX1jPl9Lh1nfDKtmtmIwPgan/XAprz7oXSZkD45I4bnrHUEsoyWUQ/h1bufqKVw0XU6j5VGgQA3LKL1k7asEoP1qKiLjClq11VIK5Rb1wslSeaM486li2SfsSDkaWU5ZAmALlq+nBY9/v7Y4J4BFpywibQl8sdQIHW1dLtVaoI4d9s7B7qbC9VZckE82VL5F0NCXzDC/dfi9fQoT+9cZJmoq7vtK7IBV0Oq2/FAAAgAElEQVTtuul5RJ5b5r47hdetyH/pOzdRKwO3Ds55c1u0u6EXwMGLEV2SPvQI6rruDhECrjIaB5qP2fh2KkT2pVCojYJs9+zoiyLvLdA6dY0FSyXy4pwqo6xJ2Rr0NUU+nACu7HYeo46SLNjALl68eFJtSAy4wU5ZKUeuHLTBg3fmmWcKohOD3KSSV8/osBVZSqMgDt5BA0hW6pOkeb1q08AC1UCcLlAzExfLalNB5UmruR+y7eb+9xFKnf9J6mVyEwCuYT4gXPEl1uaR1IyLPztCA3e+IshRrAoYw/a8GqBEX/25wE68bmkOoyxwGOXbHrl7UuhYo/fWBaZ0tasKxKGdRrxx9YA4tDkSWkCBucuqAiiQmgC0mUW9BdHJSJRz4RoTkM/F/0ghfx/19nZYTk2hZ9efonD3KbamLzwBOd5YBttXVM29mW0RE7reJTfW4fgNlwrglvvLIxToe1143FBkafptTagmrwyJgtiR76O2b36XvVJ51kpTuwZlRp6jIodWhjpZHzIQJXjb4KHzceikk163So8BoZTNoA9n9G3agTgAJOTOXXzxxcLz5iRgqtcT52afmvxdnpXdqwbiZD01ThvOzZPHZgRTKje85vEjHh4bk/YqWnGoL1jJPriaFowLgQJwddjwxiEfrvDnASEOa1UgwLpzh59iO9UuoOX9gRfuAIcEvs331nUwoWvjqXJON+KNqxfEJQNdlOnel7q728hnEXoF9skUn3SbgRaAVf+gvyGmyGJ+kPLx39YkWRkZSVAqxwQGbdXJ1crfAQHiOFcnyOQHLf4xD2KlogvE6aKA1zVep99hc8hkJ3+TpzPTpFN7jz5eBzt+9xIf4RFFFBO35NIDVEy9LnJWg+0sacLvHEAcwJybQC5XKNBIKk2rOKKgWUrTgLhylkmEVVx++eX05S9/eQqBidlD1wzhlHiYbvWpWSaK1483LFANxOkiGZH1EDn9HHUkkBtjUB3GYW63FitVOYgDGUlqTpj2+dwqcZtUtkBZpmqPhPwiOTrgb3lDKJl/H/zZdmrbmZ447a303BCmufP5IKWH9ZKbDLOswGoW+Eb+j5NFVz6N0xtAOzZRuemtxxsHAIecuPDCBbbCKWGDIusZDkcWU9bPIVDMAm32tuF3gLWRkSQDuPYpIG/nTuS1vIkC0TV2zDlRN5/exvmpT9WUO9i1a4gCbX/HoVkL6mqn2kW6vtHok8p5ZdhgJqwNCIsX32sOmYwkOcx3FoVM1noBdjOIi972HxRcvEyENKosOOBrSb5CzFKERDgKdx0sPOAItQSzZaWwSif6l8hkOfePaHFnqxO3c+QeTQPiMBqzTpxZ/63cQ2YOl6wWHmnXQnY8car6ZHcMXn33LQAQF2iLWMZZNzO4cMM6usara7Mtc6ptDqcUG1j24O1h0LXiixxS2RmkvpEMRQ7+EBX6X6Bs37PE+fAinyKy6v3kC0Vp1+e+TXP4dDM4HrJT6bkhwTw5LqScGR1bREfZK5eNWYdgOvn8maeMRtkLF1q+hA7ffKtjhCZGHz0Q5+TTmnqverxxOwfT1LF0EUV6u9hbVZ+AfTKVo+HuN1FLMMw5LQEhEI48OYRNVgJw6DnYIkvBtzDL3EF1GQWhlF3twxN5dpVuAi/g0EiJN4QfrauNWhfpAnGy0QO1+m/3d13jdQo8wvsGjTeUXp6fRvikXTvM1PoAcSggOOlgtkpfhzrvFPYc0WCAism/UiE7xJ64CL+3YwekbpbBRIrmtYWoezxf1822ZO/tGIiTbRD1tmzZYqe6V9ezQFNZoJonDh1tZnDhhiF1jbeZw+1SP99EpZu+SZ2mMBOEVEYO7aHiwgi1Hn8C9bzz7InHMfTf36f0jsdp0SdvEv9t5Df30J5vflNsHqoBOeMGyLvLMlAcjJVo79PunhKyio9oNssgruOD76PVPxvrs9NFF4jTNa9gP9Uek8L2B6j456tpQbccyylA3OJ3vLWuR53n8N/BkTSVEmlqf72Pov1DlJ2/iApt7ZQMt1Hrcs6Xe3NlkCbEt+PtdefFyYA4sGBmiyvr9vbVMoquUHtdYGq6jxdeuOyPr6V2PmQAy7BXJlsAkSBYc2CZ9mvvoODhRyoxEaKdkuyJM6Jh4H0zSqOi3tUGUOBomgEGcc0iLWD01REQp+TJeY14FmgSC9QCcYjX5qMhDhnqVtpjXZtPXZttXe3KJM0jCT54148m5bQZQAv/33XeOuo59dSJ+VHMJimz+1neyL6xQR664w4avOZamsPkJjKsZ4a3b/fWCJ9OOrvpSLDHjbffor8R9rxF9lki/hn06U6HURpG0fV8dbWrA8ShzfTPjqfFvRGpb1W9IC7HG77+4RS17tpLXTt2TWkryeHF6QMOprkf+0jFfjRKbpJPPcEn9y8I1stKBekbu3cPc97dSXULidcyoK55pStfWtd4nWoXWp896YTngasxsZEb1/ObJ5R54vB8sda1sidOZUlmc8RaBrSsu74IBLf66oE4tyzr3XfGWqAWiNN18unU4mX3wU33E1e745WxM3Tiwv/zYEViEnjk5t94I0X/prZHY/el36TkvfcIj5wMkBP6cQ4xVubGQRs04FLsfXtzGV26XbvZrS9jZ7v3lKmvq92ZCuJE+GQsQ10v/1V43yqVPB9s7G1ppSVf/lLF3xuVGShk/0qBwsOWzJTC0xcLNUSeUmtuyRz+1LpHPb/rms/TOUIj/ds7KfXt9ZYSL/U8h5l6DUBc+OQzqf2LG5QMETIdIT8fkivOwxtmQpOeSIB6o3JRC0qMwY14IE6Vpb12ZowFaoE4p2Ly7RpMF3jU1a4uEhkZ0Jp/4RmKn3MCzS07LSzwCWI/A62VDz5A/g5rqnPzsweQi91zjwCE0CPyI4HOoqQ4ZG2E/1BSQ34afLG+BSfOnreW5YuFxy3+xDY68P99ixZ+5Fi7U7Kh+jJ2bqgBi4t1bXpnKojr609Q57PbKcLaadVK32iW5nzpCxTq7ZlSrVEQB3bKUmozzZ9fWS9qcDBGuZbVdefcyczD6QxqZMZXXkeXJp4Tdh5ZdypFnnysKjtwPTaZidcgsmSQvWNdCkIqjb2VSl06PDN4/iAtsN8cDulWDB5rzRkPxNWykPe7Z4EyC9QCcaguQ35RbljEdleL6QaNNRiYrIou8Khr86mrXVnQ2v/ufWnhuMQA+orFbgiL3Smn0Px/Ot/We5X88+OE8MrEf/6nAHLI06gG5ozQyp2P2xMDL7LXLcZet8jqVXT4fbcJ3TddYErWzrYMKVF5NoG4/PN3UXjb96mrTU6mwk44ZRH6iKNpyiSztPDxp2tafiiZp9AJJ1DHW98yqa6QGGABcH/0mIYEuDNDt7HGbe+UfuT5nQRxipuhlGjUCXBR04gVKuhqV3V+pzH0RtvFAdzI2SfQPMkw9nqeyUy7Rmihzl1EvT99iEAI41+01JUhYi3KMs2/cl06/gal8zlaycy5zVY8ENdsT8TrT9NbQAbEuZGfZohZVjNQPeDRCYPralfHaa8sWEZOxbxMYiIMcncgTAu+/E/U9cET6zZ5bucuGvj+92mUPXMQmYV3zoo1rZ8Xnl3bwtJslQBwYJucd9pH6YArL5oQ7tYFpnS1O5tAXHHPE0QPfY3mdlprmxmTFdICw8UgLWCAX6sAwPUNcD7R4Ah1cxilb9w7XO26EZYvCLz3fdTxjjGpCoAreODAGhmIvoMlBvar1WzV37OjHJbczaFfJo1HtDE6muSN4QLWm3pPQ/evdXGj4KLW/a1+18EerCtKwgkmzti31lPmvjtpvgfibE25vRxW2fq1jZT4zqXUyWyVbhCdYF+FtIKwYl26UdaubA36aGGHXO6wLcM1WNkDcQ0a0Lt89llABsQhmRyhc7WSbwHMIFhZzcNmx8L4yMFDE1L8kcNpL2LUVcepuwGWZewtszFCSE7HU3+aAFlY5Fb8z8OWQscy7Rp1AOYA5OCdiyQ5XK3C8wYF9Ot/kkvCRt5bkj1wYd6gH/HIryZ1RReY0tXubAJxpSwzMt59Mi3qqb05gUZcLNJF8/ZbSkHe4BoFOW/YPEcjQZ7bY6G++G9xJgqZ9/QL0tO6P56jrk+fRv5lSyfAmy/EbJGR1Y6QjUArrpD6syA3gaxBPJ4WQBFtQIPOF5jqpZPuvERFHSBO9sBJovu2qujy3jfaLvQ9i7tfoxjnw3W88qzHSmnjqUPyJhXtoJb2TuGRc6MY0gLQVlVV8G0b4FDKfXvaKGL67qlqv1Y7HoirZSHvd88CZRaQAXF48RO8ia4lCu20cWXBo9Pt6mKM0rXhlglRKgdxAFUHPvqIo6ZHmOVr/+f/TArbRAMIb9kxWKSXnwtSF/kpQNUXvTQDuAT/ve1/7qaOwybTvOvaCHogztGpYnmz9F0fo4VtfMJdY2M0kshROthO/qWLaW7PGMsjZAP2DCQpNMpgsLOdWjnxPwCAxCGUnS9ZE5mYO5OLRijd00XJvmHq/dSnaSDLmokOgjdzW8iNyyS38kEXH3ZxG77gMnGI5nbRNZd1tavru9woeQy+2cX4KPkYiASeeJS6FB+Guj0P3bw/Dq33cr53O3vjIh842fGmANAxr9pNnnTHG6lww1QuR9l8vilDKdFdR0DcmjVrbNnS04mzZS6vcpNZQAbEocsIMYTbX6V3Shd4xGYhjQ+44g+s05sU5EP4Fi6tSZcss1lQAeJAepL77b1TNhsAcanVh9Hu9FLq//H9FBFqPtYFTJS+d/0NvXXzbRUr6fAioCM62tW1AdU13uwfLmAq9WcpzOFC1Uo/E4+0xjn88M2raNG8sdyQQZYNaHl9L3Vvf43yoSCl5o15s4IDwxRJZ6S+3ANvWkk0p4uy/P3oest7aDTG383uU6SuraeSjjnl9HdKdty65AVkDrlkx2CnXqPh9UYoJdaAYN/r1NOEnhc79lBdF0yVnS4RnOiKMgKhyYL2cFMJfJufq2Mg7k//vEhqvrztG7s8sW8pS3mVmtUCsiAOG314MWqFVDo9Th3g0diAtjGRhwwVvlNj1uUlktkcDZ5yNM0Z2DVBQIIFbtGVV1D7u9/tyPALsRhtP+mjvAFPTREEj/OpZemdR9NI+0G0/Rs/pqgEiEM+3HuTz1fsm66cx9m04dYF4jKP/xt17LyH2tmLVgvEBYohyh6wL3XxpmYkziBtJEFznn1JKuet0r3zLKLc/7Y304I5bUJHLty1jJKt8ym84NOOvCPlN3EiZ6qejuk6GJA5bKpnPLWukQk3r3UPu787sRZAWiDOoZTINwZ5VFBh2J7d8TZbfTAjx+YtdiWU0jicVr2/wDo/mk7TqnmdzWbuif40JYjr6+ujdevW0aZNmyganZzTUe03jAqinZdccgk99thjFAgE6Prrr6eVK/mkr8FS3u7mzZvpmmuumXLXDRs20FFHHVWxNaNvxx9/vGWdBrvpXa7AArIgTpd3Cgs3SsTBUBB4qEocZlItWVlXXpwOgCFzsl7OTjnCzyW3YCGt/OVdjszSgZu/T7Ef/IB6y06Lc+yFG+C2lt96Cw0800db/v7r1MkhlbXKEOVp1Xe/TYs+/fdTquo6WfdAXK2n1vjv6Wd/QW3PbarJUAlPHEBcfs6Yty2QTFUU7rbTI4RSDhx6IPV2tQpQmH90G7UsPJzCH/62ndtI15V5b6VvZqOiLhCn473VBZQbzYfD47SShrHxqGdtVeR8hz97HkXPOM9xG+hKE2lmQhPDyE0H4p566ilav55PQsJhuv322yeBuGq/GQO6+eab6ZBDDhEgCfXx7xs3buREbDkK5UqzT6ZdmbYM4FcN6Dk++70bOm4BWRCHhnUk4rpBwysD4rBRKTkMHmUeno6NisyprxnECQrmSCstvvJKKZFvmXEDxIGpEgUZb8Fx/bgce3/nnn8eJSNLaMsZ3yI/e0vaJEAciE0WXvQFWnHRFz0Qly9S1CQPIfM8nKijA7Sm9j5Pvj9+ieZ1hjmfzTp3EiCufSBNYbaNkyW2ZAFlO9rELUtbX2QP8hco8DZ3wil1gTgd3yhj/VGtqaXLxk4B5XJWYSfn+ky+F3K+Iy6JfusQ+G5mbTjzPGoqEAfAdffdd9OFF15IN9xwwyRPXLXfjAHlOfnwnHPOoRtvvHGKB6/el0e23TPPPFN4AK28fvDkXXXVVYKZ7qSTTvI8cfU+kCa4zg6IQxx3C2+unfSK1TKBATBUhx64AR5rjRW/O7V4y7RlrlPLA2gGcYOc79Nx1lk055yz7TYjVR+hlZnnx5gAc8McZvmbrfTSdXdSO4dRhmqEUhoNJDicctmVF9KytZ+d0qYuG+vY/OrahBqbbtVkSLCx78mbKfDKr2h+V5hyDNLA/lZOdAKNuEUM4twsu0ayFDrjR+RbcKArzeiax43matVjDF0eMV02dupbUZ7LXI/tZ+M1AHE9dzzkuEYc5CqSvI9SfRiRyGQ5HaZI+zArZTOXpgJxhqHqDafEdVdffTUtX76cfv3rX7saTml+qPCwbd26lS644IKKzxphlJdeeimddtppdMstt5AXTtnMr0TtvtkBcbqAjY7QRgM8qv7YOhFGU/upT61RbdOQ+99HKHX+J0WoI8Ibh9gLt4LDKP0dHfU0ZeuaBw4/kxJbXxIAzl+DldJ84xEGcYfedwv1HDOm02Uu031jZseAsxHEhQI+Kjy4loLxV5iJrUid0cCUHDm3QVwKOnTBuRQ599/tPC5bdXXNYx0eVl3zWKfsixMHIMkfXku+W68XOXFekbMAIk1ib34bdV13h9wFNmrp4hYAocnizohyhnEbphFVZxyIO/fcc0U4JsIpDVB32WWXNRROCUNZAUt4/2p54QDyhoeH6eMf/7jw1nkgzu40ba76dkCcLq+YrhhyXWEPAFSqmTGrbQiRIF+48iuCNdJgilz2bze5PpGf+cYP6Tn+62ZRATsFOnEgNllTQWIA92lGoGxnfHbq6hIqRh91bPYNL5EvtYfSd/4DRXhDlm0PChAHcAePDjTiKMNC8Owpq7eMHn4kJfY9gLoe/A1FY0OTbjMWusRtHHUmBY8+q94mal6nA2DIhF7X7HgdFXQB1loRCnUMpeYlTgLWzH/dT9mLP+8xU9a0+hsVQGqSPPQIV0AcvomtfBga4Cg2VSXDnr9kNkv7z3X/0LXRMc04EAdPnAHaKgEs/LfTTz+dBgcHp9iuUh6eUckKxNXKhTMDSb/f74G4RmdsE1xvB8ShuzqocY0QBCdOJu2Y3A1SFZn2dbChVQM2OM0t3XKdAHFgigyfcaZroZSGfYb/8gI9+NazpHThzDY1ANybLEhNUNfJTZLM8zTq6Nh06wJTuto1A8fsPZdR6Nn7qLUrRBmWHMgziEMJsZesA0CujlIMhmj4Xe+n4uKl1MOhSQPPb6ceBnLBQk7cDe8RAJzv0BModOLX62hB/hKnQu7kW5xd785MAKwQ/B764GpaoCEn1s68apa6Qgyb0wVaXdCHs9KGKxU5/76YJV9gTK/S6TIE0qZIkOa1hZ2+teP3m1EgDgANYYsXX3yx8LzJeMlkLWoF4pAz19nZSaecUjkR24rF8owzzrC8RrZPXj09FrAL4nR5xXAiGlF8gqUzfBReA5WnddWATWHXazR06tE0n+2fYc9G/v3H0pJvXOLqhEUYZXbryzXlBMo7AQ/c0ovWViQ0MerOtvwaHR6xZgBxxb7nKfvDz9KCzqAjUiEAcHs/dApFujqoq4uFLvg0fWgoTsGfsOxFhuXleQPYN5qjwIkXUeDQE119P3BzHV6i2eTF1nXY4yQ4x7d7lL/d8zwQJ/U+4pAy45IXDod4kCyC3q6qUuD0p4FEig5kLxxyg5u9zCgQB2Ob2SndDqc0ct3g2ZORMfAkBpr9dZDrH0BcNjpGs+0VzwJWFsj+44epZ8fzFOKFABpxK+6/nwJd7ujNvHr1D2jH1ZvIl+TwzeHaoZTgEeW0bQ66bBFhlKu33k/h5Uu8h+lZgPy3nUU98e3Mztn4xskAcb2L5grLDg8nqOW5bTR3y3+Jf++P5yi96jgqHnehZ3nPAk1hgcL9v6Dg1ReKKAqvVLdAAWHQ7IULXHUb+Q6bmks9Xe0X8pU4H84dL5/TNpn2IK7cQ2YOl6wWHmnXkJU8cVaePiuvnQfi7Fq9Oevb9cRhFDgpDPBmPqRwYbAKRXDbqjry4nR5AKuxzhnslPA27OWFbhnrtkUOdId1b/s/nEbBl1+iAms8vPp8gArD1SVVAOKGGbyhzP3g39Hqn9XO19PhxdCV1zNbPXGYD/kn76HivZezNy7kyKci/ua3UuqwNZzwF6P2J7dQ6/YxFtU459jFwvM41PjH1BJxP/dElzdZR0iwrrxOJz1ispPP6W9/7FvrKfLAv1OrR2xS8xEM8bpGx32MOi7cWLOu3Qp4b1Bag7UPJe3e26q+4YXbb047habJ83cMxNkx4pYtW+xU9+p6FmgqC9QD4nQBKmy8EYoQVPhB0hE+qosZEzmAyBoqB+dgp4yfd6oIyUG4SeGwt5CbxCbPv/1IWjge/tOXKlD/bj+1Ros0uiNEhezUhHDkwYGNEuWgKrlw5hdPxwZNV3jWbAZxeOapa46lOQHWhBvPiWv0A5xacQD5BgcoPDKWi27kwQU/9R3yL39ro7eXul7XXNJx+IFvMNT8VErb4CHoeG+czjkfvehzFH3kQYooJNKQmsBNVgmEXUORNiEr4OtwNsIEBy4JPvhWLZM0nEpTK3/zposXDlPCERDXZHPL645nAVctUA+IMxY41SxLOuh5jQ+walIVXR5AbA4rnRZCNLY3naAYg7iu89ZRz6mnujYvzSAO9s+zRy7N/YpnmXVyZ5ASfW945orjXjgIs8t64cTGnk9GkXOo8kBgNm28dWyCrbxT2QevpdDWO6mHpQbcKIOJHOXf/SUKuiTqXanPunLTdAEb1e+qTvs6udnXITGAsEREUaAg/L7ZixFd0uYCmYmx1uD/VXrhcPAxmk7T/nOmRy6cMUc8ENfsb4vXv6azQL0gTgeg0iWUqcMDiNA7LC4qP/zV2NgQluNHfgUnZifmL6CVrBPnVjGDOHMbOC0dYbskR33U/1xE/JTmM3qmlKAI58AdvvlWat1nqVS3dIQ26gJxOryOOkCclX2LI7so828fo/kdQREG7lTB+zmcZPru932Vwod9UCkR0WyavzrYeq2iEpyaO1bAHM/VSXkZtyUG8A5k+Q+EV2n+A3bzLVxKfv5D8W19lNo4cgaHbc3oDUT/B9nm/uNOlg6jBONncfdrFDjg4JrTQZcXbjoxUpqN6IG4mlPKq+BZYLIF6gVxxsdJtRi2Dg+VTsCq2gNoFS6FzUDy658TIZUgNlly000U/Rt3QsesQBxmrvC28Gahr6+FhreHKcnbA//qA+nw+26jYLd8GIzOk3bVz3S2gzjMm8xPvkA9A086FlIpqMjzEfKdcgMlulcoF9HV4UnWEdaoK/dPR9gonmkLH5I5GTaKwzcfH745QWwCD5sIpx/3suG9yrV1UPAtR1Lo6GPFX3koYv6FZyjxnUupwKDH1/eaEB1vJjCHQ8H86re7ogkH++jIhUvlmGApm6MVve3TgpHSA3EeKvEs0IAF6gVxaBKbQ9DWqqTM1ZGjpkunDifQUU6EVkkNXG1zaIRUpji0MfCBE2jhhosbmHnWlz7/t++j3my6aigOBFl3MpB7dXuADr3vFuo5xh6bmC6vmI5wtNkO4go7Hqcca8b15vsdAXE4ABgutgoA51twoJbcKR3PVAdw1HHYogs4uvG9N77ZwQY80IiASIB6n0Fc+PiTKcJ/Rgmy6L1MgfcKYC5z3500j6Vq/AxWy8te3k+okkIAIB1iAFfa72DquvYOx/PgjANHHblw/fEkLWgPU3erM2ROMs/XqTqeJ84pS3r3mTUWaATE6SA40eUB1BFS6XSSu8ykrrZpGll3KnU89SdegEkwVO67+T4KdXfL3Fa6Dlhvd/zjuRR66klxamtVAOL6kyV69okgHb1ziy0vnLHAYiPsZOiSzCA9ECdjpfrqWAHzzC++Sr6XHqK57YGG9OLw7YmlC5Tu2Y+Cn/zOBAuljmeqw1NUjb22vidW+6rZAhzdWEvN0RO1LT21hpjv/J1NRzuo9eQzBYDzL5ILV6/UHrxyw2efQN1MtlHujRtlQIWQTBUgDvnVI/kihXlM7V/cUI9ppK7R4YVLsgcuw564/VkXbjoWD8RNx6fm9VmrBRoBcei4DnCjQ+JAR0glFnb8RR0WagXbpH//gyuePlaj8x46ixfgV54jnOpiIYwt35f2u/0njs7fTCZLrx7/AZqXS1c8rTUaA4jbHWO5g9530ls331ZXH3RsvnV4UHS0iQei2r5WIE544n6ytm7R7wxv+Hh/SaMp5kFddjgFT/w6+boWiTk3mzy6qp8n7DtbgKOToZTweqXv3ES5h+6nzvHvtd0PpOGpajnsSOq47HuOeapG/uXLlNv8iwn2YbQDQIW8uiivK50uyxYJABdpp3YmMQm/61i7ZpGuryMXToR4sxduWXdUMGFOx+KBuOn41Lw+a7VAoyBOBwGH01o6Mg8Am7U0e59Uem6c8jqWJ2LjhBZ5DFZUylZEAoZWnGEvhL8sv+suCi4e29A6UfJ8Ivvq5z5PXSyiXI3ZzFiMozfdK01mUt4/Hd4MHYBKhzdDB4ir5kVOb/oMdcVerij6jeuS2WJFL10ehA3seWvhjZ//gGMoUMZAqQPE6Qj30zHOakRLTnxrrO6hg0gF36IIhxmChbPRkvo5A7gbv0kdHMlgFUZZKb/N3C5+DzrsqYInLp3PU/ofPyxAHEI0kWPXwiQoyJfrZQDnqxBm2ag9jOtz/C6DxKSdQambAA7t6fDCJfgAtFQq0j49bU6ZTPl9HAFxa9awkKeN4unE2TCWV7XpLNAoiNNx4mQs7k5SMcs8GDdyFmq1q4PIxWrTXwnELXKB4A9v9REAACAASURBVGTg8b/Q6Fe+TOFUipA50contOWL+yAD6sBn1lH0jPNqmdDydx2ASkebOpgMdYC4auPMck5c4cl7hcxAa5DZ8niTms7xJjJTpHywjfwHHkMt49618gkTPPosyzmkA9zoaFNHbpqONnXY1umc62pkJkaIZIoBje/9f08dJ35iYm5n2HMXZnISFMEw2UDoZKUXphAbofi2Jyn3ldMowB/24oKlIr8u86NrRdRFL4NYt4rBQhn6zHkNrRky/Wt0T1QtUsaqfUPYewUDOBwGTNfiGIh77FOtUjY44icp8kCclKm8Sk1qgUZBHIaFTT822SoJTpwMP5F9NDraRBgnipOMZbXGa8VCZwZxQrdtnjtSAwip3LPlz1R4bAuVnn2J8n95RNBUo+A0FeRoYEVrVJhVh4dKB6DS0WazgTj0J/+nn1J+y0/JN7pbhEfS/APYs/YJ4WFridSXQ6LDtjrAjQ7KfR1t6nieTofqw+MV+/Z6Cry0jXrGN/QGqy+8X0EGaoF/vIg9YEuUStikX99B8U8dI77jBkFKnMlOQNdfio9OhFjWWp/q+R2Hfi3HfUxaRqCeNoxrGvHCAcCNnHcqRWx6QUdTGd5/tUwrYe9KNm5KENfX10fr1q2jTZs2UTQapc2bN9M111wzpf8bNmygo446quLcQbL/JZdcQscff7xlHZlJh76ce+65lEwmRXVzm9V+k7m3V2d6WsAJEIfTyxRCDTlEAhTJKoobieC1+j1b2qwUOoqNQfycE2gus2WiDPHzbv3EJ2j+P51fy2x1/Z7j5OyhIdbjoTCV/vICFV56TtxH5PK1d1rm9NlpTMeGbba0ieegOodK1rbIkWsJtwtmyUaLbJuNtmO+XkebOjzIOvLhnAxrlH3mbuSVm9kgjX4ghD762fMIjJJutFltvEb0TPDpLZT58XXi+428PRQAlgz/cw+HUzotDg7wipy7/H4HucZCaR63sReqN0oI4uwp9kxCjzX01aso8oE3mECt7GsIe0NSIFSFDEx2Puqs13Qg7qmnnqL169dTOBym22+/XYC48oI6N998M23cuJGCwWBF+xnArxrQq2X4PMcin3nmmQIMrly5knWW+mjt2rV0xRVX0PLlyy1/Q12vzFwLOAHiYB0dcgOqFyKMU0ebOsI40aZ5IcIJYer8T06EvAi9oMPeQsv+7SbXXg4cXvX3D5GvdR/yBdsdb0dH6JQOL4qOTX8zgzgnJ5IOb64OQKUakOvIh3M6rFFmns2Wg0F8g2BfkHQBYOY4ugIgzgzmYK/57Dl0Ki8OURsjhQL53nmsIDKxygGXeU6ydXDwgLzGeqOSDBCHuJMAh5p2XLixatMiTDSRonltIeqNhmW72bT1mgrEAZjdfffddOGFF9INN9ww4YmbhNrLgFUlywJsXXXVVeTjiXHSSSfV7YkDWLz33nvpggsumGgGfTzkkEOos7PT8jcr72DTzgKvY7Ys4BSI0+WNy/JHui1U+fDDliEkKzsd+iLTrI4wTmwUg0iMN8IYy0AcFg/IDCy79RaKHNi4R8PKDoODwxxCGaVAdAm1+JyN9Z8tBBE6gKMOEDdbAJVqQp5qjLUy36966uiYs7Pl2646z9oA5K3jxC2GADjmRQtHVXRe/j1CHh8xa6UR/lnPnDFfY6xPrex5bCRv2k4/4BHL8uFmI+Rn6d/eSQkOhQWIizIBi59zEwMHHGzZjVg6w3njpWlNZmIeXFOBOKNj5eGU5g7Dw7Z169ZJwGrSROST6EsvvZROO+00uuWWWxoOp5QFkOVeOzsT2as7vSzgFIjDqFV748oXBxWWd4ox0k5fdbBxlouqg9Eye/HnJxZZnHLGDjqYln/vu+KAya0CtkoAuZKvg4Ltyx1vRrWHQYf3T0ebOkCcDg+VjjZVz1mrHFnHX0bTDXUAcl3gpt7Qu3rsr+Ow1eyFs+ozwEv2iq84Rm4C3bnc6rdT13V31GMm29c4tRcxcuIAbqHNJ/7/42dW7M9MCqM0BjitQJwMUALIGx4epo9//OOO5MQZhjJy7OCFO+WUUyZNkGq/2Z7Z3gVNbwEnQZyuBQLAqnU8V0uFwVXr1Olg4ywPLYrfcCkF7vrRhAA3EsXn/+ynFOVQbLcL8uP29g9TpOdQx5uaDZtwKxBXKnKyv8PeTfMDUg02ZvOzdPzF0AyoVHsbdRzOYRMOCQundUCrzQXVJGSy4GZk3akUfvKxifWlkfmMA8YBti2Ir5xm2LTqVyNkJuZ7AszG2RMH8Aayl7a1GyqCuJkWRjktQVytXDh48K6++mq67LLLyO/3VwRxAIKnn346n1QPTplbVnl4xjUf+chHpgC4ar818lJ51zavBZwEcRilam9co3S+9TwZHZ4xLBKgYQ65LIZqtoeR5N/St5OGTj2augM+iox73QDiOs46i+acc3Y9JrR1TTKZopHRFIW7rcNKbN1Q8wZVNbixAnG5+A5XvJuGeVWPczaAOB1hhqoJRnSEb5ZHHtT7PbFznWrPn461UsYLh/DKkbNPoHkO5MMZ4uGNys/YeY6NkpmY20JOXIGJX/J8MA1eagOIIo/QnNM308IopyWIQz4actHKPWHGYKxYLM844wzLa2pNPIOBEmQr5blu1X6rdV/v9+lrAadBnA5vnFOnYLJP0ThdjLL3z88aZiqKLuBoSEcMnnI0dfbvnABxWT7tHI600v6/e9D14ff17SVfZAn5w72Ot6WD9EP1plgHSQQelGoQp1qkWQfYUD1fdcydSuGbxVycE6iY9CIgJ/9k90OhGlAZkQ4qGZ11rZNGLly1Z1KuQVpeFwC0wLIg5eLlAG05/sN6lOG/wgJeJw7jMMovXaKEyMTpg2uAON+t1wt91Hhru5BiQMncd6fwzPX+5gkqRNtoKJmm/eZMfzbK8uc8bcIpEbKIXDd40WTYH52QGPAAnN3P+uyo7zSIc/qjJvMUdITCqCYb0RFSaQaOCKds+fcfUpfJE7iXyU/mXnwxdX3wRJnHVFedWCxO8UTWFS8cOqQjX2w2eIx0gbiOsDqSo9kwd3SMsVI+XKmQFd+PFn+oru9ItYt0rB+qSVR0rB8yXjjjuYDYpLD5ThFO6WMIAzFwg6UyxWQho/wHacc5vP4AyOGZgSE5ycAtxLp3kE/A/6fnLGiIHdLu5DLYRZHX2Ki8kiB8Of9U6kknRDcgyA5gCkCX4fEC0IGtEmyU3a1BZqSc/myU0xbEWeXDWZGgOAHiqunTxWIx29p1die7V785LeAGiNPhjVMdxmmMUeWmUXVIpbHw47S4uPt1EVJppoDG4po76p20dONVdU9u5LuhGPIq+Pcch46O/fE/5/m39hWuncDrYKjUQdqg2is2G0CcjtBG1bliqj1/OuaNjlBKvI8yHqq6P6xlF9oBVE60KZsLZ24LXihID4jy0jMUTcYpwQ6P4oKlgqURv0UZwAHcQbQ8wMAN0gFG3ptquQZjjBEAywb12cwAziyxIHLfOL/Pf9wYgEtksnzwWKCVrAk3E4tjnjg7xtmyZYud6l5dzwJNZQE3QBwGOBtAlWrNOB2bDXOY0dBZJ1D79mepdXzBgidu0c9/1hC5yZ49A4RDrYnii1DJH2FQFyWfv9UVfbjyF1A1wJkNG2Mdm3HvOTq/tKg+cNABjFUfjqkGG8a7OJ1AI3LAQPARYFFwQyIA0SDQloNHCsyNZup9AKoEr0fQZ2sUUMm+RfCmFhskpgGRCUIliwxQ55hyAkHOAs/jKEsoGQAux/+MMMoVPW0U4bozsTgC4maiYbwxeRawsoBbIE6HN26mgyodYT8AHAb7p5kGGovMkAM5cRk+WRwYHKFw5yoRKqUjB0d1eKMOEKc6D081iJsN+Wk6QhtV5xliYwzBElUETjrCDGc6aKzHC1e+PzEEwcPvOnbiJ/y3wovPCOZGFDOIU+1pNHIaG5GHKOx6TUS3IITU8DBiXIhwia94E/l4nBBDb//iBjHemRxGaTxkD8R5WMWzgE0LuAXidHjjVJ9w6mD7Up2Aj41jmpkoIWAKDZvU+Z8UWj4AcfEVK2mf2261OeMmV4cO3J49/RTpPWziB9UhY6q9DTo246qBqmoQNxtsqtpLpSPUWPVhg2rCKB1rhurDTScAFXLkirtfq6jzBvADL50RSukEaLS7iDkVaYRxlljkHGsqitBfffPbqLNM326mh1F6IM7uDPTqexYYt4CbIM6J0yq7D0r1gqVad0eHthBO48HEmePFpnDlVybITXZz+MqBj47nMNh9UOP1AeL2DsQp3LVq4g6qT6pVixk3K+AAeUQ+vZeCbUvqfJqTL1MZ3tisNnXEkOM3Ue2lUh2+Xa5N6aTtrO6lWvPTHNmgYny6DjYbZW6Gbhy8UAibLNd6A/BBCKJBv6+adRPPEN8bjNEOmYnhSQwefuQba93PN1H6O5eKUMqRPOeYM7tm9/fvncSsaYh679M9c8MoPRCn4mvgtTEjLeAmiIPBnIgbt2N41YuW6rBRHfIGBhNn8dYbBP0xwj9QoBU394pvU/u73y39iAYHhykUClIkEqEA5y8AxI2OxqgYXDqR/6Zj85jmvLw27peqohLgYEyeJ875J6v6Gar2Uqk+TFHN2Kia5l+Hx0j1oSa+Mz4mHwHZRyMFUR8j551KEQZx0c+eJ0AN/hvITTIP3U8R5MV9/EzCWpHl8EMn2CFl+mus93ZBaorBWvJHLB/ABC3oO3L98hwaiv8WSsQoyzl9QWbXhHfRrAeHPLhhzoNb2BFhRkrnmVllxqyyjhdOqdLaXlszwgJugzgdCcfY7ARYlBpJziqKU6EVsn1VffJoAOPA7++mFIexGAnYoHguvfNoWnLVlbJdJ2i+FUt+KhXHWClbfEHOhWulUMeKiXvoOJFXvSFXHTKqIw9PpU1Vj09HqKFKe+JlNDzwqrQwVQMO1d9RJ8IMpT+0XNHwGKk6nHKSbh+6pJE9rwtyj/Q4yQdW8yL/gZWyi8MNjXVCFWFLvWyUAHD5G7/J4t0lwbSJMFHk9UH3DQXAroPBm9lDh/+ObwwA3EyVE6g0lz0QZ+cN9+p6FmALuA3iYGR83HHKqkrYVLV3THV7qk+QzRu60XNOpBamf87z6gotH/z/fg8+QP6ODqn3KR5PUDzJ2j6d+1etr3oDqdpTpbo91SDHmDOqJDhUj091+Kbq9lQfpKhuT3VEg2ovnK72nKDbx7ejkvg3QM1ejv7ovPYOAXh0HNayugFLQwSk1jrIBsT40NP/0jaR8wZBcrBNlvY7mMLsdYMXDl5Gg32z/KZDyRSHbPppcac7AvdSg1BcyQNxig3uNTf9LaACxMFKqk89nQrrkH3Cqr1xqnM5jJDKzJf/gfIc0oITUqPM//pF1P2hD0mZCpqXfX39FIguFR64UjFL/lDXlGtV5xqqBgGq85tUj2+mgzjVeZSqn5/q3C3VoZSqc4tVe+FUpzE4ub5n/ut+Sl38OZprAkvCK8U5Y6XD3i68cBhfgdcSVV5Gu3lw8L4lONcNqQf4Q/9jOMyOdoiQSTPrZqWFM5bO8DVFQh6cKk+41ALuciVHQNyaNWtsddPTibNlLq9yk1lAFYgzWLlUhT6oZgFT7Y1TnftntFe89AtU4JyEEoeAIBwEf0tvuomif/NW6ZkNb9zoaJxz4gJCIy7cdZCQFzAXtIe/KAuNqyiqmf9UgwDV7akGcapBser2VDOo4pAIeluqNLdUh1KqbE+1V0zX2tcI3b75Gz9w4mpqS8Uncq/x2xB74AJfuJhC7MEqLVjMh8IFkQdnFsZ2a52wkwdnMGdC960bmnWcH4i0A4iTI+etbe2GKUQt5f1O5XJC1HsFC3qHGhQRd8smbt3XMRD3u8iAVB/fl55DHoiTMpVXqUktABAX6p5vi2Wp3qEYScigq1dRnDwdlOmvam+cyo2IsSmn/+87VLrlenEiirh+ALrIMcfQvIv+L8+jbhkzUY4Xqf7+IaEJ18LC3mZmSuMGxkZEVTiean061eFxqttTDeJUh6eqbk+1XhvaU7VJVh1KqfoATLUXTvW6h3UIYMMJbT+AoGHWTlvAAA10+4PscQtyDGPLcR+jjgs3ijUDot5OtVdrwZLNg0PoZIqFyLO8HrYmYwKAItVghPtP0Hpj8Fae81ap7dkg6F3N5k0F4vr6+ujcc8+lZDIp+rxhwwY66qijxD9X+63WpKr0+1NPPUXr168XP4XDYbr99tspGo2Kf8dJ9+mnn06Dg4O0atUq2riREyiDUzfR5j6V36OePnnXTA8LAMQV2+dIx3k3OiqVceyqT0BVe+N0bA7SSNC+68cU5OTyInvhWrc/Kxbb1k98gub/0/nS0wPeuGS+kwKReZbXqAapKslGZjponOkgTiWoUk2iohrkqA6lVHnYNhvWIKx7ToY1jl70OQo8/ACleF2B9wprDZgoUVQDVMwVqzw4AE6ANoC3EpOVRNjrFmVCNT/nzRUYwA0wgIPnzeh7rcUR7/lAPDlrmCgr2aNpQByA05lnnkmXXHIJrVy5UoC2tWvX0hVXXEHLly+3/A117Rbce926dbRp0yYB3DZv3kxbt26lCy64gJB/gj4cf/zxAkCafzO3U95f1Lv33nstAZ/dPnr1m9cCAHHZaK+gBFYROqNaO0410NGxQVB1Yo7NXfKH11L7iZ8Q8f7wxPnv/wUvXj5KrT6Mlv3bTVITXQh87x2kSM+hVetjc4fSKF21VKfGNwhgNVXxHqgGOZ4nTnYWyNVTyRSpOtRX9Xun8rDG8PCrItmayeuPYUu7dPu13rD0b+8UDI6Cjv8DJ09UV02QZpUHh5y9NAM3yB2EGeEBvLWy563AIAzAE6GTyBkPs5QAvIcyxWCibAvNLiKTcts0DYiDZwwgCEDKKDfffDMdcsgh1NnZafmb4amTeehWdcygLhQK0TnnnEM33nijAHjlgM+4B/771VdfTZdddpnw0gHUma9rpD/etc1tAYA4f9c8pTHmKpOuVUscqPbGGYQjqoAONq+BR39PiYs/LyY2aJ8ROhJrjdK8889nzbhjpJgqd+3aQ8GOA8gXsGbewqKdZTYvJ095q72NqvPGVIbkqfbmqAapKr2oqgGx6vw7REuE/GoP9VSFTav0+qn2wjlJ8S+za1FJHqY6p75SHhzEuuPMNplj7xvWvFYGb0ZO3igfOCYZwCFnDwLlMqGTZhuPpjJ8rxLt09MmY/oZW6dpQFy5hcs9Xebfq/1Wz5Mye9sqgTOzh9C4v+eJq8fSM+Mag9hEJduTamClOjxIpTdOOWgcHqLEp44hYoFSo+A0EmKlOH2cc/bZNOecs6u+HPDEDQwlBYirVoxNkKpTc3iJVYp+qyarUOk9Ug3iVI5NtWdMpci36nduJoMq1V44lR5N1YAR74CfoyRUHFZWyoOD9w0ADsLcXQHfBHgDuETeHmQDOi/7Xk3SkkrrHUhM8sXCrGOirGSLpgRxRkgjvHCnnHLKpH5X+80uRDBy2rLZLF1//fUijBMeQXgAjTy4WmBSJnfObr+8+s1tASOcsrl76fWuWSwgGCn7XqP8VV+j0svbiNo6qCOdEN0DC1dvFRAH8DY6GhPEJvkSe/xb92uWYXn98CzgWcCzgGcBzwKT9+isiZo79yPEaW4CvCF1wCjIBR8GgHv/31PwK1fUbTk/e+DmRUMUYU242V6aDsQZpCIf+chHpgA4md9ARlJeapGOmIFaW1vblDDJSp44c86eAf4uuuiiSQQps31yzdTxmyUGjJAFVflxKpOUDY+Vqvwxld441Z7G0T89RNl/PnfCG4elZw4vQNDBCX7gBFq44eKKr0ssFqdEmsO0okumSApYvV8IcUSugazAaqPvqcoQR9UeHZXeKjwHle2pbEulB1V16CbG5mfPuhNMg7XeRdXfLZWeKpVeONWhhirXbSMPTtW6jbHxciOkbUCwgtDJHuYLCHHopLmkeK0bhQSODeKS8vcBTJRp9jAu647OKi24at+FpgJxhmcMrJHluW7Vfqv14ZP53ci/O+KII6Ry4ux47GTa9+pMHwuU68Sp/GiqpgtWmYunOsxR5QYl+fMfUPI735yY5B2cH9DGf6BTrgbi+vsHqejvpUDrQukXRDX9uEpRZdXhmyrD8lSCuJlsR9n5mEu8LpheobdYKmSJ/4FafPZP9gGGnSaqsHrZsWFGTlGYN8luF5WAUXUunMrcNEMmCKCqBbSNLhYdh8poE/M/9aPrKPmja6kLuW/jWm34LcPeN5CXIH2g69o7bOe+GebCvUZTadqXc+Bmk5h3renSNCBOJYCrBsD23XdfwU5phHJasVN6nrhaU2vm/l5J7FtlfpxKD5ms5otTT3umeuNi31pPmfvupNB4Llz3eJgJPGZ7WYR1xV13UXDxoilmTCZTNDKaolDH/tKeONxEJUCdyd4xlV5GlSBOtbeqXq9fYcfj1BJuJ9+CA6U/MXa9fgBwucQOcVDiC7ZLt4OKKoGOakFqld8QlV44lYyNqj1+KvPgyu1oiHaDgRLrHGQDAN78rPkWYdZJME/6OjptvV/lAG5JZ6sXQllmwaYBcQBL11xzzZQHDK24WCxm+Vu97JTm9gKBwEROHDpgpRNXzlRp1porv0ddM9W7aFpYoBKIQ8dVfkBVeshULnqq5RSwuWzlsEbQ5LtZBk85mrCgt7R1iry4XlO4yV7W1Vm2+T5L4e+RkRglU5ykzl4DX4A3tFXYKY0x6CA/UMWWp5JV0QNxjb8V9bJ8ltIxyvzwMxT61I3k65p6wGHVM5V6dCqZbgF0YEsVYdLGQaGKd9ot2v1K80PHoaSPwwpVkIuoPEg29gRmD7RBZBL97HnC9MgFB3DzL1ra0EfE8MB5AK6yGR0DcXae0pYtW+xU9+p6FmgqC1iBOJWhDKrDKlWGn6jMH1B9Apy492eU3/g1QbccHc8ZGIpEaektt1T0xBkTP8NsXOl0huCZqyUzgGtUh1TOVGDlgbjGP70qvX71AsZ6R6kylFKlZ0xlRITK773Kw0+VYZQqUzqMtaWcBwD5cJALwF+9HrdK7+Ewr3kegLP+QjkC4ur9AHrXeRaYjhawAnEYi46PqYp8DJVhISrDhlTmYuT+9xEa+daXifpeF9Me2RGdDObSK/ejfW67VepVMIhOQh0ratZXucG0G8JWs/NVKsjmPDXSxgR4HhdPV5GDhDbrDTu0O9aZakOVob0qD0pUhm2qzE1W+a1XmYZgzA2Va7MKcrXyg2qEUDbqaav27YIW3Ny2IKnwCNv9hjZLfQ/ENcuT8PoxbSxQDcRhECrDGrAZw+KkQtxZZVsqT2dVhSkh3CT29c9NmudIAofMwNyLL6auD55Y9R2AvMrw8CiLeYc5R642iFMZ6qVS9FvlRl0l2JmpIE4lwFcp8q0yZFkloYnqtjDvVYSIIt0BYfMqDmRUt6VCDw4HnkkwsZq059wEcQBwPa0B6m4NTZu9oY6OeiBOh9W9Nqe1BWqBOAxOZX6c6gVDxUKo0kOm6jQYC97QqUdPzP1WDqfs4tw4gLjwGWdWFfwGgOvvHyKuScH2FVIseipP71WyHaoMz/NAXOOfapUhqSrZRBsNb8yn90rluKr6PuFJq2xLpcdP5QGkyrZUHhjjPQa5pgrA7QE4+e+uB+LkbeXV9CwgLCAD4lTmx6kM3VAZkqIyX02V5w95A1nW0TEKWCoTkVZa9PM7KdLbY/mGxeMJiqd8Uh44801UhlSqCgU0AL6KEBuVHkaVnjiVHiuVRCOq5mCjoZSF7Ajl4q9MvKrB9n3JH+qq+P6rihRA46q+g2hLVd6dylQAlWuxytQNzAtDSsBtmYQE5393hv2eB05yv+2BOElDedU8CxgWkAFxqKvyI6syiVpVcvhM9cYNn32CYO5CCfDJZufaL9Lc0/6h6gsGQpNYkkW/25fbehFVChGr9LioAgYqvX4qQZyqZ6UScKt8VvjeQh6kXq9EZuQ51qZLi3fZF+ykYNtyS+96ox4/2Q/GTPXCqSLlUkk2pvKQ2PAsIr/PLQCHVIPgW46kDB9o+qhEi1lKwCtyFvBAnJydvFqeBSYsIAvicIHKU1RV4Q4qaZpVhqaoOoUu98b52ttpn1tvtWSnhOB3lvM5sNmTyYUzv6o4SMgWCspyJkvcuAo6bVUgRCUwmIkgTqX9cLgEsiBVOU8hPx+qjIsa210ei/kUb4j9VCpxn30hSwCnMiRa1fcPtlKVAqBSHgf2Y1xPURb1druoyluEZxFt4bDCTYFtpBoke+ZRiMXlPABnb/Z4IM6evbzangWkwinLN9LYzNR7aitrcpXgSqWXUdWCr+okuhgbpZHzTqXCi89MPNrwAQfQvPPPp9D++1Oga7IgKkBcoaWLT+uXyE6FiXrGnFDBkqYSMKoKB1QJQmYiiFMZjorvRCPASvblMkLm2nmz7pZnwuiL6pDDNh6TD4lPLhZVB3MqvVWqwSLy0us9QJB9tJjneFYtv7uLD0daHJcOMPqB5zSSSvO8I9qnu81VsCg79ulUzxEQt2bNGltj9nTibJnLq9xkFrDjiTO6js0MSoiJLNwsxgZDhYC1qqRqlXkGqk6j07+9k5I//wEVX9ompgPCKlHCxx1PS75xyaQpsnNnH4U6D5QS+a40twRLZYkpUXjutfjcm38GYFSxuVUJDlTlWakEcarGpApsq5x7qlgpVRJ/qPruqfyWqyIXM56TioMylfsIALjgq88xo/LnqW3tBgq/61jHty4AcMPJNEeK+GlBe8QDcHVY2DEQd+WfY1LNX/A3HeSBOClTeZWa1AL1gDgMRRXV9kz0kqk+vVUBgofOOmHCGwcQF+QT8BSffq68//5J3jg72nDlr0ypWKBsfDshfMsf4DwDDuFCGJcv2E7+cK/jb5gqb4hKD5kqwDMTQZyqsFeVXmDMBxXfB1USISrJqlRFVaheL1RotKmSVjE8cJjjbnqacxzmH0tnBYDzQijrX4qbCsQ99dRThDLNjgAAIABJREFUtH79+rET6XCYbr/9dopGo+Lf8/k8nX766TQ4OEirVq2ijRs3UjAYnDLyvr4+OvfccymZTE65R/1mYupdDoe75JJL6Pjjj6ejjjpq0q3Q5rp162jTpk0T/TVXcKtPjYzHu7Z+C/z/7X1rrFzVleau9+PWffja1zaGOMQmQRN3lIyUthA/RrwiZaQojZREzg8aBqvdEpEnKB1iJUqwGIsIUGg7ATl/EB4mCYJWNzPK/KBhkiBFdA8jmmjkCZDwGDIkIY0fXN9n3XrXrG9XrfK5dU9VnVO1166qe/eOrhzuPWeffdbZ5+z9rfWtb/UL4mwCOY6SSSYj435sRv5sbgBwX9K5DSuPnlCFf/x7ShBZ7wCLf+ITau/f/m0LyK289rpaSmVUYu7a0MCrvPqeqhYvbpjssdSOvuiZvd4amzmgtsCVLREVWyDOptiIrWdkK0fIVo6aLWo35pwtyqYtYGUrMuZXN63X97Hfv29GAIcI3PaJlJqjH9f6t8DIgLh2IPT888+rs2fPqmPHjm0AUN6/eW8dQO/w4cMabO3bt0/huGeffbYj4AtjNvR16tQpdfz48XUgjoFnO+jkvhl8Hj16VJ9nckxhxu+ONWeBQUCcTSBniyJjKx+AAaN03oZNVczlR/6TKj7zn1uTk7NRIBDS3iJzO1X2P/xHlfncXwaezPVqSZVXf69q0bSql5d03kEsPafi9CPRsIEqlKsql9roYDN9Paj2AWhL5/DYiibZAnG2opgAIrCdrbmQpsgBcoUkmy21V1vfbluUTQal0pRDm3nhtp7RKAA45HEjhzvxb68b+PUCJRQ5cLsn066MwMDWJHINTXq//ULHrrGB3bNnz7q/IyfONJ3SC+qSyaQ6cuSIOn36tI50dYp84fcnT55U999/v47SAUB5z+vXXuj3e9/7norSAnHrrbe2QNxjjz2mfvrTn6pvfetb6tFHH/WNxPmNyQs0+x2TO294FhgUxGHk2NwgR0lS8Yk9hTaKc9ta0GyVN+CSDdIbUADT5TMnVe1n/03V3v/jukmdbAoMlJqfaGSz1XJTatvT/6Sik+vFT3q9DXoTVSyqLPE2Y3FZz6et2nS26MkOxPWaXf5/t7n5zFPep3TdQFvRMZtiRHCEJElhUzpX25bMv611yIbsPt4qpjZKs0J6UShRAgBlcdL//ov9fQyaZ62Vy7QOlXT+20wmOVBf7uSGBUYWxHmjbUGBkEQkDjTKEydOqNtuu0396Ec/Ck2nDDp2NyHHxwImQBwW6jWKWEgDOY5eSXP2bdXIsXUdzEZb9ZlWXvlnVfwvP1D1//Ny46NMP/CsRXdfpeoE7PD/AegyFEZDzlz0tr9Wub/6VugXxhblzFa0AhspNGlJeVtgEfdig35oC1zZej6D1mwL+iJJU4WLC6+r1MzHtSKgDTq3LWqorRqmtq7DzBPpqGIvYBV03vY6ztZ18qQemy+VtAIlouaumbHAyIE4zh8r0cN+5JFHNC0SlEVEvTgPrh2seU0RNHcuqPkAJhcWFtSXvvSlvnLi/OiUiNrxvQUdhztudCxgAsThbmwBOVs5AraUx2wl4vMmB/RNyQRv3E/+0iUV/+8/Vvknvr9uokPwpEIoLkIRuNjqkpqi2lTzybSafPq/6gLBUYiVBGw2N22DFEIOeDtqs4ERWyDOFriyBX5tOQ1sOXVsCKewMwwOEEmpeo5eSgvB2Fp7bOWA2wJWtq6ztFYkx0RVXTWddQAu6AIX8LiRA3E8bi9Qm5iY2ECT9KMkAgAi9+yhhx5qgb9vf/vbHQVS2m3UntfmjaLFaPNkQtjkjjvuUG+88YYWaQFAdW38LGAKxHmBnLQSlC0vpS2aiS1apa2kf94g1v7nz0nS+a87vhQpisgVKYqb+5u/Uerf3UggjlQmk9P630isNz3FxkaUN25h6G2FS7/WRY+jsYyK0v3gnno1WzlXtkBPJxAHhVGTpSFs3Y+tnEWAHuk8WVsOEFvXsRXts0GjtJU2YIsFws5d6T2BTQBXVzVXA67Xgtbn30cWxOF+EH07cOCAOnjwYKCcuDARuyD2YjGT9mPvvPNOdejQodave6lTtkcKTeTpBRm/O0bGAiZBHEZo62MKjzU2vhNJWdEJLNxI55Isbm5rQbWV+O/dvJX/9//SVMq1fzijCvTj1+JXXKGu/Lu/06JPhUJRgblQU0mtXgkghIYyAu3NVo0rbODDCE2gBEJl7X1VI/EVtKDqmZuJftgJxJVXfq8Sub3GPma2ImQ2no0tIR1bcv82nCy2hJtsOQ7xbJA2LJ03BnVkiChJr2uDpFms/f0ZlfrsF3vmTNvYc3ANOEq5dADO2Nd7Y0cjA+K6AbCrr75aR8EA6ACeOqlTBonE9WvLfksM+OXpsepmv2Nx5w3XAqZBnE0gB4AVp9wqyUR2WwphtmiVNrzJmAN+GzgAOoC50j/9D99JH736Iyr1sY+q1Of/QlWv+hDxLuOqXqPNRnyCCoRfs+EcjpJJF+Tud9MLMFctXNDjDgJcbIiO2FJz7ATiTH/tNpPNbDgl+Hu2WaJ9NlgMtmiUtpSRAUgrwmVnTKRXFP7xH3qKj9gAcFVyLi4ShdLVgDP99R5hEIeheSNf8Xh8Xd5Yp1y39iiYt9Zcex+DmDMMiOs2pm417gYZnzvXngUkQJxNIGfDE28rR4Hr4UlGF21uSEBz8lPErLz1ulYHawd0yJVDy3zxsErf9ldEqcz0pN7ZAPK2aGF4/hCVl3RKYC4XSOlYco7x18tG9AoRhTStr5LKuNj01uimIKgk2WxErmxs4Ds5cUzbzpbjC3MsRmreks/f1hpjI/fWBIALMlf4XvBcpPK8uYQA1CdRRsA1WQsYi8SFGeYrr7wS5nB3rLPASFlACsRtNiDHXlJpD7aNIuC2CtUG2ZRW//WPqkI1ezg6h38njh7v6YHll8gWwLJRasBvg2U6h8xWhMzWdWwARZuOojC5l/0sJEHeyX769Z5j653cLN9KdqxJqy5vRgAnSQdlBUpXQmDQL0Lw842AuOCXc0c6C4y/BQDikjM7xTxZTHeQLj+AjVaSBHskPfIcKYMcs5Tnz5ZimI0NkK3NnA0FvH4plWG+EH7iJqZzyBhcSVNQbYA4pgbaAD7ShdhtUCk5cmXDXtJKkTYcUTaUkFnIxEakr1StiubA2Vzrkc8nWY7FKVCGWbnMHetAnDlbup62iAUA4ioTs6KUJBv0ChvXwJSwUYDVRm6ELSqSDc+/jQ2wTUDqB7Dq1VIgxc4gny0beWQ2QJyN/D6bQFEa+NhwRNh4T2xQwm3lQttYT+zkjdV1TUBJFUo8E3zr40RtlSol4QRMgqwgcsc4ECdnW9fzJrUAQJya3KFK1ZqSLPhpA2TZukaeon7SnlMbi7sNUQCbmzrp6JINSmUngOVA3MYPsA0QZ+MaHH2XjJDZEjSx4bSxIc5k6/sL0QxpZoc0uLIBEnltT8ajGsRJtDJFKhfyBTWVTqg9U8FrlkqMZav26UDcVn3y7r77tgDnxHH0R5KXbwtkDSJrHMSQNnIYbJQdsOVttrGxAz0UdFopDy1HYWNE45EUHulU9wxKl6g9Z6LGmq3aatL5ajbuw8Y1IJ4gXVAe33fQ6SQFbWw4bGywFGyUE7CRY20DXNm4BtbbQrmq6ZNS6RJr5bJaLpTUFSReAhET14ZjAQfihmN3d9UxtoBX2MQBueAP0oaamI2cDBubIlubOxubVBvXwHP3S9ivlhYDFQ7vNYttABMbdEob92FD1MSGA8LGNaSdNTacTjZykm2sHTbAlc1roE4n8uAkGvLfStWKrv+G67g2PAs4EDc827srj6kF2tUpeYFBRENKUpkjcriGVOSEryHJ0bfhTeUEfknKjQ16kq0NnjQleIVqE0oqlPqJm+DTAjplhWrOJSauHPhLY0OlzgaIswGwMG8lRU1s1Drkb7ok3diGo0aa/s0iI6DrSYlm2GJxgI0ivfbhmY/zNfAsFtcKBA5dAe+BFxVDHTgQZ8iQrputYwG/EgP4uGGDBM+XpISv9CbMhqfQhmKlNMiyIRRgY5NnI48F15CmVPoBB4C4amlexTO7B/442cjzsgHipAVaOgHqgR+ApwMbVEob74W0k8aGEJMtkCiZT20jZcGGE0j6Gsh/QwHvyVRcoYSAFE3T5LdiK/RlBMR9+tOfDmUrVyculLncwSNmgU514tgrieFKRoE2A5CT3iTZ8N7akOyW3ujZijhIUyql3wlbiovSOXHoXzq61InaauozLk1z5GctGaG24aCRLolig1UhvU5sFgAHMI0mxQRC/tsK5b/tzKXUbDZl6lV2/RiwgDEQ9y//8tNAw/nzP/8L5UBcIFO5g0bUAgBxpezsiI7ODctZwFnAWcBZwFnAWcBZwIwFarUqRd9Smhbv2mhZYGRA3Llz59Rdd92l7rnnHnX99de3rITf33333erMmTMqm832Zb0aJb3fd9996rOf/ey6vts7M3GtvgboThorC3SKxHlvApSfIvHfpZQrbUT9bFAr4WlFjp+UBDJTN6UU5mwk3IMCB+qKVM6JdFQAxbfLtbqKJXIqldku8q7boDtK53rBMJKROBtUR2m6pg0qpXT0GxF8fDeQNyjRbHyTEOWTpDjifW7kj8nYyEYETjo6xpHQFK2fEuq/oE9CfTIZi6grqHxAkq7j2uhZYORAXJUmzlNPPdUCbCaAlQNxozfxxnlEQUAc7o9zEiQFTwCCsDmTom9KAzkbiyk2HJK5itLy2rwpkxQH6bVxLa++p6JxqgMUIcnq5HSo17ey9r6eo5V6VGUndoU6N+jBNuiO0gBFGsTZALrSdE1pKqW0Q4Np3lJUTRtlVnjNkXSMSdZps7HmSNO7ARBZJEXCAZqnNXO1WFLbJ1Jqjn5cG10LjBSIQ8Tta1/7mvrlL3+pjh07pq3WDuIqlYq6/fbb1fz8vEqlUusAn9fM3uOuueYaDQpvvfVWHYnjqF8+n9enHD9+XB08eHBDv8vLyzo66D3OGyUc3cfqRiZpgaAgDmNgwZOIguBJTEUEJH+xYFTg2SWvpUSy8bgDORsy29JCKtK5Ib02r7rmGgG4WmVFxVLhqcQ2Cidjg5+Oy7wDeJelN2bSIE5a+ADfiQKtz1KbexuqlL2cGYOuK9LvsbTQiHR5lc2w1uAZAFhJqEgzAK2ruo5Smi4hgHdsqVBUdYqEIvrm6JODvvHy548ciANt8sknn1QHDhxoAS4vnfKxxx5TU1NT6tChQ+rVV19V+O+HH35YJRKJddZqPw40TQZrhw8f1vTKffv2rQOJAG18rWQyqTod1y+tU/5xuivYsEAYEIfx4MPboPU1PrwSQIsX13EHclJAV5piJK1WySAI9pHwvGKeYgObjFZVrJZX5fx7Kp6eM6LsyO+ktEqlNMiyUWNNkk4pPX5pkChNpezlyBh0bWFmhpSwjLQapfQ3VLrEjXQETrp/2F9/Q4lajzQN0w5hvF8AcFlaY/YQgJPYpwz6DrnzN1pgJEEcANSJEyfUvffeqyNuXmB15MgRdfr0aR1ZQ7TNC7T49vB773Hd6JTeY70grh2otffpJtPWtUBYEMeWks6Tky48zl5S5GZJfOClvbDStEfp/iXVMEF5rJRWyANbUtEoAUUCcNF4jtiTSWMvOuanpEol7F+j0UoptEn3Lx2JgyMJWS0S+TMYu3T/0lRKG/1L1VOTplHa6B912qTXlnHtXzr/DdRJKFCCOunUJ40teVY6GkkQBwD1/PPPq4WFBXXDDTe0QFw7yAI4A9gDvRJRNW5+eXSIzHF0D8fhv5955hl9CtMy/UCc33EuEmdlbo7sRfoFcbgh9pbGyZsmkbTN/UsKqthYbKWS/uHJpMComKiANF3KNN0LoiNRynGrlQnAVddUKTqt0tntrWgf0ygB8iKUExeN0Q8JlPTTpCmV0nQ+Wzllk6n1rJJ+bO13jnROnySdVZpKKR0lk47ySX93MHeQCSCxZmGuon9pgCXJ8pDM4eN0CQkWRpX20Kj9Bs2SPZMZlaYonGvjZYGRBXEM0D7zmc+oRx99VKtTIkI3aCSOc9+OHj26ga7ZTqcEOPQ7zoG48Zrkpkc7CIjDWKSVJZn2IiWoIk0bkaRlse2llNWk8+9M56QApFWL8yoxcaV+TdYKi6oenVCp+pICcKvXyhten/TsJ/t+paQplZJ0RGmQCKNKjl8SZEmPXZpKKakAO27fhPaXmxV+pcSzJGnQ0uwOfI9ZYMQ0vVF6n1AkhybokzOZpNo9me77m+5OHK4FRhbEwSwsQOJVrBw0J27//v3rShbgGgBqDz30kJqYmOgY9fMe5436DffxuasPwwKDgjges6QgCQuqSKkyjjOQky4Ebhpotc9x0xtOVp4EfbKw+AaBuLSK1gsqTu5Z0MjRoompBsWyzygc34M0pVI62iQJsqSBkOTYpaOUklRH6SicZEkBWwBRShl33AGcVGF7dsRKMHaw/qFwd6la0blvUpH/YezNtuI1RxrE4YGAVvnDH/6wpUIZVJ2S8+Befvll1a5OiT5PnTqln7f3b9ddd50WPDl79qy+3osvvuh7nFOo3IqvyuV7NgXi0KNkHht78qSUMaWBHLzvaBI5PNJCMJK0TVMlB+rVkhYwgeIkhdxUIne1ipTe0zaH46xGifR4xtzw97DlBdq/FNKUSum8LGkJfSmgJV2CQTJfUJpKadop4p3z0iUFJGmO/J2RouZLft+lI3AA5ni2EvRSyT2Bt/bbVdNZkdz2rb07tH/3xkBcmKG/8sorYQ53xzoLjJQFTII4vWGmzXKeqA3wuplWnWJlTF5wTEsSM5ADdVNCUlnSUyvtIV+lPA8USJUAoSZyYECjLK/+ofVuxUmev05grqaSqhrNqnikrhLZK3WuHFqE8uEiJHoyaJOkVEpScXHf4xrpk46USb6nklRK/vZKKUaaeE87vW/SQkqS4FbqPUVub43ke0r1pEhJH6yjWDckSgjwWi1VLgi131ZIwGSHq/026BI2UucbAXEjdUduMM4CwhYAiItO7SDQMviGlofKYIjBlmn1R8nioOxtlsrBk9wgYjNRpYVZQtFQUpJ7EBoVInANUJZUhUu/pgqGdTU3t10tLS2rYqmmUjMfV6XisqqW5lVm8sPG3yZJkQfpiJPkXIShpSJx0iAOgjsQIzLtJIJNJKmUkiBLkqbJ3xYWu8A7HUZJFsfj/a7XCJBkdmvnjM6Bpd8ncnu10miMlEwkHHNSAA608GrxIn3Noiq97c+MS/Dz84RjDiIsJhuXD2ikP5gtHwDxEuS+QdEL0TcnXmLyyQ2/Lwfihv8M3AjGzAIAcYuUP4SithMpcxLsMAOXIZBYKCRliqVz8CQ3z5IbFklvOYMh5KuESaqHImWNomugRlbWzlHdzZzK5SbU8vKKWsk3NnXY3K1FJvWGQqIuHcCKVE1DSQEP6VprUiBOctx49xG1yQmoaoaJlEGkB1FjHY2hf1GcnluM8jnbqcDsfJLI95KQ5K+WFnXZD0JcTebGZTCh1WMpUu69R7zDOopOdoiSsmzLYUi/rxYv6He/4cxJt2wViSZVnf67GknRZp8i7x1KjGAsbGuUJYEAEvpJTV/bdTWXAnB45qXl/6uvHc/sMlrf0rsuS1BL8W6WyJmYEmBtIPqG8gEQL0H5ANPO4THbum3K4ToQtykfq7spSQsAxM3O7VJ/WiZlPypMNZlOGo3KsQoectngNTPp3ZYsGCqdgycJ5KT7xnyUyJ/A5jnapOEGnfNFEi+hHZhKpwigkUcZNMpLlxZVjDYRVUxoahAyqWf2aqqvRLkHyQiIZF6cZO4X7D6OIE5qYw574Fniu9Lp3QFQKa/8rgHaKAaTSMSpZFBSK1lzQ37n4uIylciYVMnJj7R+LzkHB6VqtwAbvacAUgxS4tk9iqqpqQps0iMaBLp0tXRJxVI79PuOfgDSKoUL9J8Flcmktb0SicslLUqlks6FLVPNMNgN34NofIKicx9pgDbKn0W0Lhlb098O2DlGjBT8/3PnLmgqNsAzACUr3rLBtZJjpajS0Uaus1/DfeMaKGWCiCAaRw1xP35quTgmSQ5VjANjLhFw0cCU7hXgVde7pP8fJlLJY2OKI76DmIODgiA9X1d/r+chnAgFqo1HmcfEBBm8b689vdG3K0i8BI4K1zanBRyI25zP1d2VoAUA4vbs2aOvcGG1qC7Sj+moHBaPYlO+2LT3z5snZ3rx8PYtIUktDbaStBEYdKFun3oSXnm+RhjhBEQqSktvaoBWKy/RHN6lu7l4kXLjquQsoI0TvPax1Kze/DA1USIaxxEWCWU0SVAhTUuUAnGSuXyS7yTs0T7/QJurlRcJJOzVgCSTrKhsFoCkc309OCnW1gpEFf4zDWjq0QTRNCt6c2vSSYb3KQyNGpv69jxT/K60RI4WRBIxVvqB8FA6nSKA1XCyhG0AOLh/OGomJrJkLwI3UZR+793wfQAwwrkAbQDJOL+9VQhwA0ShAQQur6K2XCMaWqus6n/RB8bSqeFvAJLwJUENF98sfKtw7wCd+AnScH2MB0J4RYpEaUBKfepvXLMhOsv2xbXaGztTMT9M5apzlLgen1EFMhXoqojAhWFS9Lp/F33rZaHN9XcH4jbX83R3Y8ECXhCHy8GbJhWVYwqkhOgJ0zhMg0TYBBs7U97L9kcqtWmUVNsMs7ELO4XxHAEu4Ejo1FobwzqKndd19G1yckIfjg1ucupj6yhX3M+gEYVu92K6cDlfSzIvTrpW3DiCOKl8OE0XLpdUJlpUFVJR1ZEVUIDzf9KbXkSR0CYncxpYdGv5/JpaWcnrTT2cGFXKm1KRhG/Ol47a0E+n1kvgJ6ggCGjNiJT5NdxfI6KY0P92A6hhvxe2jgeQQlQPrdfz8Y4JQLVM6wfAHOyQTqd1pG/Qxv1yP6CPA5yCnpqaunZdpI7XXdNpDfo7vPw2CUdNkmjUbqM5hy76NugMGc/zHYgbz+fmRj1EC7SDOB6KZFRujYCihOgJL1YSoiSc3yeR+yQN5EzTWDFHJPPjsJHupoTJtDO9OSXvOEQNyAGsPeorqyUFr7SfN1oyGiepOiiZFycFtDBHpPqW6td0PhxHKvCvzucipwPAGoDa6mpeR6IAaHpF3jotD4jO6EhPM2Lkd5w3otT+d112AxvwJtWv/e/d3vFWzh6iS5qWWFA7d+4wAlCGuByO7aUBMkGzLdHaqnMNKeKZnLpGU3ixLpp2bnIqQ7xyUaUyO40o/bLxXfRtbKfhwAN3IG5gE7oOtpoFOoE42EEyKiclesKiJBL15CRr3kgBOc5VMK0ShvkhlYfDymlB6WGcYzM3N6suXJhfJ26AcWIzg6Y9x6Ai1aPGc+MkhSUk8+Ika8VJgS2pfv2oqy3lQ8qdilOJim5lKTAPdY4WxDEI1CDyBJDG/5qIwJhcn+bnF1S5lvUFcX4OD+R4Ven+kLMXRxkWnYPWyNsbx+iaSVuOSl+IyCHit7RE9TKbrV2kBRTeaCLXd51MKfESF30blVk0vHE4EDc827srj6kFuoE4viWpqJyU6IlkjRoGGKY9mwyKJGr2SBWLBYWqGJlQydSM8fpxfgBRb6gpfwibZUThWGwA4Ky4+LreWM7OzihsTkE145ae/WQjHwWFwCNJtaayIkqVUjXjJPPiJPPLJMCWZB5fuyNFF5An4YZUoiFIUqAIMXLX2pUhcRxoZYi05XIke045T6MMahCdwztSrRMIo/vxqj3yO+N9//i9q679q5qZmdKgLWgO2pgui5tm2BBoYYEnfVNEt0ROYoTyKPHsAcjR/JgL7UaQFC9x0bdNM+UGuhEH4gYynzt5K1ogCIiDXaSicpKiJ1KRM84Jk6BtSkXkMGZEoUyrSkrlx7XXjgNwY4W6xiY5rpZXUFpgVtdTQl5cJpPSVDVuoKstLCzpenEQVIAQAKJyUrlxUjXjJPPipOYbnsG4gTjQeDMJ0oWk3C6tHthUPZyentSgBWIamE/RxIx2CGgZfBLOwbHJWFE7EEa9AcCdP39RqzRyhNo7ZjhEqpU8CWgsq3g9r2mgoCoDlCLvdJTB6ajbfhjjwzfQC7j5m8iiMniehUJBRVK7uwI5b6qCSfESF30bxqwY3WsaBXHw5B45ckSdPn2aOOvZ0b1rz8iee+45dfPNN4t9aM+dO6deeukl9bnPfU7dfvvt5M2bV8ePH1fXX389SfKeUydPnlT333+/vv6rr76qXnvtNXXo0KGxsN1WHWRQEMf28UblMkQXMqWGJiV6wiDDtJiKt5acKbUvtjE21rCr6SKsUhEdUGPLPcRI+nm/Cku/09S0ZGauISdO9aO0M7m+prZvn9WqcdhUs7jJjh3bfCME2LguLCzqfBF4nKPJbWq1EhWJxknVjJPKizNdcw0RT47sBAVxugYYPWdd14tAA6he3DSooDpgLNCBOVwvnqf3g9QB6VnqXLNm42N6iXXAIYCmc7ma9ccA8gHaWIQDjgL8tEecoA4IyhrEKjDv0KBSiPk4anRJ7zu3srLaothBpt8rmc9S8d68PS5tAGeJi7r18/Uan3PwHb148RLRha9qiOB4avF5WS0m2Sd6/SQhFkTgXN238Zkr0iM1CuKkB2u6f4DOEydOqHvvvVcExMFz893vfld9/etfV++8844GaDfccIMGbrjuAw88oIHdvn37Gguk5/hxAcGmn8k49BcWxOGeEJU7t1KgpGlSEaSiuJkucthhbOBdMEwWC5VaiFgBUqI2DjbtaKZLG0gBOYl+da4bNu2kvJeiekysslckyfIM1TNE1A115QDkCoWi3oDPzW333UwzhUwr+lEUohKbpvDCNuO5cVJ5guhXq9sZULbzvpNhasXheQBg6eLIBLqYgsW0Q/QLxUX+PYM4/B2ACecjcsUAisdRL88TrYvorxFSaGwqjkJ1UZeGIJClKiRc4yPlDnDBqo4OMEZCAAAaA0lEQVToi0U8GGB5Cz83rtmQhkeOGhqASkMZkpxRNI/CRJlwrTrR0tDCnBfme2jqWADPDz4g5Uii0sUS060cOJ3DR44RPMvJHECrGeVEU+N2/dizABRP8YOG9yea3K7BnHaa4J2JU+06evf9qLdhR7lGoHGVot7peFTtoKLdru5bWAtu3uONgjhvJG55eVk9+OCD6t1336WJnlfXXnutevjhh9d9vBGJ+slPfqJ+9atf6QjVTTfdpI4dO6at/dhjj6lnnnlG//8777xTR6eef/55hcgZANFTTz2lXnzxRXXq1Cl9DPf/xBNPbDgP1/EbCx/L1/Vek38HYHXfffepl19+mRawlLrxxhvV5z//eQ28/MbonSq47tNPP63uvvvuVpSNQdyXv/xl9bOf/ax1v3we7nFyclJH6lwbTQv0A+L4ThbWSrquXJ1K0+YgIW1og4m8FwBF2l8ZLRwqFe2TSvTGxr2CAtUGCrN6Z58E4EL/AARopuYBaGrl1T+0hh6jCFqENvZalh0FcGnmTU816i2B6ra8vKrn4sy0v0w7Nt5LS8sa8NVJlr2a3U/5TlSTC3wxQ01K4ESKqtktx4yFLACe45ndWgUUDeIdyKvhUg7e55TIXd0sSBwjGfwLKpui5wUxDKqPBcorwBIay7QDROVyE9rpB5VFACI8J1C84CTB38PUAVs3zz2y8N5rGnrUY9MN3g2U3gCIS1KhawBxPBO8R2Frlo3NTbuB9m0BzBdvTjE6giMA4A7ROnbEhL0A1ocV6gffbYA3ROBccxbwWkAUxDFVEB5BRJ68UScMAiAHAOfMmTOafglQdODAATU1NaWeffbZFsBhYANgePbsWf37dioijvntb39LL05xw3n79+9v0Ra9Y9m7d28rEgcQyYALiyOP96233iKv9YIGkXhJDx8+rEEdgKnfGL3gy0uPxLlMp/zOd76jfv7zn1PC84wGpV6A6wV+bqqOpgUGAXF8R6BYzueLlDsR1WAu0aUAahgrMDgyWURUKirHwBPFtU3SK6Xy+tAvfoKoVnIEhv/t9gxN51hpefZoWhXWLqqkagibAEBwA5Vt165GcVts/i9c+ED/f+Qx+RXxxd/0pnZhWUVzH1XFWkzlqEiyyQK1UtE4CaqmX624wvxZDZKjsYSaSFOcmcBUvgigS5Gy6qIusOxVv+PIFmyra1XhyMwuVV67QLRHckJQ6QecM8p0wzDfpXE6Vhe3btKIYynQkmM6Ihot/3EscvjGydabfayI1C0ugS6d61iWws8GZXLOALwh/202m1JzBOBccxbws4AoiGNQhAs//vjjOorF1EH8rh2wMOgBuOEIGw8a0Tj8ngGVX/4YgJzfeYh++Y3FC+LgzfSeDw/oI488on7xi19oYMngjO8D4M7vWt58tk5RNfweoPHtt9/WVMsnn3yydQ0H4kb/RTUB4nCX2AzONyNzaZpvoFkC1A3aWBGrShtJk5x8iagcA0TThcFZEdN0sVY/1crS0tsNxTIomNFGHg25Qqxqhn9Bl+MNod/zNQ3kcI3iwus0pAZA8LZGAd2U2raN6JHUEHEoVii3iihiM1MpHaVrb1DmQzRO0yqTe+hfopIZiiLzu5Anr7UEOJSgVLbnrnGUBjZl+zHdCmsLAHK3BjC9tkaCGOTM6QSkB/0uuPN7WwDPDFRjRLA1DZYi22iJWJWeYc6B6t4mdEeQBTgyjm8mnDSJiQ8FisYBtIE2WSCnPyJvsxR5g5PTNWeBThYYOojrFInzE/gA+GEQ5ycKAjD0qU99aoMwSDswYiDmBXEvvPBCq++gkbheIiR+QJMppwCI3//+9zeAOJzjjfC5qTt6FjAF4vjOkMMEiuVSoUz5RpQvZ0j8hOlkLPhhYjGQispxDTyTeX0cMcH9m4z0tQM5gDgtMEFCD1qS3xP18s7e5OR+nU8DhTvQ7nAO8iX0+aTaV0nuUnGK2kTq5YaKH+VKBW0oXVAlhUAdDYLXd+JKfSqicfXSkkpld2rpdy+oA5DDtw6Un1jmClWjMcWjJbVjRyMHy9uQyI/jUBy3FkmpSvrD5HQgEQvwdw01SPdjjpoUp8E7AIXRiWZOl6Ghkpec8lNqjQgmy8mjXMPOnZQX49rYWgAUOAA5LgbuxErG9lEOZeD4nmIOgYJOnx6VoDqJUcqp7FYrEQP1ipZMpRMawMEB6ZqzQC8LDB3EBcmJw01A0RF0SgZx+J03coZ8NeTJAchxLh2fBzplp0gcKI5zc3PqG9/4hvrqV7+qaZKIwt1yyy3q4MGD6rrrrguUE8fX8tIp/aJqoIyCLoqIHQDbPffcs45O6XLiek3Z4f/dNIjjO1qlTSzA3BpReXIkQmFC/ASgCyARPyYplhJROYAjXTcsBL0Syn6IIEEKPxLbmC/AoBOLJEoFmAIdOvJSJNCTpFyZtXP6EaKOEIAcgzj+b4ytcUAMO/5Gfg2do/PVaMxamp0iZlCArBEQA90RdYpAr+PzALBwHvKs2hvO1wWTEf1rNgBGHF9cfKMVFWydC7DZrBvHCocAgKDvQRK9m7IeNrhQGsT42gviDvpmcvR0kiLSphqXGghaBD3IdQHAS6VVFSmRAqTOTxv9OmdB7ssd4yzgLNCfBQDcoOYL4AYnWqMw+GxP8IarQbRkpVDSNH0nWtKf/bfyWUZBXFhDjgN10Bv9C1tCIazaZNjjw9rbHW/GAlIgjkcHqta55QIVllVqkvLlUgQ+Bm0SFEuJqJyXXpmmRQ2FvLs1TWVsKugBNLXknmkRBfABqIpAMUyl9L+p9CQliUfWSbJ7+2dw4wcIvcdBAbBWpdpQdcpnpLwzhTpZ9NPeQK1jehze7/bkd797Q4QMdBw+FkABNDvQvCKxrI7SwbOr/6V7Kq38TiXJVqDtYTOB81hlkGme7ddBThYrFTbolcFU9lqCD9RhNf0hXbTcpMgJIlyIxJns02RBccy3Oj13ALdkEgWcwyk0Dvoeu/OdBZwFhmMBZi2USqWWaAmXzNAjItq8X2H7TqMtksNymb7XMSIz7JpM01pvznk1HAu5qw7DAg7E9bC6V50Sh7JSZtCHxXXibr311p6nuDpxPU00EgdIgzi+SShZoiwB8uQmaMNoQsGQI2gxbNxp428iMiURlWN6pTenTQt26NpUjYLVDLTKq+/p4tWtHLSmATWQAWWRCvCCHuVdcNOzn9Q0OEjvI3KWmv43WgCkXnxfR5k4hwGb9sYCTYCSomDtctFcMkFTAMvNgscUGYxF6zqqBWEKU3Lql+Xgy/peQG/kArQoHcDqhQBy3LDhQGuoHEZbxwzyIrXy46Y+ThFepeWuTYmcSChKhqVUYl5oGXmaa8nJj6wzFQRM2tvu3VRHz0Au6yDPxJ3rLOAsIGMBzpNE78gJRpQN0bZetRU7jQZr2yp9l5H/tiuXdoqTMo9ty/Q6VBC3ZazsbnRTWcAWiIPRWPwESpbJmBnxEwCAYlNpESAJP4Nuwk1G5UCRRG5ZpUSgjQAbcsQ0QEPrkG8WdIJBJh/KjTo/sAm2vNExgB3kNZ0//4EiaNcSLEHkCgnqLBHvvR4DuSTV8OHIIUCABp10jXSqIVbBICvoWEftOC43oD3SVKIsNfNxKjxrPo/NdDQuLKUS869M0U1QXCH/z7mJ+vfIKyTaKhe29ituPWrPzY3HWcBZoLcF2EmGIwHc4ACDQw+09zgJkwy6RrJoSYnqO0Jx0omW9H4m7ojeFnAgrreN3BHOAussYBPE8YVZ/KRUMyckMbTHitwtqDgSwNGKjnWqg1OjwtPVVRWtNXJSG4ICCR3FQjTLWxOr33EzHYbP70aF8y7ofDyK/9ajKarYQ1E3nxZRRN2k++jU9uxp5rj1ewNDPm9lZVXL5NeiWVVLzKp6fGrIIxK+POYpUXR1LiP9/3jh/1GNvWzfNdiER+u6dxZwFujTAroUAIk2VSON/OVafEbVibpOicp99uh/WpIYGk60xKhJt3xnDsRt+SngDBDWAsMAcV4wt0gqllxjLk35coMKoHDxYpQkMBWZ43p1TNuMEFirFi+0RDxYil8R6AFgS9B9IMdolKNVUGiskfhKpzaq+VEsX49xI7cuaPQI58EbDdom59qBTqRppUQpas1JHEcea5O0StPRuDCUSkRQ9UZOl40AfbekI8OIzDnqZNivpTveWWB0LcBqpHlKXVDZvaoSyVKOWoRSFxqsCuQ+91KW7HR3ECwp0LeTa71Nk+qkU5wc3bkwriNzIG5cn5wb99AsMEwQxzcNmuUiKVrN54nyQbgCNeZSyHsaQPLdNJhr0TZLeZUs/WFDzTLQU3bs2GYsZ2xoE2LEL8wRNACwRk5hQdcy8xaSBoBugTICbsvLpL5IUSid+0FlELTiGv3becNC/EpqUAA10Tg3zhQwZEplNkGRbBLCAU1XAzWiSGqgRlFhLr/AhbgRBQYwB/DFz6iCdBP2dn04C2wlCzA1fI0covXknKpS5C0WJUeihxLP34du3712m0FArEjCUqj1BsGS2WxSTZPStInyPlvp+bh7DW4BoyDOK5/PQ/D7XfDhdT+yvVZckH6fe+45dfPNN4faOPZzTpCxeNUusYk6cuSIOn36NNF1KIzv0zqpeYZVzQwyNndMZwuMAojzjg4CKCgaXqrUjNSZCwvmUKMMG31dK625Ocb4OPkb+UWdVBIB5BCFm52dceIQQi8dNiwoC6BzPCCBjZIHRBGskq5mlFQuscHg6JMeQgcRl27DA0hCiQwdyTVUBNxUvh3uDWUBKiirUCNaZJOuC1DGgi8AaV5QK/QoXLfOAs4CQ7bAxYvzOr+5liDwRrRw5FyjPmkiOdH3yLx13gAEke82Qz+uOQtIW8AoiPMWyd63b5+ugyZZuDosiAPYOXHihLr33nsDg7h+zunnoQUBYg7E9WNZ8+eMGojjO+Q6c3mqM5emjSqic1C27LcFBXO6Zlr+T7q+Gcvp45qgquhC0nGSzC9frmHmHQ820Zj727ZN6+iQa+YsAPpnPl/QEaQGWE7Q8yjrZH39bAj0IzcR9CGN3QiEJ3J7+x4AosN5et5ZAuUmPM9cNy7Xh/olImyV/Hu6/ATmJZxkoJGCruuUJPt+xO5EZ4GxtgDy3pD/Vk42i3CvvtkQzmo2sBWSU9cEvkcWKynQGpZ1dd4C280daM4CRkEchsXA6r777lNf+cpX1kWWEJXjQtxeqX7v72+66SZ17NgxXcgbEbB33nlH/fjHP1YPP/zwBvDVDcT59cm/42v4jYcLcONeUGD8tdde02Pmc7ym97vG448/rm688UYFEOsd3xNPPNG6d+6rWyTOr2/051ccvR0AdrKzuWmztXsaVRDHT4VFUJA7h6hIljbvg0RHgoA55A2Vlt/W0voADWjt0Q1spLlWWpjcrK0928LfvbfEQCMCd3mT4u0NwM5bdiGe3aPi6bmuF+yVIwL57H7z47QzgFQ92xVIkT8ZS832HBsPHMXPy6t/UFNTucD178Jb2Z3hLOAsME4WYPGSWp3WJ/qmREl/GFTqBmMk2SwZQE6eLrTx1hpL37k8OcTwvUOumxMrGaeZsLnGahzEwTwAQt/85jfVI488osEM/84blQNIm5ycVPv371dPP/20uvvuu/UGD5Gy22+/Xb311lvq7NmzGtB1ap1AnDdi5e1z7969rUjcG2+8sS5KyOP5zW9+0wJh2Kzv3LnTN3rX6Rr5fL7Vb697xHiYQumlUy4vL/vaZGJiQtvpzJkzmnIJsHbgwAF18ODBVj8AvX52vv766zfXzB3i3Yw6iPOCOZMiKH5gDvlVNaqvhigOF9rGwoiGPKMGla1RBHtiIqsBnsmaZUOcBiN7aYC4hYVFHXHr1gDaQK2s0/+KNRLISVJdvbacSgAi/HDOWCy1g2roXdm1XxTXRguTHwdKrqouqpmZ6XXiNvh+v//+Bd0favlhs+Ut8O4dSHJyv6ZNomYgAByiwp2ibl71UZfrNrJT2Q3MWSCQBViECfVAIT4FxgEamCDrCnI3e4tndjXAG9Yt+qYEbU6sJKil3HG2LCAC4vwoiAA0p06dWndfHI3z/g0bPIA/gLiFhQV16NChjrboFonz69ML4l544QXf8dxwww3qrrvuopB7Xhf2/sIXvtCRgtnpGgBmP/jBDzTg4hy3bsfimPacOL/jAeJeeuklxYXDuTg4xshg8MUXX+xoZ1uTarNfZ1xAHD8H0yIoXjAXL51TkfIH6x45IicAB1gcsVByY7U/FpMA1Q2NhSRYmRLvgttYD/4WYWNTKBR0JK5QaJY+QL29tlp7oBCpxDZK7idKq0eYROeRrb6rnwXwIKJ0UKbs1Wq1isqvLapkaiZwBBjALJeNqFxuY14KoolaIbNU09dHVK5Tg9MASpL6X8rPjBOVkiPDOKc9KgmqJfIxTRVk72Ub93dnAWcBMxbgkjEAbBBiiiZmGoCMcnqxBoERUKFan36CJWFG4MRKwljLHWvbAtZAHAOOdlAGsMJgrT0S1y+I69RneyQOVMlOINFLC33ggQc2UDk7XQORR/ztzTff1FE89N9tPH6ROAAxP5sAxJ08eVLdf//9etPRKRLX7b5sT7DNeL1xA3HeZ+AVQUF5gizVYus3b64B5ihBnPKPoiQYEYtUqNYbReaa4IyviwiJV5K+fU6wqEa5tKwq5EVFvTiS2tAiFAzyOJ/Jbbb7e6PwbUWEDl5pRKiQG9LIj6vqiB2UKOvJnYTUplS6qVTJgAhXjKXm1klte4VQvM8WcwG0WoCnkppQqdyHu+bHIcrXoFBSAVwCU51KTGCsFy7M66Lv6W2fCGwEdhi0TqANHsan6xNS1HF6enJdHmfgjt2BzgLOAtYtAEokvln4lsEhox2GUM6lkiex5LQC4GqUE6Ei3Z5SAf0MFPlueTjAyIHkxEr6saA7x4YFrIE43Iw3Vwv/jZwz0Ck58oUo3C233KLpgaAUMpDpJC4CoMXnsrGQb3bHHXf49ol+QdWcm5vTOXbePDUeD+fA8X+3n8ObSO+1veMGbRF/O3r0qHrooYdauXF+9+ilQbbTKf2Oh60efPBB9e677+pIoV9uHdMsOfeQ78PRKc29TuMM4tgKEEEB1RI/qIeTIfGIfksUAMxh4QQAi4MuSf0laBMftHnzrNr7SkSoTg+BOkSFEGHJkFwzRFBcG8wC3pp3UK1Ea0TuKGJHBc2xIULjSGoEkVVSsuTGeWd+o8D3MJNJUTSupAqpj+r6ce2lL/A8y6tEoSQw1S6I46VDoX9v9Cw59bGeOSt+dd40HbRZXgF9cvQXgNYrxjOYVd3ZzgLOApIWgPNpdTXf/DZNELV7r46+Ndafy2sQ1h+sQ2EbR93WaH1Ef8h3ww++Ya45C4yiBURA3CjeqBuTs4ApC2wGENfajBPwWqaaNihRUCS1QqhapkgMJdVHvS/2gmJBRcNCCsn59jwr73MoXPr1Bnof/k7yKKoebahVQukQUimgx22fXZ8zZeqZun4uWwAAj+mXLJLCuSXwfEdAV2rmkrTnQjaAUqMGG4BfOZrTxW6hWOmdBxDCqZYosubXqH9dBqHZONK3Sl5xbMwwP9Ea+W/UB67pA9BcnTc3q50FNo8FQKtuROJqCuyOCNHAEXHzrjdYc/qplVoEXRtOLFKZTDVLBExqdeeGSJdrzgKjagEH4kb1ybhxjawFNhOI8xoZCyKKh68QqEMBcWyW+6VbYmHFT5XoLYjOdfKMYjN/OUqypqmZkdqKpguDAgh6nSu2PDqvAkfwGjTMqo7e8f/XQipEd+Q6dKzyVlINQJZJT20UTkGElfLXvPUFO90t+Rs0XQrzCaANhE1E0VwO5ejMDzcSZwEpC5w//4EuR6Pik6qe2auZH6BMYm0Jw/zg8TFdEuANhblzBNpQnBuOR9ecBcbFAqFAXLFY1DTHHTt2jMv9uXE6Cxi1wFZ5BxCdWy42KJeD0C2x6WZvKXyaWCCx4HaLzulNPehvTXVLVkZ0teSMTmWRzlhsgEtJ4CIczeMcFp27QmC9Vl7SVMp0Oq3pjWHqtznhG5HH5zp1FhhZC+CbcvHiJQ3kaiTClCDhJPyEaX50yclUXCHq5pqzwDhaIBSIW1mhzRVtylAawDVnga1oATgxAEByucuqi5vZDlC2NEW3bI/OJWOxwHQVzsGCwAlKFXQSwNjMz2Iz3NvKyqpeQ/AOAbzFm9TIzXBv7h6cBZwF5C1w8eJ8K09WK+tSA+WaBU78RuDokvLPxV1hOBYIBeLgAcEmdtu2bcMZrbuqs8CQLXDp0iXtxIB4w1ZrXrplvDqv6ZYb8g/a8plaNsLvm0VUAQxLoOLRv0g5AJgDRa5bdA79cB4VcqFQnw7HJyjXChEc/Nv4b3+PqovcbLXZ6u7XWcBZYDNbgKP+EGbyRvv1PTOtm/5vQWVVNTbj6JKbeTJs4XsLBeJgp/Pnz2s6ZRjqyxa2r7v1TWSBBp3joi4dsdXbSn5RFdcukgDGYssUiJIhf40LrXptBMVBnc/Q1ljABDWmkd/gB/q8p0BIg+uEQdUSuVTIjwI9r1Klwq703yhNgBIFQVsmk3aKl0GN5Y5zFnAWcBYYUQtg7cnnC7o+JnJ002kSwsrsoBqUTtF4RB+ZG9aAFggN4pAThBdketq9FAPa3p0+ZhZYXFzUFLBUKjVmI5cbLqJqhcKCKhUX1RoVeCbpCbJRSv8AHPVq7E1tP86bU+X9G4Q01tYa9eM6NeRXgXIZ5Pq9xuf+7izgLOAs4CwwuhbAegA13YaiLpXLyUyrZGqa1qCZwHT90b07NzJnge4WCA3i0B02s6AtoSaZa84CW8ECqMsHL59zXnR/2quFFVUuXNIRuiopTzKgw78uer8V3hR3j84CzgLOAnIWgIOPQRv+jVGdOETcEultaiK9NXLV5azreh43C/x/vOTYkGPKbA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06"/>
            <a:ext cx="10006750" cy="57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9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6957" y="1410759"/>
            <a:ext cx="4067175" cy="1470025"/>
          </a:xfrm>
        </p:spPr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Sverige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3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24562"/>
          </a:xfrm>
        </p:spPr>
        <p:txBody>
          <a:bodyPr/>
          <a:lstStyle/>
          <a:p>
            <a:r>
              <a:rPr lang="sv-SE" dirty="0" smtClean="0"/>
              <a:t>Stor variation mellan olika kliniker</a:t>
            </a:r>
            <a:br>
              <a:rPr lang="sv-SE" dirty="0" smtClean="0"/>
            </a:br>
            <a:r>
              <a:rPr lang="sv-SE" dirty="0" smtClean="0"/>
              <a:t>Varför?</a:t>
            </a:r>
            <a:br>
              <a:rPr lang="sv-SE" dirty="0" smtClean="0"/>
            </a:br>
            <a:r>
              <a:rPr lang="sv-SE" dirty="0" smtClean="0"/>
              <a:t>Olika arbetssätt?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Lära sig av kliniker med bra resultat?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Fokusera på viktigaste patientgrupper.</a:t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14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8733" y="697971"/>
            <a:ext cx="8229600" cy="1143000"/>
          </a:xfrm>
        </p:spPr>
        <p:txBody>
          <a:bodyPr/>
          <a:lstStyle/>
          <a:p>
            <a:r>
              <a:rPr lang="sv-SE" dirty="0" smtClean="0"/>
              <a:t>Om man inte tycker  att man har ett problem….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73" y="2002779"/>
            <a:ext cx="6769969" cy="45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9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l8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ll8</Template>
  <TotalTime>0</TotalTime>
  <Words>408</Words>
  <Application>Microsoft Macintosh PowerPoint</Application>
  <PresentationFormat>Bildspel på skärmen (4:3)</PresentationFormat>
  <Paragraphs>102</Paragraphs>
  <Slides>36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38" baseType="lpstr">
      <vt:lpstr>ll8</vt:lpstr>
      <vt:lpstr>Image</vt:lpstr>
      <vt:lpstr>PowerPoint-presentation</vt:lpstr>
      <vt:lpstr>Dagens program</vt:lpstr>
      <vt:lpstr>Europa</vt:lpstr>
      <vt:lpstr>PowerPoint-presentation</vt:lpstr>
      <vt:lpstr>Världen</vt:lpstr>
      <vt:lpstr>PowerPoint-presentation</vt:lpstr>
      <vt:lpstr>Sverige</vt:lpstr>
      <vt:lpstr>Stor variation mellan olika kliniker Varför? Olika arbetssätt?  Lära sig av kliniker med bra resultat?  Fokusera på viktigaste patientgrupper. </vt:lpstr>
      <vt:lpstr>Om man inte tycker  att man har ett problem….</vt:lpstr>
      <vt:lpstr>Robson 2014</vt:lpstr>
      <vt:lpstr>Grupp 10 prematurer</vt:lpstr>
      <vt:lpstr>Grupp 9 tvär,sned </vt:lpstr>
      <vt:lpstr>Grupp 8 flerbörd</vt:lpstr>
      <vt:lpstr>Grupp 7 säte  omföderska </vt:lpstr>
      <vt:lpstr>Grupp 7 säte omföderska </vt:lpstr>
      <vt:lpstr>Grupp 6 säte förstföderska </vt:lpstr>
      <vt:lpstr>Grupp 6 säte förstföderska </vt:lpstr>
      <vt:lpstr>Grupp 5 tidigare sectio, enkelbörd, huvudbjudning, fullgången (37+0) </vt:lpstr>
      <vt:lpstr>Grupp 4c Omföderska, enkelbörd, huvudbjudning, fullgången (37+0). Ej tidigare kejsarsnitt.  Elektivt sectio</vt:lpstr>
      <vt:lpstr>PowerPoint-presentation</vt:lpstr>
      <vt:lpstr>Grupp 3+4b Omföderska, enkelbörd, huvudbjudning, fullgången (37+0). Ej tidigare kejsarsnitt. Induktion/eller spontan start</vt:lpstr>
      <vt:lpstr>Grupp 3+4b Omföderska, enkelbörd, huvudbjudning, fullgången (37+0). Ej tidigare kejsarsnitt. Induktion/eller spontan start</vt:lpstr>
      <vt:lpstr>PowerPoint-presentation</vt:lpstr>
      <vt:lpstr>PowerPoint-presentation</vt:lpstr>
      <vt:lpstr>Snart kommer förstföderskan</vt:lpstr>
      <vt:lpstr>Grupp 2c Förstföderska, enkelbörd, huvudbjudning, fullgången (37+0) Kejsarsnitt före spontan förlossningsstart </vt:lpstr>
      <vt:lpstr>PowerPoint-presentation</vt:lpstr>
      <vt:lpstr>Grupp 1 förstföderskor, huvud, spontan start 37+0</vt:lpstr>
      <vt:lpstr>PowerPoint-presentation</vt:lpstr>
      <vt:lpstr>Grupp 1+2 alla förstföderskor, huvud, spontan, induktion, elektivt sectio 37+0.</vt:lpstr>
      <vt:lpstr>PowerPoint-presentation</vt:lpstr>
      <vt:lpstr>PowerPoint-presentation</vt:lpstr>
      <vt:lpstr>Variation sectio Robson 1+2  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Annual Reports Meeting 2013</dc:title>
  <dc:creator/>
  <cp:lastModifiedBy/>
  <cp:revision>2</cp:revision>
  <dcterms:created xsi:type="dcterms:W3CDTF">2013-11-22T09:04:42Z</dcterms:created>
  <dcterms:modified xsi:type="dcterms:W3CDTF">2015-03-13T19:00:46Z</dcterms:modified>
</cp:coreProperties>
</file>